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96" r:id="rId3"/>
  </p:sldMasterIdLst>
  <p:notesMasterIdLst>
    <p:notesMasterId r:id="rId28"/>
  </p:notesMasterIdLst>
  <p:sldIdLst>
    <p:sldId id="732" r:id="rId4"/>
    <p:sldId id="567" r:id="rId5"/>
    <p:sldId id="561" r:id="rId6"/>
    <p:sldId id="736" r:id="rId7"/>
    <p:sldId id="737" r:id="rId8"/>
    <p:sldId id="738" r:id="rId9"/>
    <p:sldId id="739" r:id="rId10"/>
    <p:sldId id="740" r:id="rId11"/>
    <p:sldId id="741" r:id="rId12"/>
    <p:sldId id="742" r:id="rId13"/>
    <p:sldId id="743" r:id="rId14"/>
    <p:sldId id="752" r:id="rId15"/>
    <p:sldId id="744" r:id="rId16"/>
    <p:sldId id="753" r:id="rId17"/>
    <p:sldId id="756" r:id="rId18"/>
    <p:sldId id="745" r:id="rId19"/>
    <p:sldId id="746" r:id="rId20"/>
    <p:sldId id="747" r:id="rId21"/>
    <p:sldId id="748" r:id="rId22"/>
    <p:sldId id="749" r:id="rId23"/>
    <p:sldId id="750" r:id="rId24"/>
    <p:sldId id="755" r:id="rId25"/>
    <p:sldId id="751" r:id="rId26"/>
    <p:sldId id="735" r:id="rId27"/>
  </p:sldIdLst>
  <p:sldSz cx="12192000" cy="6858000"/>
  <p:notesSz cx="6811963" cy="99425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h Roman" initials="AR" lastIdx="0" clrIdx="0">
    <p:extLst>
      <p:ext uri="{19B8F6BF-5375-455C-9EA6-DF929625EA0E}">
        <p15:presenceInfo xmlns:p15="http://schemas.microsoft.com/office/powerpoint/2012/main" userId="Anh Roman" providerId="None"/>
      </p:ext>
    </p:extLst>
  </p:cmAuthor>
  <p:cmAuthor id="2" name="Magali Mailland" initials="MM" lastIdx="8" clrIdx="1">
    <p:extLst>
      <p:ext uri="{19B8F6BF-5375-455C-9EA6-DF929625EA0E}">
        <p15:presenceInfo xmlns:p15="http://schemas.microsoft.com/office/powerpoint/2012/main" userId="Magali Maillan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B9B9"/>
    <a:srgbClr val="31BADA"/>
    <a:srgbClr val="31C4DA"/>
    <a:srgbClr val="00B2D6"/>
    <a:srgbClr val="16A7DA"/>
    <a:srgbClr val="9CB8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95" autoAdjust="0"/>
  </p:normalViewPr>
  <p:slideViewPr>
    <p:cSldViewPr snapToGrid="0" snapToObjects="1">
      <p:cViewPr varScale="1">
        <p:scale>
          <a:sx n="111" d="100"/>
          <a:sy n="111" d="100"/>
        </p:scale>
        <p:origin x="53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0-02-17T15:54:41.634" idx="7">
    <p:pos x="10" y="10"/>
    <p:text>ANDRE, nous avons 2 points à ajouter: decission sur la dotaion UR2CA et un point sur la LPPR.Devosn nous l'ajouter au ppt?</p:text>
    <p:extLst>
      <p:ext uri="{C676402C-5697-4E1C-873F-D02D1690AC5C}">
        <p15:threadingInfo xmlns:p15="http://schemas.microsoft.com/office/powerpoint/2012/main" timeZoneBias="-60"/>
      </p:ext>
    </p:extLs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9213" y="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6A60821-4837-49D9-AEF8-6C350B6F7FEF}" type="datetimeFigureOut">
              <a:rPr lang="fr-FR"/>
              <a:pPr>
                <a:defRPr/>
              </a:pPr>
              <a:t>18/02/2020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1038" y="4784725"/>
            <a:ext cx="5449887" cy="3914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9213" y="9444038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8085FC0-75CE-43E1-BA2C-B16831D95A7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00427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C225B-B8C5-49EE-86D9-AA5F7E7582EA}" type="datetimeFigureOut">
              <a:rPr lang="fr-FR"/>
              <a:pPr>
                <a:defRPr/>
              </a:pPr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FB749-F5A7-4624-8B7C-2A0A1CA9960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D0DF-E3E6-436E-B4FD-787DA381A8DC}" type="datetimeFigureOut">
              <a:rPr lang="fr-FR"/>
              <a:pPr>
                <a:defRPr/>
              </a:pPr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5595A-9947-4F8B-88D3-B93AA2DC18F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DC0A0-A6FF-4F0B-974E-65785487DB2B}" type="datetimeFigureOut">
              <a:rPr lang="fr-FR"/>
              <a:pPr>
                <a:defRPr/>
              </a:pPr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8C1DC-E587-46FF-8636-79EA392E233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460660-E36F-4033-A2A9-51A7077758AC}" type="datetimeFigureOut">
              <a:rPr lang="fr-FR"/>
              <a:pPr/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11D3E-E7D4-4D40-AD83-6963F5EA505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B4AC00-55E4-4B15-BA37-772B522A7559}" type="datetimeFigureOut">
              <a:rPr lang="fr-FR"/>
              <a:pPr/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65B0E-BEA0-4CBB-83A4-8C447946340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BBFF23-7AC1-4C6C-A8E3-04A64A2721A9}" type="datetimeFigureOut">
              <a:rPr lang="fr-FR"/>
              <a:pPr/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B00CF7-79F8-4266-A47F-9B63912CB97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23EE67-CA60-49DB-BDAA-94B910985FED}" type="datetimeFigureOut">
              <a:rPr lang="fr-FR"/>
              <a:pPr/>
              <a:t>18/02/2020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3EF722-A9FB-4E79-8759-DFE9D45DBE2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E016E-2458-485A-9737-6DF057B6CEA1}" type="datetimeFigureOut">
              <a:rPr lang="fr-FR"/>
              <a:pPr/>
              <a:t>18/02/2020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3A313-D92B-43C0-8D17-81808B7A356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79FFD5-AB1F-4A1B-B71D-18B61A3E0AB7}" type="datetimeFigureOut">
              <a:rPr lang="fr-FR"/>
              <a:pPr/>
              <a:t>18/02/2020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FEF449-96D5-49FE-AB93-C69C7C6B9B1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732745-181F-4590-8899-AE0820F971F8}" type="datetimeFigureOut">
              <a:rPr lang="fr-FR"/>
              <a:pPr/>
              <a:t>18/02/2020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7B51C5-F9F2-47C4-B6E6-8FE84ACF2D9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44CA92-90AC-4DA7-8E15-BBF4743645EC}" type="datetimeFigureOut">
              <a:rPr lang="fr-FR"/>
              <a:pPr/>
              <a:t>18/02/2020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F8199-7BFC-40EA-B7B9-5140C4430CC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99E7B-34E1-433F-A5BD-615BC36D647B}" type="datetimeFigureOut">
              <a:rPr lang="fr-FR"/>
              <a:pPr>
                <a:defRPr/>
              </a:pPr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67300-4CC6-4BD6-810B-69F68D1B9D5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4EB00F-F5C6-43E5-8914-F2088BBD2BAF}" type="datetimeFigureOut">
              <a:rPr lang="fr-FR"/>
              <a:pPr/>
              <a:t>18/02/2020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13B285-CE7B-410B-B9C0-9E65D04F203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4BA097-4996-457E-A7FC-AEEB29ACA471}" type="datetimeFigureOut">
              <a:rPr lang="fr-FR"/>
              <a:pPr/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BDB5C0-17A2-42E0-A9E5-1D7D7454424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B7B73B-69F8-4015-8E05-3570E4E3FFEC}" type="datetimeFigureOut">
              <a:rPr lang="fr-FR"/>
              <a:pPr/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742E37-2158-44C2-80D3-026CFDCE022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>
              <a:defRPr/>
            </a:pPr>
            <a:fld id="{48A16227-917E-8944-941D-5EA01E820D8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18/02/2020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>
              <a:defRPr/>
            </a:pPr>
            <a:fld id="{D7E1F5D8-8882-A64C-BC9E-0CAE56E61A6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4535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>
              <a:defRPr/>
            </a:pPr>
            <a:fld id="{48A16227-917E-8944-941D-5EA01E820D8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18/02/2020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>
              <a:defRPr/>
            </a:pPr>
            <a:fld id="{D7E1F5D8-8882-A64C-BC9E-0CAE56E61A6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0195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>
              <a:defRPr/>
            </a:pPr>
            <a:fld id="{48A16227-917E-8944-941D-5EA01E820D8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18/02/2020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>
              <a:defRPr/>
            </a:pPr>
            <a:fld id="{D7E1F5D8-8882-A64C-BC9E-0CAE56E61A6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5975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>
              <a:defRPr/>
            </a:pPr>
            <a:fld id="{48A16227-917E-8944-941D-5EA01E820D8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18/02/2020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>
              <a:defRPr/>
            </a:pPr>
            <a:fld id="{D7E1F5D8-8882-A64C-BC9E-0CAE56E61A6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1052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>
              <a:defRPr/>
            </a:pPr>
            <a:fld id="{48A16227-917E-8944-941D-5EA01E820D8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18/02/2020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>
              <a:defRPr/>
            </a:pPr>
            <a:fld id="{D7E1F5D8-8882-A64C-BC9E-0CAE56E61A6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5412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>
              <a:defRPr/>
            </a:pPr>
            <a:fld id="{48A16227-917E-8944-941D-5EA01E820D8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18/02/2020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>
              <a:defRPr/>
            </a:pPr>
            <a:fld id="{D7E1F5D8-8882-A64C-BC9E-0CAE56E61A6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2738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>
              <a:defRPr/>
            </a:pPr>
            <a:fld id="{48A16227-917E-8944-941D-5EA01E820D8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18/02/2020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>
              <a:defRPr/>
            </a:pPr>
            <a:fld id="{D7E1F5D8-8882-A64C-BC9E-0CAE56E61A6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722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400AA-9FA1-43FF-8109-81A165391F25}" type="datetimeFigureOut">
              <a:rPr lang="fr-FR"/>
              <a:pPr>
                <a:defRPr/>
              </a:pPr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5EE1E-D50C-466A-B2E8-8E43ED99DE1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>
              <a:defRPr/>
            </a:pPr>
            <a:fld id="{48A16227-917E-8944-941D-5EA01E820D8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18/02/2020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>
              <a:defRPr/>
            </a:pPr>
            <a:fld id="{D7E1F5D8-8882-A64C-BC9E-0CAE56E61A6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2468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>
              <a:defRPr/>
            </a:pPr>
            <a:fld id="{48A16227-917E-8944-941D-5EA01E820D8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18/02/2020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>
              <a:defRPr/>
            </a:pPr>
            <a:fld id="{D7E1F5D8-8882-A64C-BC9E-0CAE56E61A6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9463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>
              <a:defRPr/>
            </a:pPr>
            <a:fld id="{48A16227-917E-8944-941D-5EA01E820D8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18/02/2020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>
              <a:defRPr/>
            </a:pPr>
            <a:fld id="{D7E1F5D8-8882-A64C-BC9E-0CAE56E61A6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4641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>
              <a:defRPr/>
            </a:pPr>
            <a:fld id="{48A16227-917E-8944-941D-5EA01E820D8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18/02/2020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>
              <a:defRPr/>
            </a:pPr>
            <a:fld id="{D7E1F5D8-8882-A64C-BC9E-0CAE56E61A6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07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14F2A-5238-4A1C-83B7-7B49935C1386}" type="datetimeFigureOut">
              <a:rPr lang="fr-FR"/>
              <a:pPr>
                <a:defRPr/>
              </a:pPr>
              <a:t>18/02/2020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C637D-F6B7-4F6E-B974-AE132F828F1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88FE3-6D29-4528-A15F-99DEC4880C18}" type="datetimeFigureOut">
              <a:rPr lang="fr-FR"/>
              <a:pPr>
                <a:defRPr/>
              </a:pPr>
              <a:t>18/02/2020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6DF7B-284E-40F0-8929-8C9C4921173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C68C6-5CA6-4485-973F-0B042541E498}" type="datetimeFigureOut">
              <a:rPr lang="fr-FR"/>
              <a:pPr>
                <a:defRPr/>
              </a:pPr>
              <a:t>18/02/2020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53425-5D46-4B3E-A6AE-CDA0623D599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60ED7-4E24-4C9B-8D93-954ED7188EB7}" type="datetimeFigureOut">
              <a:rPr lang="fr-FR"/>
              <a:pPr>
                <a:defRPr/>
              </a:pPr>
              <a:t>18/02/2020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E809F-D722-4D27-8047-518CBC59F4E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4267A-8BB8-4ECE-9708-88F17321571E}" type="datetimeFigureOut">
              <a:rPr lang="fr-FR"/>
              <a:pPr>
                <a:defRPr/>
              </a:pPr>
              <a:t>18/02/2020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B2E8A-B1A1-4683-B9DC-8E09A061AF2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32877-7490-484B-B051-C68B16CA6757}" type="datetimeFigureOut">
              <a:rPr lang="fr-FR"/>
              <a:pPr>
                <a:defRPr/>
              </a:pPr>
              <a:t>18/02/2020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B3D68-D390-45C9-93F7-EEB481CD7C7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C264A7C-B66E-42CE-9607-FD296E6C21DF}" type="datetimeFigureOut">
              <a:rPr lang="fr-FR"/>
              <a:pPr>
                <a:defRPr/>
              </a:pPr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481CEBF-D5D9-492B-8882-B2C965DFBA8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329A548-1903-4573-8A59-55CC83BF62BD}" type="datetimeFigureOut">
              <a:rPr lang="fr-FR"/>
              <a:pPr/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9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776A6739-A7AF-457B-A2EB-7DDB06355C9B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74" r:id="rId9"/>
    <p:sldLayoutId id="2147483673" r:id="rId10"/>
    <p:sldLayoutId id="2147483672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fld id="{48A16227-917E-8944-941D-5EA01E820D8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18/02/2020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fld id="{D7E1F5D8-8882-A64C-BC9E-0CAE56E61A6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238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.univ-cotedazur.fr/x/iwBFGQ" TargetMode="External"/><Relationship Id="rId2" Type="http://schemas.openxmlformats.org/officeDocument/2006/relationships/hyperlink" Target="https://wiki.unice.fr/x/NoD3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iki.unice.fr/x/OYD3G" TargetMode="External"/><Relationship Id="rId4" Type="http://schemas.openxmlformats.org/officeDocument/2006/relationships/hyperlink" Target="https://wiki.unice.fr/x/nYDpGQ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iki.univ-cotedazur.fr/x/foDpGQ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ZoneTexte 8"/>
            <p:cNvSpPr txBox="1"/>
            <p:nvPr/>
          </p:nvSpPr>
          <p:spPr>
            <a:xfrm>
              <a:off x="5448026" y="1466986"/>
              <a:ext cx="1295948" cy="65784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2" name="Image 1"/>
            <p:cNvPicPr>
              <a:picLocks noChangeAspect="1"/>
            </p:cNvPicPr>
            <p:nvPr/>
          </p:nvPicPr>
          <p:blipFill rotWithShape="1">
            <a:blip r:embed="rId3"/>
            <a:srcRect l="31770" t="61852" r="30350" b="26057"/>
            <a:stretch/>
          </p:blipFill>
          <p:spPr>
            <a:xfrm>
              <a:off x="338039" y="243402"/>
              <a:ext cx="1282792" cy="486239"/>
            </a:xfrm>
            <a:prstGeom prst="rect">
              <a:avLst/>
            </a:prstGeom>
          </p:spPr>
        </p:pic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96881" y="250005"/>
              <a:ext cx="1110650" cy="470014"/>
            </a:xfrm>
            <a:prstGeom prst="rect">
              <a:avLst/>
            </a:prstGeom>
          </p:spPr>
        </p:pic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30316" y="271071"/>
              <a:ext cx="1223096" cy="474331"/>
            </a:xfrm>
            <a:prstGeom prst="rect">
              <a:avLst/>
            </a:prstGeom>
          </p:spPr>
        </p:pic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04882" y="171245"/>
              <a:ext cx="1509987" cy="493460"/>
            </a:xfrm>
            <a:prstGeom prst="rect">
              <a:avLst/>
            </a:prstGeom>
          </p:spPr>
        </p:pic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44100" y="233363"/>
              <a:ext cx="1194599" cy="490092"/>
            </a:xfrm>
            <a:prstGeom prst="rect">
              <a:avLst/>
            </a:prstGeom>
          </p:spPr>
        </p:pic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790169" y="169600"/>
              <a:ext cx="931413" cy="769264"/>
            </a:xfrm>
            <a:prstGeom prst="rect">
              <a:avLst/>
            </a:prstGeom>
          </p:spPr>
        </p:pic>
        <p:sp>
          <p:nvSpPr>
            <p:cNvPr id="10" name="ZoneTexte 9"/>
            <p:cNvSpPr txBox="1"/>
            <p:nvPr/>
          </p:nvSpPr>
          <p:spPr>
            <a:xfrm>
              <a:off x="181835" y="1420446"/>
              <a:ext cx="1329195" cy="75092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5308571" y="1359302"/>
              <a:ext cx="1329195" cy="75092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156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58528" y="103518"/>
            <a:ext cx="8895272" cy="966158"/>
          </a:xfrm>
        </p:spPr>
        <p:txBody>
          <a:bodyPr/>
          <a:lstStyle/>
          <a:p>
            <a:pPr marL="914400" lvl="1" indent="-457200">
              <a:spcBef>
                <a:spcPts val="500"/>
              </a:spcBef>
            </a:pPr>
            <a:r>
              <a:rPr lang="fr-FR" sz="2400" b="1" kern="1200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6) Présentation </a:t>
            </a:r>
            <a:r>
              <a:rPr lang="fr-FR" sz="2400" b="1" kern="12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de la DRVI </a:t>
            </a:r>
            <a:r>
              <a:rPr lang="fr-FR" sz="2400" kern="12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/>
            </a:r>
            <a:br>
              <a:rPr lang="fr-FR" sz="2400" kern="12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r>
              <a:rPr lang="fr-FR" sz="2400" kern="1200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Par Johanna ZERMATI – Directrice Administrative de la DRVI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1867705"/>
              </p:ext>
            </p:extLst>
          </p:nvPr>
        </p:nvGraphicFramePr>
        <p:xfrm>
          <a:off x="3778370" y="982663"/>
          <a:ext cx="6029864" cy="4857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Acrobat Document" r:id="rId3" imgW="6857826" imgH="5143500" progId="Acrobat.Document.2015">
                  <p:embed/>
                </p:oleObj>
              </mc:Choice>
              <mc:Fallback>
                <p:oleObj name="Acrobat Document" r:id="rId3" imgW="6857826" imgH="5143500" progId="Acrobat.Document.20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8370" y="982663"/>
                        <a:ext cx="6029864" cy="4857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144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32980" y="181155"/>
            <a:ext cx="8420819" cy="1644470"/>
          </a:xfrm>
        </p:spPr>
        <p:txBody>
          <a:bodyPr/>
          <a:lstStyle/>
          <a:p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 7) </a:t>
            </a:r>
            <a:r>
              <a:rPr lang="fr-FR" sz="24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Fin de la labélisation des Equipes d’Accueil (EA) : nouvelle dénomination comme Unités Propres de Recherche (UPR) </a:t>
            </a:r>
            <a:br>
              <a:rPr lang="fr-FR" sz="24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/>
            </a:r>
            <a:b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r>
              <a:rPr lang="fr-FR" sz="2000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Intervenants: Noël DIMARCQ -VP Recherche et Magali MAILLAND – Responsable de la Cellule Recherche</a:t>
            </a:r>
            <a:endParaRPr lang="fr-FR" sz="2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57778" y="1992701"/>
            <a:ext cx="9681180" cy="4184261"/>
          </a:xfrm>
        </p:spPr>
        <p:txBody>
          <a:bodyPr/>
          <a:lstStyle/>
          <a:p>
            <a:pPr marL="0" indent="0">
              <a:buNone/>
            </a:pPr>
            <a:endParaRPr lang="fr-FR" sz="800" dirty="0" smtClean="0"/>
          </a:p>
          <a:p>
            <a:pPr marL="0" indent="0">
              <a:buNone/>
            </a:pPr>
            <a:r>
              <a:rPr lang="fr-FR" sz="2400" u="sng" dirty="0">
                <a:solidFill>
                  <a:prstClr val="black"/>
                </a:solidFill>
                <a:latin typeface="Garamond" panose="02020404030301010803" pitchFamily="18" charset="0"/>
              </a:rPr>
              <a:t>Contexte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: </a:t>
            </a:r>
          </a:p>
          <a:p>
            <a:pPr marL="0" indent="0">
              <a:buNone/>
            </a:pP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Décision Ministérielle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de mettre fin à la 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procédure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de 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labélisation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nationale des équipes 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d’accueil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(EA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) au 01/01/2020</a:t>
            </a:r>
            <a:endParaRPr lang="fr-FR" sz="24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Pas 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d’impératif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réglementaire</a:t>
            </a:r>
          </a:p>
          <a:p>
            <a:pPr marL="0" indent="0">
              <a:buNone/>
            </a:pP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La labélisation devient de la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compétence des 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établissements</a:t>
            </a:r>
          </a:p>
          <a:p>
            <a:pPr marL="0" indent="0">
              <a:buNone/>
            </a:pP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Autonomie sur le nom du type d’unité et la numérotation</a:t>
            </a:r>
          </a:p>
          <a:p>
            <a:pPr marL="0" indent="0">
              <a:buNone/>
            </a:pPr>
            <a:endParaRPr lang="fr-FR" sz="24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Les unités de recherche continueront d’être inscrites au RNSR (DRVI)</a:t>
            </a:r>
          </a:p>
          <a:p>
            <a:pPr marL="0" indent="0">
              <a:buNone/>
            </a:pP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 </a:t>
            </a:r>
            <a:endParaRPr lang="fr-FR" sz="24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fr-FR" sz="800" dirty="0" smtClean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392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35628" y="1523999"/>
            <a:ext cx="10515600" cy="4103915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Afin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d’appréhender au mieux la question et de faire des propositions, nous avons effectué plusieurs actions à savoir:</a:t>
            </a:r>
          </a:p>
          <a:p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    Benchmark auprès d'autres établissements universitaire </a:t>
            </a:r>
            <a:endParaRPr lang="fr-FR" sz="2400" dirty="0" smtClean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(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Lorraine/Strasbourg et Reims)</a:t>
            </a:r>
          </a:p>
          <a:p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 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Avis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du MESRI Département des contrats de site et des accréditations 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(</a:t>
            </a:r>
            <a:endParaRPr lang="fr-FR" sz="24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    Enquêtes au niveau 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de 2  Laboratoires (EA) sur l’impact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labo +chercheurs-</a:t>
            </a:r>
          </a:p>
          <a:p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    Groupe de travail 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DSI: Travail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sur le type de nomenclature en lien avec les SI-</a:t>
            </a:r>
          </a:p>
          <a:p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    Comparatif données avec les UPR CNRS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0906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34242" y="365125"/>
            <a:ext cx="9119558" cy="1299773"/>
          </a:xfrm>
        </p:spPr>
        <p:txBody>
          <a:bodyPr/>
          <a:lstStyle/>
          <a:p>
            <a:pPr marL="914400" indent="-457200">
              <a:spcBef>
                <a:spcPts val="500"/>
              </a:spcBef>
            </a:pPr>
            <a:r>
              <a:rPr lang="fr-FR" sz="2400" kern="1200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/>
            </a:r>
            <a:br>
              <a:rPr lang="fr-FR" sz="2400" kern="1200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r>
              <a:rPr lang="fr-FR" sz="2400" kern="1200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/>
            </a:r>
            <a:br>
              <a:rPr lang="fr-FR" sz="2400" kern="1200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r>
              <a:rPr lang="fr-FR" sz="24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8</a:t>
            </a:r>
            <a:r>
              <a:rPr lang="fr-FR" sz="2400" b="1" kern="1200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) Classement </a:t>
            </a:r>
            <a:r>
              <a:rPr lang="fr-FR" sz="2400" b="1" kern="12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des Appels à Projets Région : Recherche et Rayonnement Scientifique</a:t>
            </a:r>
            <a:r>
              <a:rPr lang="fr-FR" sz="2400" kern="12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/>
            </a:r>
            <a:br>
              <a:rPr lang="fr-FR" sz="2400" kern="12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r>
              <a:rPr lang="fr-FR" sz="2000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Intervenants </a:t>
            </a:r>
            <a:r>
              <a:rPr lang="fr-FR" sz="20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: N. DIMARCQ et Mariam DIALLO (Cellule Recherche Europe) </a:t>
            </a:r>
            <a:r>
              <a:rPr lang="fr-FR" sz="2400" kern="1200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/>
            </a:r>
            <a:br>
              <a:rPr lang="fr-FR" sz="2400" kern="1200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r>
              <a:rPr lang="fr-FR" sz="2400" kern="12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/>
            </a:r>
            <a:br>
              <a:rPr lang="fr-FR" sz="2400" kern="12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3337144"/>
              </p:ext>
            </p:extLst>
          </p:nvPr>
        </p:nvGraphicFramePr>
        <p:xfrm>
          <a:off x="3059113" y="1825625"/>
          <a:ext cx="7735887" cy="435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Acrobat Document" r:id="rId3" imgW="9144000" imgH="5143500" progId="Acrobat.Document.2015">
                  <p:embed/>
                </p:oleObj>
              </mc:Choice>
              <mc:Fallback>
                <p:oleObj name="Acrobat Document" r:id="rId3" imgW="9144000" imgH="5143500" progId="Acrobat.Document.20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59113" y="1825625"/>
                        <a:ext cx="7735887" cy="435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436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36800" y="365125"/>
            <a:ext cx="9017000" cy="1325563"/>
          </a:xfrm>
        </p:spPr>
        <p:txBody>
          <a:bodyPr/>
          <a:lstStyle/>
          <a:p>
            <a:r>
              <a:rPr lang="fr-FR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8) Classement des Appels à Projets Région </a:t>
            </a:r>
            <a:r>
              <a:rPr lang="fr-FR" sz="2400" b="1">
                <a:solidFill>
                  <a:prstClr val="black"/>
                </a:solidFill>
                <a:latin typeface="Garamond" panose="02020404030301010803" pitchFamily="18" charset="0"/>
              </a:rPr>
              <a:t>: </a:t>
            </a:r>
            <a:r>
              <a:rPr lang="fr-FR" sz="2400" b="1" smtClean="0">
                <a:solidFill>
                  <a:prstClr val="black"/>
                </a:solidFill>
                <a:latin typeface="Garamond" panose="02020404030301010803" pitchFamily="18" charset="0"/>
              </a:rPr>
              <a:t>Recherche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2285954"/>
              </p:ext>
            </p:extLst>
          </p:nvPr>
        </p:nvGraphicFramePr>
        <p:xfrm>
          <a:off x="3017838" y="1825625"/>
          <a:ext cx="6154737" cy="435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Acrobat Document" r:id="rId3" imgW="13592114" imgH="9610699" progId="Acrobat.Document.2015">
                  <p:embed/>
                </p:oleObj>
              </mc:Choice>
              <mc:Fallback>
                <p:oleObj name="Acrobat Document" r:id="rId3" imgW="13592114" imgH="9610699" progId="Acrobat.Document.20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17838" y="1825625"/>
                        <a:ext cx="6154737" cy="435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28304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40000" y="365125"/>
            <a:ext cx="8813800" cy="1325563"/>
          </a:xfrm>
        </p:spPr>
        <p:txBody>
          <a:bodyPr/>
          <a:lstStyle/>
          <a:p>
            <a:r>
              <a:rPr lang="fr-FR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8) Classement des Appels à Projets Région : </a:t>
            </a:r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Rayonnement </a:t>
            </a:r>
            <a:r>
              <a:rPr lang="fr-FR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Scientifique</a:t>
            </a:r>
            <a:endParaRPr lang="fr-FR" dirty="0"/>
          </a:p>
        </p:txBody>
      </p:sp>
      <p:graphicFrame>
        <p:nvGraphicFramePr>
          <p:cNvPr id="5" name="Espace réservé du contenu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9813834"/>
              </p:ext>
            </p:extLst>
          </p:nvPr>
        </p:nvGraphicFramePr>
        <p:xfrm>
          <a:off x="3019425" y="1825625"/>
          <a:ext cx="6153150" cy="435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Acrobat Document" r:id="rId3" imgW="15125599" imgH="10696395" progId="Acrobat.Document.2015">
                  <p:embed/>
                </p:oleObj>
              </mc:Choice>
              <mc:Fallback>
                <p:oleObj name="Acrobat Document" r:id="rId3" imgW="15125599" imgH="10696395" progId="Acrobat.Document.20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19425" y="1825625"/>
                        <a:ext cx="6153150" cy="435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4763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46384" y="370935"/>
            <a:ext cx="9007415" cy="1604513"/>
          </a:xfrm>
        </p:spPr>
        <p:txBody>
          <a:bodyPr/>
          <a:lstStyle/>
          <a:p>
            <a:r>
              <a:rPr lang="fr-FR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/>
            </a:r>
            <a:br>
              <a:rPr lang="fr-FR" sz="2400" b="1" dirty="0">
                <a:solidFill>
                  <a:prstClr val="black"/>
                </a:solidFill>
                <a:latin typeface="Garamond" panose="02020404030301010803" pitchFamily="18" charset="0"/>
              </a:rPr>
            </a:br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9) </a:t>
            </a:r>
            <a:r>
              <a:rPr lang="fr-FR" sz="2400" b="1" dirty="0">
                <a:latin typeface="Garamond" panose="02020404030301010803" pitchFamily="18" charset="0"/>
              </a:rPr>
              <a:t>Renouvellement du Groupement de Recherche (GDR) Bois, adossé au </a:t>
            </a:r>
            <a:r>
              <a:rPr lang="fr-FR" sz="2400" b="1" dirty="0" smtClean="0">
                <a:latin typeface="Garamond" panose="02020404030301010803" pitchFamily="18" charset="0"/>
              </a:rPr>
              <a:t>CEPAM </a:t>
            </a:r>
            <a:r>
              <a:rPr lang="fr-FR" sz="2400" b="1" dirty="0">
                <a:latin typeface="Garamond" panose="02020404030301010803" pitchFamily="18" charset="0"/>
              </a:rPr>
              <a:t>(UMR7264, I. THERY) pour la période </a:t>
            </a:r>
            <a:r>
              <a:rPr lang="fr-FR" sz="2400" b="1" dirty="0" smtClean="0">
                <a:latin typeface="Garamond" panose="02020404030301010803" pitchFamily="18" charset="0"/>
              </a:rPr>
              <a:t/>
            </a:r>
            <a:br>
              <a:rPr lang="fr-FR" sz="2400" b="1" dirty="0" smtClean="0">
                <a:latin typeface="Garamond" panose="02020404030301010803" pitchFamily="18" charset="0"/>
              </a:rPr>
            </a:br>
            <a:r>
              <a:rPr lang="fr-FR" sz="2400" b="1" dirty="0" smtClean="0">
                <a:latin typeface="Garamond" panose="02020404030301010803" pitchFamily="18" charset="0"/>
              </a:rPr>
              <a:t>2021-2025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/>
            </a:r>
            <a:b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</a:br>
            <a:r>
              <a:rPr lang="fr-FR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Intervenant : </a:t>
            </a:r>
            <a:r>
              <a:rPr lang="fr-FR" sz="2000" dirty="0">
                <a:solidFill>
                  <a:prstClr val="black"/>
                </a:solidFill>
                <a:latin typeface="Garamond" panose="02020404030301010803" pitchFamily="18" charset="0"/>
              </a:rPr>
              <a:t>Noël DIMARCQ </a:t>
            </a:r>
            <a:endParaRPr lang="fr-FR" dirty="0"/>
          </a:p>
        </p:txBody>
      </p:sp>
      <p:graphicFrame>
        <p:nvGraphicFramePr>
          <p:cNvPr id="5" name="Espace réservé du contenu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1204947"/>
              </p:ext>
            </p:extLst>
          </p:nvPr>
        </p:nvGraphicFramePr>
        <p:xfrm>
          <a:off x="3309938" y="2363788"/>
          <a:ext cx="6778625" cy="381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Acrobat Document" r:id="rId3" imgW="9144000" imgH="5143500" progId="Acrobat.Document.2015">
                  <p:embed/>
                </p:oleObj>
              </mc:Choice>
              <mc:Fallback>
                <p:oleObj name="Acrobat Document" r:id="rId3" imgW="9144000" imgH="5143500" progId="Acrobat.Document.20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09938" y="2363788"/>
                        <a:ext cx="6778625" cy="3813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688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27540" y="365125"/>
            <a:ext cx="8826260" cy="1325563"/>
          </a:xfrm>
        </p:spPr>
        <p:txBody>
          <a:bodyPr/>
          <a:lstStyle/>
          <a:p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10) </a:t>
            </a:r>
            <a:r>
              <a:rPr lang="fr-FR" sz="2400" b="1" dirty="0" smtClean="0">
                <a:latin typeface="Garamond" panose="02020404030301010803" pitchFamily="18" charset="0"/>
              </a:rPr>
              <a:t>Création </a:t>
            </a:r>
            <a:r>
              <a:rPr lang="fr-FR" sz="2400" b="1" dirty="0">
                <a:latin typeface="Garamond" panose="02020404030301010803" pitchFamily="18" charset="0"/>
              </a:rPr>
              <a:t>Institut Fédératif de Recherche « Ressources Marines »</a:t>
            </a:r>
            <a:r>
              <a:rPr lang="fr-FR" sz="2400" dirty="0">
                <a:latin typeface="Garamond" panose="02020404030301010803" pitchFamily="18" charset="0"/>
              </a:rPr>
              <a:t/>
            </a:r>
            <a:br>
              <a:rPr lang="fr-FR" sz="2400" dirty="0">
                <a:latin typeface="Garamond" panose="02020404030301010803" pitchFamily="18" charset="0"/>
              </a:rPr>
            </a:br>
            <a:r>
              <a:rPr lang="fr-FR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Intervenant </a:t>
            </a:r>
            <a:r>
              <a:rPr lang="fr-FR" sz="2000" dirty="0">
                <a:solidFill>
                  <a:prstClr val="black"/>
                </a:solidFill>
                <a:latin typeface="Garamond" panose="02020404030301010803" pitchFamily="18" charset="0"/>
              </a:rPr>
              <a:t>: Éric ROTTINGER 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551222"/>
              </p:ext>
            </p:extLst>
          </p:nvPr>
        </p:nvGraphicFramePr>
        <p:xfrm>
          <a:off x="3771900" y="1825625"/>
          <a:ext cx="5802313" cy="435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Acrobat Document" r:id="rId3" imgW="9753369" imgH="7314891" progId="Acrobat.Document.2015">
                  <p:embed/>
                </p:oleObj>
              </mc:Choice>
              <mc:Fallback>
                <p:oleObj name="Acrobat Document" r:id="rId3" imgW="9753369" imgH="7314891" progId="Acrobat.Document.20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1900" y="1825625"/>
                        <a:ext cx="5802313" cy="435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82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53418" y="365126"/>
            <a:ext cx="8800381" cy="1230762"/>
          </a:xfrm>
        </p:spPr>
        <p:txBody>
          <a:bodyPr/>
          <a:lstStyle/>
          <a:p>
            <a:pPr lvl="1">
              <a:spcBef>
                <a:spcPts val="500"/>
              </a:spcBef>
            </a:pPr>
            <a:r>
              <a:rPr lang="fr-FR" sz="2400" b="1" kern="12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11) Dénomination de l’Unité Propre en Recherche Clinique</a:t>
            </a:r>
            <a:r>
              <a:rPr lang="fr-FR" sz="2400" kern="12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/>
            </a:r>
            <a:br>
              <a:rPr lang="fr-FR" sz="2400" kern="12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r>
              <a:rPr lang="fr-FR" sz="2000" kern="1200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Intervenant Noel DIMARCQ</a:t>
            </a:r>
            <a:endParaRPr lang="fr-FR" sz="2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82482" y="1966823"/>
            <a:ext cx="9171317" cy="43210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Nouvelle dénomination de l’Unité Propre en Recherche Clinique : 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Unité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de Recherche Clinique Côte d'Azur : "UR2CA" </a:t>
            </a:r>
            <a:endParaRPr lang="fr-FR" sz="2400" dirty="0" smtClean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fr-FR" sz="24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La création d’une Unité Propre de Recherche « Clinique » (sous le nouveau libellé UPR (ex-EA)) - composée de 5 équipes de recherches différentes - avait reçu un avis positif de la CR du 26/11/2019 et avait été entérinée lors du CA UNS du 13/12/2019. </a:t>
            </a:r>
          </a:p>
          <a:p>
            <a:pPr marL="0" indent="0">
              <a:buNone/>
            </a:pP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Cette structure s’est dotée d’un nom : </a:t>
            </a:r>
            <a:endParaRPr lang="fr-FR" sz="2400" dirty="0" smtClean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 algn="ctr">
              <a:buNone/>
            </a:pPr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Unité </a:t>
            </a:r>
            <a:r>
              <a:rPr lang="fr-FR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de Recherche Clinique Côte d'Azur : </a:t>
            </a:r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« UR2CA  »</a:t>
            </a:r>
            <a:endParaRPr lang="fr-FR" sz="2400" b="1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11 bis)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Rajout 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du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point : Dotation Unité de Recherche Clinique Côte d'Azur : "UR2CA" = 10k€ budget 2020 </a:t>
            </a:r>
            <a:b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</a:br>
            <a:endParaRPr lang="fr-FR" sz="2400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4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93034" y="756356"/>
            <a:ext cx="8860766" cy="1478844"/>
          </a:xfrm>
        </p:spPr>
        <p:txBody>
          <a:bodyPr/>
          <a:lstStyle/>
          <a:p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12) </a:t>
            </a:r>
            <a:r>
              <a:rPr lang="fr-FR" sz="24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Changement Direction Adjointe de l’UMR </a:t>
            </a:r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GEOAZUR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/>
            </a:r>
            <a:b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r>
              <a:rPr lang="fr-FR" sz="20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Intervenant Noel DIMARCQ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6095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Imag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3" y="2182813"/>
            <a:ext cx="12196763" cy="468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391887" y="145370"/>
            <a:ext cx="112441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200" b="1" dirty="0">
                <a:solidFill>
                  <a:srgbClr val="006980"/>
                </a:solidFill>
                <a:latin typeface="ApexNew-Heavy"/>
                <a:ea typeface="MS PGothic" pitchFamily="34" charset="-128"/>
              </a:rPr>
              <a:t>Conseil </a:t>
            </a:r>
            <a:r>
              <a:rPr lang="fr-FR" sz="3200" b="1" dirty="0" smtClean="0">
                <a:solidFill>
                  <a:srgbClr val="006980"/>
                </a:solidFill>
                <a:latin typeface="ApexNew-Heavy"/>
                <a:ea typeface="MS PGothic" pitchFamily="34" charset="-128"/>
              </a:rPr>
              <a:t>Académique 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200" b="1" dirty="0" smtClean="0">
                <a:solidFill>
                  <a:srgbClr val="006980"/>
                </a:solidFill>
                <a:latin typeface="ApexNew-Heavy"/>
                <a:ea typeface="MS PGothic" pitchFamily="34" charset="-128"/>
              </a:rPr>
              <a:t>Université Côte </a:t>
            </a:r>
            <a:r>
              <a:rPr lang="fr-FR" sz="3200" b="1" dirty="0">
                <a:solidFill>
                  <a:srgbClr val="006980"/>
                </a:solidFill>
                <a:latin typeface="ApexNew-Heavy"/>
                <a:ea typeface="MS PGothic" pitchFamily="34" charset="-128"/>
              </a:rPr>
              <a:t>d’Azur 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800" dirty="0" smtClean="0">
                <a:solidFill>
                  <a:srgbClr val="006980"/>
                </a:solidFill>
                <a:latin typeface="ApexNew-Heavy"/>
                <a:ea typeface="MS PGothic" pitchFamily="34" charset="-128"/>
              </a:rPr>
              <a:t>Mardi 18 février 2020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800" i="1" dirty="0" smtClean="0">
                <a:solidFill>
                  <a:srgbClr val="006980"/>
                </a:solidFill>
                <a:latin typeface="ApexNew-Heavy"/>
                <a:ea typeface="MS PGothic" pitchFamily="34" charset="-128"/>
              </a:rPr>
              <a:t>14h00 – Théâtre de Valrose</a:t>
            </a:r>
            <a:endParaRPr lang="fr-FR" sz="2800" i="1" dirty="0">
              <a:solidFill>
                <a:srgbClr val="006980"/>
              </a:solidFill>
              <a:latin typeface="ApexNew-Heavy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260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8912" y="801510"/>
            <a:ext cx="8834887" cy="1456267"/>
          </a:xfrm>
        </p:spPr>
        <p:txBody>
          <a:bodyPr/>
          <a:lstStyle/>
          <a:p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13</a:t>
            </a:r>
            <a:r>
              <a:rPr lang="fr-FR" sz="24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) Changement Direction Adjointe de l’UPR MICORALIS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/>
            </a:r>
            <a:b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r>
              <a:rPr lang="fr-FR" sz="20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Intervenant Noel DIMARCQ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71475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43200" y="654755"/>
            <a:ext cx="8610600" cy="1569155"/>
          </a:xfrm>
        </p:spPr>
        <p:txBody>
          <a:bodyPr/>
          <a:lstStyle/>
          <a:p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14</a:t>
            </a:r>
            <a:r>
              <a:rPr lang="fr-FR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) Changement de Direction (et adjoint) Ecole Doctorale Sciences de la Vie et de la Santé (SVS) et Ecole Doctorale Droit Et Science Politique Economie, Gestion (DESPEG</a:t>
            </a:r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)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/>
            </a:r>
            <a:b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</a:br>
            <a:r>
              <a:rPr lang="fr-FR" sz="2000" dirty="0">
                <a:solidFill>
                  <a:prstClr val="black"/>
                </a:solidFill>
                <a:latin typeface="Garamond" panose="02020404030301010803" pitchFamily="18" charset="0"/>
              </a:rPr>
              <a:t>Intervenant Noel DIMARCQ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032049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03054" y="1034473"/>
            <a:ext cx="8850745" cy="1413163"/>
          </a:xfrm>
        </p:spPr>
        <p:txBody>
          <a:bodyPr/>
          <a:lstStyle/>
          <a:p>
            <a:r>
              <a:rPr lang="fr-FR" sz="2400" dirty="0" smtClean="0">
                <a:latin typeface="Gramond"/>
              </a:rPr>
              <a:t>15) Rajout d’un point </a:t>
            </a:r>
            <a:r>
              <a:rPr lang="fr-FR" sz="2400" dirty="0">
                <a:latin typeface="Gramond"/>
              </a:rPr>
              <a:t>: la </a:t>
            </a:r>
            <a:r>
              <a:rPr lang="fr-FR" sz="2400" dirty="0" smtClean="0">
                <a:latin typeface="Gramond"/>
              </a:rPr>
              <a:t>Loi </a:t>
            </a:r>
            <a:r>
              <a:rPr lang="fr-FR" sz="2400" dirty="0">
                <a:latin typeface="Gramond"/>
              </a:rPr>
              <a:t>de </a:t>
            </a:r>
            <a:r>
              <a:rPr lang="fr-FR" sz="2400" dirty="0" smtClean="0">
                <a:latin typeface="Gramond"/>
              </a:rPr>
              <a:t>Programmation Pluriannuelle </a:t>
            </a:r>
            <a:r>
              <a:rPr lang="fr-FR" sz="2400" dirty="0">
                <a:latin typeface="Gramond"/>
              </a:rPr>
              <a:t>de la </a:t>
            </a:r>
            <a:r>
              <a:rPr lang="fr-FR" sz="2400" dirty="0" smtClean="0">
                <a:latin typeface="Gramond"/>
              </a:rPr>
              <a:t>Recherche : « LPPR »</a:t>
            </a:r>
            <a:br>
              <a:rPr lang="fr-FR" sz="2400" dirty="0" smtClean="0">
                <a:latin typeface="Gramond"/>
              </a:rPr>
            </a:br>
            <a:r>
              <a:rPr lang="fr-FR" sz="2000" dirty="0">
                <a:solidFill>
                  <a:prstClr val="black"/>
                </a:solidFill>
                <a:latin typeface="Garamond" panose="02020404030301010803" pitchFamily="18" charset="0"/>
              </a:rPr>
              <a:t>Intervenant Noel DIMARCQ</a:t>
            </a:r>
            <a:endParaRPr lang="fr-FR" sz="2400" dirty="0">
              <a:latin typeface="Gramond"/>
            </a:endParaRPr>
          </a:p>
        </p:txBody>
      </p:sp>
    </p:spTree>
    <p:extLst>
      <p:ext uri="{BB962C8B-B14F-4D97-AF65-F5344CB8AC3E}">
        <p14:creationId xmlns:p14="http://schemas.microsoft.com/office/powerpoint/2010/main" val="4411684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73856" y="1825625"/>
            <a:ext cx="9179943" cy="4351338"/>
          </a:xfrm>
        </p:spPr>
        <p:txBody>
          <a:bodyPr/>
          <a:lstStyle/>
          <a:p>
            <a:pPr marL="0" indent="0" algn="ctr">
              <a:buNone/>
            </a:pPr>
            <a:r>
              <a:rPr lang="fr-FR" sz="6000" dirty="0" smtClean="0">
                <a:latin typeface="Garamond" panose="02020404030301010803" pitchFamily="18" charset="0"/>
              </a:rPr>
              <a:t>Nous vous remercions pour votre attention</a:t>
            </a:r>
            <a:endParaRPr lang="fr-FR" sz="60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2193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ZoneTexte 8"/>
            <p:cNvSpPr txBox="1"/>
            <p:nvPr/>
          </p:nvSpPr>
          <p:spPr>
            <a:xfrm>
              <a:off x="5448026" y="1466986"/>
              <a:ext cx="1295948" cy="65784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2" name="Image 1"/>
            <p:cNvPicPr>
              <a:picLocks noChangeAspect="1"/>
            </p:cNvPicPr>
            <p:nvPr/>
          </p:nvPicPr>
          <p:blipFill rotWithShape="1">
            <a:blip r:embed="rId3"/>
            <a:srcRect l="31770" t="61852" r="30350" b="26057"/>
            <a:stretch/>
          </p:blipFill>
          <p:spPr>
            <a:xfrm>
              <a:off x="338039" y="243402"/>
              <a:ext cx="1282792" cy="486239"/>
            </a:xfrm>
            <a:prstGeom prst="rect">
              <a:avLst/>
            </a:prstGeom>
          </p:spPr>
        </p:pic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96881" y="250005"/>
              <a:ext cx="1110650" cy="470014"/>
            </a:xfrm>
            <a:prstGeom prst="rect">
              <a:avLst/>
            </a:prstGeom>
          </p:spPr>
        </p:pic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30316" y="271071"/>
              <a:ext cx="1223096" cy="474331"/>
            </a:xfrm>
            <a:prstGeom prst="rect">
              <a:avLst/>
            </a:prstGeom>
          </p:spPr>
        </p:pic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04882" y="171245"/>
              <a:ext cx="1509987" cy="493460"/>
            </a:xfrm>
            <a:prstGeom prst="rect">
              <a:avLst/>
            </a:prstGeom>
          </p:spPr>
        </p:pic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44100" y="233363"/>
              <a:ext cx="1194599" cy="490092"/>
            </a:xfrm>
            <a:prstGeom prst="rect">
              <a:avLst/>
            </a:prstGeom>
          </p:spPr>
        </p:pic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790169" y="169600"/>
              <a:ext cx="931413" cy="769264"/>
            </a:xfrm>
            <a:prstGeom prst="rect">
              <a:avLst/>
            </a:prstGeom>
          </p:spPr>
        </p:pic>
        <p:sp>
          <p:nvSpPr>
            <p:cNvPr id="10" name="ZoneTexte 9"/>
            <p:cNvSpPr txBox="1"/>
            <p:nvPr/>
          </p:nvSpPr>
          <p:spPr>
            <a:xfrm>
              <a:off x="181835" y="1420446"/>
              <a:ext cx="1329195" cy="75092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5308571" y="1359302"/>
              <a:ext cx="1329195" cy="75092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638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949267" y="4800600"/>
            <a:ext cx="3064933" cy="2057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>
          <a:xfrm>
            <a:off x="2735262" y="388571"/>
            <a:ext cx="8600831" cy="1325563"/>
          </a:xfrm>
        </p:spPr>
        <p:txBody>
          <a:bodyPr/>
          <a:lstStyle/>
          <a:p>
            <a:pPr algn="ctr"/>
            <a:r>
              <a:rPr lang="fr-FR" dirty="0" smtClean="0"/>
              <a:t>Ordre du jour</a:t>
            </a:r>
            <a:endParaRPr lang="fr-FR" dirty="0"/>
          </a:p>
        </p:txBody>
      </p:sp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>
          <a:xfrm>
            <a:off x="2735263" y="1860183"/>
            <a:ext cx="8600831" cy="435133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Garamond" panose="02020404030301010803" pitchFamily="18" charset="0"/>
              </a:rPr>
              <a:t>I.- Vie Institutionnelle :</a:t>
            </a:r>
          </a:p>
          <a:p>
            <a:pPr marL="0" indent="0">
              <a:buNone/>
            </a:pPr>
            <a:endParaRPr lang="fr-FR" sz="2400" dirty="0"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fr-FR" sz="2400" dirty="0" smtClean="0">
                <a:latin typeface="Garamond" panose="02020404030301010803" pitchFamily="18" charset="0"/>
              </a:rPr>
              <a:t>1)	Avis </a:t>
            </a:r>
            <a:r>
              <a:rPr lang="fr-FR" sz="2400" dirty="0">
                <a:latin typeface="Garamond" panose="02020404030301010803" pitchFamily="18" charset="0"/>
              </a:rPr>
              <a:t>sur la candidature à la vice-présidence Vie Universitaire et de Campus</a:t>
            </a:r>
          </a:p>
          <a:p>
            <a:pPr marL="0" indent="0">
              <a:buNone/>
            </a:pPr>
            <a:r>
              <a:rPr lang="fr-FR" sz="2400" dirty="0">
                <a:latin typeface="Garamond" panose="02020404030301010803" pitchFamily="18" charset="0"/>
              </a:rPr>
              <a:t>2)	Poursuite de la désignation des membres de la section disciplinaire des usagers </a:t>
            </a:r>
          </a:p>
          <a:p>
            <a:pPr marL="0" indent="0">
              <a:buNone/>
            </a:pPr>
            <a:r>
              <a:rPr lang="fr-FR" sz="2400" dirty="0">
                <a:latin typeface="Garamond" panose="02020404030301010803" pitchFamily="18" charset="0"/>
              </a:rPr>
              <a:t>3)	Désignation de membres du Conseil Académique dans diverses commissions de l’établissement</a:t>
            </a:r>
          </a:p>
          <a:p>
            <a:pPr marL="0" indent="0">
              <a:buNone/>
            </a:pPr>
            <a:r>
              <a:rPr lang="fr-FR" sz="2400" dirty="0">
                <a:latin typeface="Garamond" panose="02020404030301010803" pitchFamily="18" charset="0"/>
              </a:rPr>
              <a:t>4)	Liste des invités permanents au Conseil Académique</a:t>
            </a:r>
          </a:p>
          <a:p>
            <a:pPr marL="0" indent="0">
              <a:buNone/>
            </a:pPr>
            <a:r>
              <a:rPr lang="fr-FR" sz="2400" dirty="0">
                <a:latin typeface="Garamond" panose="02020404030301010803" pitchFamily="18" charset="0"/>
              </a:rPr>
              <a:t>5)	Présentation du WIKI (espace de travail)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2615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20686" y="365125"/>
            <a:ext cx="9133114" cy="1325563"/>
          </a:xfrm>
        </p:spPr>
        <p:txBody>
          <a:bodyPr/>
          <a:lstStyle/>
          <a:p>
            <a:pPr algn="ctr"/>
            <a:r>
              <a:rPr lang="fr-FR" dirty="0"/>
              <a:t>Ordre du jour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924594" y="1393371"/>
            <a:ext cx="9429206" cy="4783591"/>
          </a:xfrm>
        </p:spPr>
        <p:txBody>
          <a:bodyPr/>
          <a:lstStyle/>
          <a:p>
            <a:pPr marL="0" lvl="2" indent="0">
              <a:spcBef>
                <a:spcPts val="1000"/>
              </a:spcBef>
              <a:buNone/>
            </a:pPr>
            <a:r>
              <a:rPr lang="fr-FR" sz="2400" dirty="0">
                <a:latin typeface="Garamond" panose="02020404030301010803" pitchFamily="18" charset="0"/>
              </a:rPr>
              <a:t> </a:t>
            </a:r>
            <a:r>
              <a:rPr lang="fr-FR" sz="2400" dirty="0" smtClean="0">
                <a:latin typeface="Garamond" panose="02020404030301010803" pitchFamily="18" charset="0"/>
              </a:rPr>
              <a:t>     II</a:t>
            </a:r>
            <a:r>
              <a:rPr lang="fr-FR" sz="2400" dirty="0">
                <a:latin typeface="Garamond" panose="02020404030301010803" pitchFamily="18" charset="0"/>
              </a:rPr>
              <a:t>.- Recherche :</a:t>
            </a:r>
          </a:p>
          <a:p>
            <a:pPr marL="457200" lvl="1" indent="0">
              <a:buNone/>
            </a:pPr>
            <a:r>
              <a:rPr lang="fr-FR" b="1" dirty="0" smtClean="0">
                <a:latin typeface="Garamond" panose="02020404030301010803" pitchFamily="18" charset="0"/>
              </a:rPr>
              <a:t>Rajout de deux points : </a:t>
            </a:r>
            <a:r>
              <a:rPr lang="fr-FR" b="1" dirty="0">
                <a:latin typeface="Garamond" panose="02020404030301010803" pitchFamily="18" charset="0"/>
              </a:rPr>
              <a:t>dotation </a:t>
            </a:r>
            <a:r>
              <a:rPr lang="fr-FR" b="1" dirty="0" smtClean="0">
                <a:latin typeface="Garamond" panose="02020404030301010803" pitchFamily="18" charset="0"/>
              </a:rPr>
              <a:t>UR2CA</a:t>
            </a:r>
            <a:r>
              <a:rPr lang="fr-FR" b="1" dirty="0">
                <a:latin typeface="Garamond" panose="02020404030301010803" pitchFamily="18" charset="0"/>
              </a:rPr>
              <a:t> </a:t>
            </a:r>
            <a:r>
              <a:rPr lang="fr-FR" b="1" dirty="0" smtClean="0">
                <a:latin typeface="Garamond" panose="02020404030301010803" pitchFamily="18" charset="0"/>
              </a:rPr>
              <a:t>et LPPR</a:t>
            </a:r>
            <a:endParaRPr lang="fr-FR" b="1" dirty="0">
              <a:latin typeface="Garamond" panose="02020404030301010803" pitchFamily="18" charset="0"/>
            </a:endParaRPr>
          </a:p>
          <a:p>
            <a:pPr marL="914400" lvl="1" indent="-457200">
              <a:buAutoNum type="arabicParenR" startAt="6"/>
            </a:pPr>
            <a:r>
              <a:rPr lang="fr-FR" dirty="0" smtClean="0">
                <a:latin typeface="Garamond" panose="02020404030301010803" pitchFamily="18" charset="0"/>
              </a:rPr>
              <a:t>Présentation </a:t>
            </a:r>
            <a:r>
              <a:rPr lang="fr-FR" dirty="0">
                <a:latin typeface="Garamond" panose="02020404030301010803" pitchFamily="18" charset="0"/>
              </a:rPr>
              <a:t>de la DRVI </a:t>
            </a:r>
            <a:endParaRPr lang="fr-FR" dirty="0" smtClean="0">
              <a:latin typeface="Garamond" panose="02020404030301010803" pitchFamily="18" charset="0"/>
            </a:endParaRPr>
          </a:p>
          <a:p>
            <a:pPr marL="457200" lvl="1" indent="0">
              <a:buNone/>
            </a:pPr>
            <a:endParaRPr lang="fr-FR" dirty="0">
              <a:latin typeface="Garamond" panose="02020404030301010803" pitchFamily="18" charset="0"/>
            </a:endParaRPr>
          </a:p>
          <a:p>
            <a:pPr marL="914400" lvl="1" indent="-457200">
              <a:buAutoNum type="arabicParenR" startAt="7"/>
            </a:pPr>
            <a:r>
              <a:rPr lang="fr-FR" dirty="0" smtClean="0">
                <a:latin typeface="Garamond" panose="02020404030301010803" pitchFamily="18" charset="0"/>
              </a:rPr>
              <a:t>Fin </a:t>
            </a:r>
            <a:r>
              <a:rPr lang="fr-FR" dirty="0">
                <a:latin typeface="Garamond" panose="02020404030301010803" pitchFamily="18" charset="0"/>
              </a:rPr>
              <a:t>de la labélisation des Equipes d’Accueil (EA) : nouvelle dénomination comme Unités Propres de Recherche (UPR) </a:t>
            </a:r>
            <a:endParaRPr lang="fr-FR" dirty="0" smtClean="0">
              <a:latin typeface="Garamond" panose="02020404030301010803" pitchFamily="18" charset="0"/>
            </a:endParaRPr>
          </a:p>
          <a:p>
            <a:pPr marL="457200" lvl="1" indent="0">
              <a:buNone/>
            </a:pPr>
            <a:endParaRPr lang="fr-FR" dirty="0">
              <a:latin typeface="Garamond" panose="02020404030301010803" pitchFamily="18" charset="0"/>
            </a:endParaRPr>
          </a:p>
          <a:p>
            <a:pPr marL="914400" lvl="1" indent="-457200">
              <a:buAutoNum type="arabicParenR" startAt="8"/>
            </a:pPr>
            <a:r>
              <a:rPr lang="fr-FR" dirty="0" smtClean="0">
                <a:latin typeface="Garamond" panose="02020404030301010803" pitchFamily="18" charset="0"/>
              </a:rPr>
              <a:t>Classement </a:t>
            </a:r>
            <a:r>
              <a:rPr lang="fr-FR" dirty="0">
                <a:latin typeface="Garamond" panose="02020404030301010803" pitchFamily="18" charset="0"/>
              </a:rPr>
              <a:t>des Appels à Projets Région : Recherche et Rayonnement </a:t>
            </a:r>
            <a:r>
              <a:rPr lang="fr-FR" dirty="0" smtClean="0">
                <a:latin typeface="Garamond" panose="02020404030301010803" pitchFamily="18" charset="0"/>
              </a:rPr>
              <a:t>Scientifique</a:t>
            </a:r>
          </a:p>
          <a:p>
            <a:pPr marL="457200" lvl="1" indent="0">
              <a:buNone/>
            </a:pPr>
            <a:endParaRPr lang="fr-FR" dirty="0">
              <a:latin typeface="Garamond" panose="02020404030301010803" pitchFamily="18" charset="0"/>
            </a:endParaRPr>
          </a:p>
          <a:p>
            <a:pPr marL="457200" lvl="1" indent="0">
              <a:buNone/>
            </a:pPr>
            <a:r>
              <a:rPr lang="fr-FR" dirty="0">
                <a:latin typeface="Garamond" panose="02020404030301010803" pitchFamily="18" charset="0"/>
              </a:rPr>
              <a:t>9)	Renouvellement du Groupement de Recherche (GDR) Bois, adossé au </a:t>
            </a:r>
            <a:r>
              <a:rPr lang="fr-FR" dirty="0" smtClean="0">
                <a:latin typeface="Garamond" panose="02020404030301010803" pitchFamily="18" charset="0"/>
              </a:rPr>
              <a:t>	CEPAM </a:t>
            </a:r>
            <a:r>
              <a:rPr lang="fr-FR" dirty="0">
                <a:latin typeface="Garamond" panose="02020404030301010803" pitchFamily="18" charset="0"/>
              </a:rPr>
              <a:t>(UMR7264, I. THERY) pour la période </a:t>
            </a:r>
            <a:r>
              <a:rPr lang="fr-FR" dirty="0" smtClean="0">
                <a:latin typeface="Garamond" panose="02020404030301010803" pitchFamily="18" charset="0"/>
              </a:rPr>
              <a:t>2021-2025</a:t>
            </a:r>
            <a:endParaRPr lang="fr-FR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74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73857" y="1114697"/>
            <a:ext cx="9179942" cy="5062266"/>
          </a:xfrm>
        </p:spPr>
        <p:txBody>
          <a:bodyPr/>
          <a:lstStyle/>
          <a:p>
            <a:pPr marL="0" lvl="1" indent="0">
              <a:buNone/>
            </a:pPr>
            <a:r>
              <a:rPr lang="fr-FR" dirty="0" smtClean="0">
                <a:latin typeface="Garamond" panose="02020404030301010803" pitchFamily="18" charset="0"/>
              </a:rPr>
              <a:t>10) Création </a:t>
            </a:r>
            <a:r>
              <a:rPr lang="fr-FR" dirty="0">
                <a:latin typeface="Garamond" panose="02020404030301010803" pitchFamily="18" charset="0"/>
              </a:rPr>
              <a:t>Institut Fédératif de Recherche </a:t>
            </a:r>
            <a:r>
              <a:rPr lang="fr-FR" dirty="0" smtClean="0">
                <a:latin typeface="Garamond" panose="02020404030301010803" pitchFamily="18" charset="0"/>
              </a:rPr>
              <a:t>« Ressources Marines »</a:t>
            </a:r>
          </a:p>
          <a:p>
            <a:pPr marL="0" lvl="1" indent="0">
              <a:buNone/>
            </a:pPr>
            <a:endParaRPr lang="fr-FR" dirty="0">
              <a:latin typeface="Garamond" panose="02020404030301010803" pitchFamily="18" charset="0"/>
            </a:endParaRPr>
          </a:p>
          <a:p>
            <a:pPr marL="0" lvl="1" indent="0">
              <a:buNone/>
            </a:pPr>
            <a:r>
              <a:rPr lang="fr-FR" dirty="0" smtClean="0">
                <a:latin typeface="Garamond" panose="02020404030301010803" pitchFamily="18" charset="0"/>
              </a:rPr>
              <a:t>11) Dénomination </a:t>
            </a:r>
            <a:r>
              <a:rPr lang="fr-FR" dirty="0">
                <a:latin typeface="Garamond" panose="02020404030301010803" pitchFamily="18" charset="0"/>
              </a:rPr>
              <a:t>de </a:t>
            </a:r>
            <a:r>
              <a:rPr lang="fr-FR" dirty="0" smtClean="0">
                <a:latin typeface="Garamond" panose="02020404030301010803" pitchFamily="18" charset="0"/>
              </a:rPr>
              <a:t>l’Unité </a:t>
            </a:r>
            <a:r>
              <a:rPr lang="fr-FR" dirty="0">
                <a:latin typeface="Garamond" panose="02020404030301010803" pitchFamily="18" charset="0"/>
              </a:rPr>
              <a:t>P</a:t>
            </a:r>
            <a:r>
              <a:rPr lang="fr-FR" dirty="0" smtClean="0">
                <a:latin typeface="Garamond" panose="02020404030301010803" pitchFamily="18" charset="0"/>
              </a:rPr>
              <a:t>ropre </a:t>
            </a:r>
            <a:r>
              <a:rPr lang="fr-FR" dirty="0">
                <a:latin typeface="Garamond" panose="02020404030301010803" pitchFamily="18" charset="0"/>
              </a:rPr>
              <a:t>en </a:t>
            </a:r>
            <a:r>
              <a:rPr lang="fr-FR" dirty="0" smtClean="0">
                <a:latin typeface="Garamond" panose="02020404030301010803" pitchFamily="18" charset="0"/>
              </a:rPr>
              <a:t>Recherche </a:t>
            </a:r>
            <a:r>
              <a:rPr lang="fr-FR" dirty="0">
                <a:latin typeface="Garamond" panose="02020404030301010803" pitchFamily="18" charset="0"/>
              </a:rPr>
              <a:t>C</a:t>
            </a:r>
            <a:r>
              <a:rPr lang="fr-FR" dirty="0" smtClean="0">
                <a:latin typeface="Garamond" panose="02020404030301010803" pitchFamily="18" charset="0"/>
              </a:rPr>
              <a:t>linique</a:t>
            </a:r>
          </a:p>
          <a:p>
            <a:pPr marL="0" lvl="1" indent="0">
              <a:buNone/>
            </a:pPr>
            <a:endParaRPr lang="fr-FR" dirty="0">
              <a:latin typeface="Garamond" panose="02020404030301010803" pitchFamily="18" charset="0"/>
            </a:endParaRPr>
          </a:p>
          <a:p>
            <a:pPr marL="0" lvl="1" indent="0">
              <a:buNone/>
            </a:pPr>
            <a:r>
              <a:rPr lang="fr-FR" dirty="0" smtClean="0">
                <a:latin typeface="Garamond" panose="02020404030301010803" pitchFamily="18" charset="0"/>
              </a:rPr>
              <a:t>12) Changement </a:t>
            </a:r>
            <a:r>
              <a:rPr lang="fr-FR" dirty="0">
                <a:latin typeface="Garamond" panose="02020404030301010803" pitchFamily="18" charset="0"/>
              </a:rPr>
              <a:t>Direction Adjointe de l’UMR </a:t>
            </a:r>
            <a:r>
              <a:rPr lang="fr-FR" dirty="0" smtClean="0">
                <a:latin typeface="Garamond" panose="02020404030301010803" pitchFamily="18" charset="0"/>
              </a:rPr>
              <a:t>GEOAZUR</a:t>
            </a:r>
          </a:p>
          <a:p>
            <a:pPr marL="0" lvl="1" indent="0">
              <a:buNone/>
            </a:pPr>
            <a:endParaRPr lang="fr-FR" dirty="0">
              <a:latin typeface="Garamond" panose="02020404030301010803" pitchFamily="18" charset="0"/>
            </a:endParaRPr>
          </a:p>
          <a:p>
            <a:pPr marL="0" lvl="1" indent="0">
              <a:buNone/>
            </a:pPr>
            <a:r>
              <a:rPr lang="fr-FR" dirty="0" smtClean="0">
                <a:latin typeface="Garamond" panose="02020404030301010803" pitchFamily="18" charset="0"/>
              </a:rPr>
              <a:t>13) Changement </a:t>
            </a:r>
            <a:r>
              <a:rPr lang="fr-FR" dirty="0">
                <a:latin typeface="Garamond" panose="02020404030301010803" pitchFamily="18" charset="0"/>
              </a:rPr>
              <a:t>Direction Adjointe de l’UPR MICORALIS </a:t>
            </a:r>
            <a:endParaRPr lang="fr-FR" dirty="0" smtClean="0">
              <a:latin typeface="Garamond" panose="02020404030301010803" pitchFamily="18" charset="0"/>
            </a:endParaRPr>
          </a:p>
          <a:p>
            <a:pPr marL="0" lvl="1" indent="0">
              <a:buNone/>
            </a:pPr>
            <a:endParaRPr lang="fr-FR" dirty="0">
              <a:latin typeface="Garamond" panose="02020404030301010803" pitchFamily="18" charset="0"/>
            </a:endParaRPr>
          </a:p>
          <a:p>
            <a:pPr marL="0" lvl="1" indent="0">
              <a:buNone/>
            </a:pPr>
            <a:r>
              <a:rPr lang="fr-FR" dirty="0" smtClean="0">
                <a:latin typeface="Garamond" panose="02020404030301010803" pitchFamily="18" charset="0"/>
              </a:rPr>
              <a:t>14) Changement </a:t>
            </a:r>
            <a:r>
              <a:rPr lang="fr-FR" dirty="0">
                <a:latin typeface="Garamond" panose="02020404030301010803" pitchFamily="18" charset="0"/>
              </a:rPr>
              <a:t>de Direction (et adjoint) Ecole Doctorale Sciences de la Vie et de la Santé (SVS) et Ecole Doctorale Droit Et Science Politique Economie, Gestion (DESPEG)</a:t>
            </a:r>
          </a:p>
          <a:p>
            <a:pPr marL="0" lvl="0" indent="0">
              <a:buNone/>
            </a:pPr>
            <a:endParaRPr lang="fr-FR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fr-FR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66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15886" y="653142"/>
            <a:ext cx="9437914" cy="496389"/>
          </a:xfrm>
        </p:spPr>
        <p:txBody>
          <a:bodyPr/>
          <a:lstStyle/>
          <a:p>
            <a:pPr lvl="0">
              <a:spcBef>
                <a:spcPts val="1000"/>
              </a:spcBef>
            </a:pP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	</a:t>
            </a:r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5) Présentation </a:t>
            </a:r>
            <a:r>
              <a:rPr lang="fr-FR" sz="24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du WIKI (espace de travail)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/>
            </a:r>
            <a:b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915886" y="1227909"/>
            <a:ext cx="9437914" cy="5225142"/>
          </a:xfrm>
        </p:spPr>
        <p:txBody>
          <a:bodyPr/>
          <a:lstStyle/>
          <a:p>
            <a:pPr marL="0" lvl="0" indent="0">
              <a:buNone/>
            </a:pP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Wiki est un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espaces de travail qui permet de consulter 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l’ordre du jour et les pièces-jointes à distance :</a:t>
            </a:r>
          </a:p>
          <a:p>
            <a:pPr marL="0" lvl="0" indent="0">
              <a:buNone/>
            </a:pPr>
            <a:endParaRPr lang="fr-FR" sz="24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lvl="1"/>
            <a:r>
              <a:rPr lang="fr-FR" dirty="0" smtClean="0">
                <a:solidFill>
                  <a:prstClr val="black"/>
                </a:solidFill>
                <a:latin typeface="Garamond" panose="02020404030301010803" pitchFamily="18" charset="0"/>
              </a:rPr>
              <a:t>Accueil du Conseil </a:t>
            </a:r>
            <a:r>
              <a:rPr lang="fr-FR" dirty="0">
                <a:solidFill>
                  <a:prstClr val="black"/>
                </a:solidFill>
                <a:latin typeface="Garamond" panose="02020404030301010803" pitchFamily="18" charset="0"/>
              </a:rPr>
              <a:t>académique : </a:t>
            </a:r>
          </a:p>
          <a:p>
            <a:pPr marL="914400" lvl="2" indent="0">
              <a:buNone/>
            </a:pPr>
            <a:r>
              <a:rPr lang="fr-FR" dirty="0">
                <a:solidFill>
                  <a:prstClr val="black"/>
                </a:solidFill>
                <a:latin typeface="Garamond" panose="02020404030301010803" pitchFamily="18" charset="0"/>
                <a:hlinkClick r:id="rId2"/>
              </a:rPr>
              <a:t>https://</a:t>
            </a:r>
            <a:r>
              <a:rPr lang="fr-FR" dirty="0" smtClean="0">
                <a:solidFill>
                  <a:prstClr val="black"/>
                </a:solidFill>
                <a:latin typeface="Garamond" panose="02020404030301010803" pitchFamily="18" charset="0"/>
                <a:hlinkClick r:id="rId2"/>
              </a:rPr>
              <a:t>wiki.unice.fr/x/NoD3G</a:t>
            </a:r>
            <a:endParaRPr lang="fr-FR" dirty="0" smtClean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914400" lvl="2" indent="0">
              <a:buNone/>
            </a:pPr>
            <a:endParaRPr lang="fr-FR" dirty="0" smtClean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lvl="1"/>
            <a:r>
              <a:rPr lang="fr-FR" dirty="0" smtClean="0">
                <a:solidFill>
                  <a:prstClr val="black"/>
                </a:solidFill>
                <a:latin typeface="Garamond" panose="02020404030301010803" pitchFamily="18" charset="0"/>
              </a:rPr>
              <a:t>Conseil Académique Plénier : </a:t>
            </a:r>
            <a:endParaRPr lang="fr-FR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914400" lvl="2" indent="0">
              <a:buNone/>
            </a:pPr>
            <a:r>
              <a:rPr lang="fr-FR" dirty="0" smtClean="0">
                <a:solidFill>
                  <a:prstClr val="black"/>
                </a:solidFill>
                <a:latin typeface="Garamond" panose="02020404030301010803" pitchFamily="18" charset="0"/>
                <a:hlinkClick r:id="rId3"/>
              </a:rPr>
              <a:t>https://wiki.univ-cotedazur.fr/x/iwBFGQ</a:t>
            </a:r>
            <a:endParaRPr lang="fr-FR" dirty="0" smtClean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914400" lvl="2" indent="0">
              <a:buNone/>
            </a:pPr>
            <a:endParaRPr lang="fr-FR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lvl="1"/>
            <a:r>
              <a:rPr lang="fr-FR" dirty="0">
                <a:solidFill>
                  <a:prstClr val="black"/>
                </a:solidFill>
                <a:latin typeface="Garamond" panose="02020404030301010803" pitchFamily="18" charset="0"/>
              </a:rPr>
              <a:t>Conseil académique restreint aux </a:t>
            </a:r>
            <a:r>
              <a:rPr lang="fr-FR" dirty="0" smtClean="0">
                <a:solidFill>
                  <a:prstClr val="black"/>
                </a:solidFill>
                <a:latin typeface="Garamond" panose="02020404030301010803" pitchFamily="18" charset="0"/>
              </a:rPr>
              <a:t>Professeurs </a:t>
            </a:r>
            <a:r>
              <a:rPr lang="fr-FR" dirty="0">
                <a:solidFill>
                  <a:prstClr val="black"/>
                </a:solidFill>
                <a:latin typeface="Garamond" panose="02020404030301010803" pitchFamily="18" charset="0"/>
              </a:rPr>
              <a:t>:</a:t>
            </a:r>
          </a:p>
          <a:p>
            <a:pPr marL="914400" lvl="2" indent="0">
              <a:buNone/>
            </a:pPr>
            <a:r>
              <a:rPr lang="fr-FR" dirty="0">
                <a:solidFill>
                  <a:prstClr val="black"/>
                </a:solidFill>
                <a:latin typeface="Garamond" panose="02020404030301010803" pitchFamily="18" charset="0"/>
                <a:hlinkClick r:id="rId4"/>
              </a:rPr>
              <a:t>https://</a:t>
            </a:r>
            <a:r>
              <a:rPr lang="fr-FR" dirty="0" smtClean="0">
                <a:solidFill>
                  <a:prstClr val="black"/>
                </a:solidFill>
                <a:latin typeface="Garamond" panose="02020404030301010803" pitchFamily="18" charset="0"/>
                <a:hlinkClick r:id="rId4"/>
              </a:rPr>
              <a:t>wiki.unice.fr/x/nYDpGQ</a:t>
            </a:r>
            <a:endParaRPr lang="fr-FR" dirty="0" smtClean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914400" lvl="2" indent="0">
              <a:buNone/>
            </a:pPr>
            <a:endParaRPr lang="fr-FR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lvl="1"/>
            <a:r>
              <a:rPr lang="fr-FR" dirty="0">
                <a:solidFill>
                  <a:prstClr val="black"/>
                </a:solidFill>
                <a:latin typeface="Garamond" panose="02020404030301010803" pitchFamily="18" charset="0"/>
              </a:rPr>
              <a:t>Conseil académique restreint aux </a:t>
            </a:r>
            <a:r>
              <a:rPr lang="fr-FR" dirty="0" smtClean="0">
                <a:solidFill>
                  <a:prstClr val="black"/>
                </a:solidFill>
                <a:latin typeface="Garamond" panose="02020404030301010803" pitchFamily="18" charset="0"/>
              </a:rPr>
              <a:t>Enseignants-Chercheurs</a:t>
            </a:r>
            <a:r>
              <a:rPr lang="fr-FR" dirty="0">
                <a:solidFill>
                  <a:prstClr val="black"/>
                </a:solidFill>
                <a:latin typeface="Garamond" panose="02020404030301010803" pitchFamily="18" charset="0"/>
              </a:rPr>
              <a:t>:</a:t>
            </a:r>
          </a:p>
          <a:p>
            <a:pPr marL="914400" lvl="2" indent="0">
              <a:buNone/>
            </a:pPr>
            <a:r>
              <a:rPr lang="fr-FR" dirty="0">
                <a:solidFill>
                  <a:prstClr val="black"/>
                </a:solidFill>
                <a:latin typeface="Garamond" panose="02020404030301010803" pitchFamily="18" charset="0"/>
                <a:hlinkClick r:id="rId5"/>
              </a:rPr>
              <a:t>https://wiki.unice.fr/x/OYD3G</a:t>
            </a:r>
            <a:endParaRPr lang="fr-FR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lvl="0"/>
            <a:endParaRPr lang="fr-FR" dirty="0" smtClean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304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12274" y="365126"/>
            <a:ext cx="8941526" cy="801823"/>
          </a:xfrm>
        </p:spPr>
        <p:txBody>
          <a:bodyPr/>
          <a:lstStyle/>
          <a:p>
            <a:r>
              <a:rPr lang="fr-FR" sz="24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5) Présentation du WIKI (espace de travail)</a:t>
            </a:r>
            <a:r>
              <a:rPr lang="fr-FR" dirty="0">
                <a:latin typeface="Garamond" panose="02020404030301010803" pitchFamily="18" charset="0"/>
              </a:rPr>
              <a:t/>
            </a:r>
            <a:br>
              <a:rPr lang="fr-FR" dirty="0">
                <a:latin typeface="Garamond" panose="02020404030301010803" pitchFamily="18" charset="0"/>
              </a:rPr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647644" y="854015"/>
            <a:ext cx="9706155" cy="5814204"/>
          </a:xfrm>
        </p:spPr>
        <p:txBody>
          <a:bodyPr/>
          <a:lstStyle/>
          <a:p>
            <a:pPr marL="457200" lvl="1" indent="0">
              <a:buNone/>
            </a:pPr>
            <a:r>
              <a:rPr lang="fr-FR" dirty="0">
                <a:solidFill>
                  <a:prstClr val="black"/>
                </a:solidFill>
                <a:latin typeface="Garamond" panose="02020404030301010803" pitchFamily="18" charset="0"/>
              </a:rPr>
              <a:t>Certains espaces ont des </a:t>
            </a:r>
            <a:r>
              <a:rPr lang="fr-FR" b="1" dirty="0">
                <a:latin typeface="Garamond" panose="02020404030301010803" pitchFamily="18" charset="0"/>
              </a:rPr>
              <a:t>restrictions d’accès </a:t>
            </a:r>
            <a:r>
              <a:rPr lang="fr-FR" dirty="0" smtClean="0">
                <a:solidFill>
                  <a:prstClr val="black"/>
                </a:solidFill>
                <a:latin typeface="Garamond" panose="02020404030301010803" pitchFamily="18" charset="0"/>
              </a:rPr>
              <a:t>:</a:t>
            </a:r>
          </a:p>
          <a:p>
            <a:pPr marL="0" indent="0">
              <a:buNone/>
            </a:pPr>
            <a:endParaRPr lang="fr-FR" sz="2400" dirty="0" smtClean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« Accueil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du Conseil A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cadémique » &amp; « Conseil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Académique 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Plénier »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: 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Réservé aux 80 membres du CAc </a:t>
            </a:r>
            <a:r>
              <a:rPr lang="fr-FR" sz="2400" u="sng" dirty="0" smtClean="0">
                <a:solidFill>
                  <a:prstClr val="black"/>
                </a:solidFill>
                <a:latin typeface="Garamond" panose="02020404030301010803" pitchFamily="18" charset="0"/>
              </a:rPr>
              <a:t>ainsi qu’aux membres invités permanents</a:t>
            </a:r>
          </a:p>
          <a:p>
            <a:pPr marL="457200" indent="-457200">
              <a:buFont typeface="+mj-lt"/>
              <a:buAutoNum type="arabicPeriod"/>
            </a:pPr>
            <a:endParaRPr lang="fr-FR" sz="2400" u="sng" dirty="0" smtClean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Exemple de la page « Appel à Projets Région » (créé pour le CR PACA : accès exclusif aux 80 membres : </a:t>
            </a:r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données confidentielles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.) :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  <a:hlinkClick r:id="rId2"/>
              </a:rPr>
              <a:t>https://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  <a:hlinkClick r:id="rId2"/>
              </a:rPr>
              <a:t>wiki.univ-cotedazur.fr/x/foDpGQ</a:t>
            </a:r>
            <a:endParaRPr lang="fr-FR" sz="2400" dirty="0" smtClean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fr-FR" sz="24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« Conseil Académique </a:t>
            </a:r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Restreint </a:t>
            </a:r>
            <a:r>
              <a:rPr lang="fr-FR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aux </a:t>
            </a:r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Professeurs » 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: accès réservé </a:t>
            </a:r>
            <a:r>
              <a:rPr lang="fr-FR" sz="2400" u="sng" dirty="0" smtClean="0">
                <a:solidFill>
                  <a:prstClr val="black"/>
                </a:solidFill>
                <a:latin typeface="Garamond" panose="02020404030301010803" pitchFamily="18" charset="0"/>
              </a:rPr>
              <a:t>uniquement aux PR 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du CAc</a:t>
            </a:r>
          </a:p>
          <a:p>
            <a:pPr marL="457200" indent="-457200">
              <a:buFont typeface="+mj-lt"/>
              <a:buAutoNum type="arabicPeriod"/>
            </a:pPr>
            <a:endParaRPr lang="fr-FR" sz="2400" dirty="0" smtClean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« Conseil Académique </a:t>
            </a:r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Restreint </a:t>
            </a:r>
            <a:r>
              <a:rPr lang="fr-FR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aux </a:t>
            </a:r>
            <a:r>
              <a:rPr lang="fr-FR" sz="24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Enseignants-Chercheurs »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: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accès réservé </a:t>
            </a:r>
            <a:r>
              <a:rPr lang="fr-FR" sz="2400" u="sng" dirty="0">
                <a:solidFill>
                  <a:prstClr val="black"/>
                </a:solidFill>
                <a:latin typeface="Garamond" panose="02020404030301010803" pitchFamily="18" charset="0"/>
              </a:rPr>
              <a:t>uniquement aux </a:t>
            </a:r>
            <a:r>
              <a:rPr lang="fr-FR" sz="2400" u="sng" dirty="0" smtClean="0">
                <a:solidFill>
                  <a:prstClr val="black"/>
                </a:solidFill>
                <a:latin typeface="Garamond" panose="02020404030301010803" pitchFamily="18" charset="0"/>
              </a:rPr>
              <a:t>EC et Habilités (HDR) </a:t>
            </a:r>
            <a:r>
              <a:rPr lang="fr-FR" sz="24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du </a:t>
            </a:r>
            <a:r>
              <a:rPr lang="fr-FR" sz="2400" dirty="0">
                <a:solidFill>
                  <a:prstClr val="black"/>
                </a:solidFill>
                <a:latin typeface="Garamond" panose="02020404030301010803" pitchFamily="18" charset="0"/>
              </a:rPr>
              <a:t>CAc</a:t>
            </a:r>
          </a:p>
          <a:p>
            <a:pPr marL="0" indent="0">
              <a:buNone/>
            </a:pPr>
            <a:endParaRPr lang="fr-FR" sz="24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fr-FR" sz="2400" dirty="0" smtClean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fr-FR" sz="24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3742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69028" y="252549"/>
            <a:ext cx="8784771" cy="505097"/>
          </a:xfrm>
        </p:spPr>
        <p:txBody>
          <a:bodyPr/>
          <a:lstStyle/>
          <a:p>
            <a:r>
              <a:rPr lang="fr-FR" sz="2400" b="1" dirty="0">
                <a:latin typeface="Garamond" panose="02020404030301010803" pitchFamily="18" charset="0"/>
              </a:rPr>
              <a:t>5) Présentation du WIKI (espace de travail)</a:t>
            </a:r>
          </a:p>
        </p:txBody>
      </p:sp>
      <p:pic>
        <p:nvPicPr>
          <p:cNvPr id="6" name="Wiki_safar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91442" y="757647"/>
            <a:ext cx="8046226" cy="5815682"/>
          </a:xfrm>
        </p:spPr>
      </p:pic>
      <p:sp>
        <p:nvSpPr>
          <p:cNvPr id="7" name="ZoneTexte 6"/>
          <p:cNvSpPr txBox="1"/>
          <p:nvPr/>
        </p:nvSpPr>
        <p:spPr>
          <a:xfrm>
            <a:off x="508959" y="1992702"/>
            <a:ext cx="1889184" cy="147732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FR" dirty="0" smtClean="0"/>
              <a:t>Tutoriel pour mettre la page d’accueil du CAc en favori avec SAFARI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5126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05176" y="365126"/>
            <a:ext cx="8748623" cy="532022"/>
          </a:xfrm>
        </p:spPr>
        <p:txBody>
          <a:bodyPr/>
          <a:lstStyle/>
          <a:p>
            <a:r>
              <a:rPr lang="fr-FR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5) Présentation du WIKI (espace de travail)</a:t>
            </a:r>
            <a:endParaRPr lang="fr-FR" dirty="0"/>
          </a:p>
        </p:txBody>
      </p:sp>
      <p:pic>
        <p:nvPicPr>
          <p:cNvPr id="4" name="Wiki_firefox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58859" y="1181819"/>
            <a:ext cx="7332453" cy="5542920"/>
          </a:xfrm>
        </p:spPr>
      </p:pic>
      <p:sp>
        <p:nvSpPr>
          <p:cNvPr id="5" name="ZoneTexte 4"/>
          <p:cNvSpPr txBox="1"/>
          <p:nvPr/>
        </p:nvSpPr>
        <p:spPr>
          <a:xfrm>
            <a:off x="517586" y="2527540"/>
            <a:ext cx="2018580" cy="1477328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fr-FR" dirty="0" smtClean="0"/>
              <a:t>Tutoriel </a:t>
            </a:r>
            <a:r>
              <a:rPr lang="fr-FR" dirty="0"/>
              <a:t>pour mettre la page d’accueil du </a:t>
            </a:r>
            <a:r>
              <a:rPr lang="fr-FR" dirty="0" smtClean="0"/>
              <a:t>CAc en favori </a:t>
            </a:r>
            <a:r>
              <a:rPr lang="fr-FR" dirty="0"/>
              <a:t>avec  </a:t>
            </a:r>
            <a:r>
              <a:rPr lang="fr-FR" dirty="0" smtClean="0"/>
              <a:t>FIREFOX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804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8286</TotalTime>
  <Words>983</Words>
  <Application>Microsoft Office PowerPoint</Application>
  <PresentationFormat>Grand écran</PresentationFormat>
  <Paragraphs>96</Paragraphs>
  <Slides>24</Slides>
  <Notes>0</Notes>
  <HiddenSlides>0</HiddenSlides>
  <MMClips>2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3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24</vt:i4>
      </vt:variant>
    </vt:vector>
  </HeadingPairs>
  <TitlesOfParts>
    <vt:vector size="36" baseType="lpstr">
      <vt:lpstr>MS PGothic</vt:lpstr>
      <vt:lpstr>ApexNew-Heavy</vt:lpstr>
      <vt:lpstr>Arial</vt:lpstr>
      <vt:lpstr>Calibri</vt:lpstr>
      <vt:lpstr>Calibri Light</vt:lpstr>
      <vt:lpstr>Garamond</vt:lpstr>
      <vt:lpstr>Gramond</vt:lpstr>
      <vt:lpstr>Thème Office</vt:lpstr>
      <vt:lpstr>2_Thème Office</vt:lpstr>
      <vt:lpstr>3_Thème Office</vt:lpstr>
      <vt:lpstr>Acrobat Document</vt:lpstr>
      <vt:lpstr>Adobe Acrobat Document</vt:lpstr>
      <vt:lpstr>Présentation PowerPoint</vt:lpstr>
      <vt:lpstr>Présentation PowerPoint</vt:lpstr>
      <vt:lpstr>Ordre du jour</vt:lpstr>
      <vt:lpstr>Ordre du jour</vt:lpstr>
      <vt:lpstr>Présentation PowerPoint</vt:lpstr>
      <vt:lpstr> 5) Présentation du WIKI (espace de travail) </vt:lpstr>
      <vt:lpstr>5) Présentation du WIKI (espace de travail) </vt:lpstr>
      <vt:lpstr>5) Présentation du WIKI (espace de travail)</vt:lpstr>
      <vt:lpstr>5) Présentation du WIKI (espace de travail)</vt:lpstr>
      <vt:lpstr>6) Présentation de la DRVI  Par Johanna ZERMATI – Directrice Administrative de la DRVI</vt:lpstr>
      <vt:lpstr> 7) Fin de la labélisation des Equipes d’Accueil (EA) : nouvelle dénomination comme Unités Propres de Recherche (UPR)   Intervenants: Noël DIMARCQ -VP Recherche et Magali MAILLAND – Responsable de la Cellule Recherche</vt:lpstr>
      <vt:lpstr>Présentation PowerPoint</vt:lpstr>
      <vt:lpstr>  8) Classement des Appels à Projets Région : Recherche et Rayonnement Scientifique Intervenants : N. DIMARCQ et Mariam DIALLO (Cellule Recherche Europe)   </vt:lpstr>
      <vt:lpstr>8) Classement des Appels à Projets Région : Recherche</vt:lpstr>
      <vt:lpstr>8) Classement des Appels à Projets Région : Rayonnement Scientifique</vt:lpstr>
      <vt:lpstr> 9) Renouvellement du Groupement de Recherche (GDR) Bois, adossé au CEPAM (UMR7264, I. THERY) pour la période  2021-2025 Intervenant : Noël DIMARCQ </vt:lpstr>
      <vt:lpstr>10) Création Institut Fédératif de Recherche « Ressources Marines » Intervenant : Éric ROTTINGER </vt:lpstr>
      <vt:lpstr>11) Dénomination de l’Unité Propre en Recherche Clinique Intervenant Noel DIMARCQ</vt:lpstr>
      <vt:lpstr>12) Changement Direction Adjointe de l’UMR GEOAZUR Intervenant Noel DIMARCQ</vt:lpstr>
      <vt:lpstr>13) Changement Direction Adjointe de l’UPR MICORALIS  Intervenant Noel DIMARCQ</vt:lpstr>
      <vt:lpstr>14) Changement de Direction (et adjoint) Ecole Doctorale Sciences de la Vie et de la Santé (SVS) et Ecole Doctorale Droit Et Science Politique Economie, Gestion (DESPEG) Intervenant Noel DIMARCQ</vt:lpstr>
      <vt:lpstr>15) Rajout d’un point : la Loi de Programmation Pluriannuelle de la Recherche : « LPPR » Intervenant Noel DIMARCQ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de Microsoft Office</dc:creator>
  <cp:lastModifiedBy>Vanessa Skrobacki</cp:lastModifiedBy>
  <cp:revision>477</cp:revision>
  <cp:lastPrinted>2020-01-08T16:10:12Z</cp:lastPrinted>
  <dcterms:created xsi:type="dcterms:W3CDTF">2016-04-13T11:06:56Z</dcterms:created>
  <dcterms:modified xsi:type="dcterms:W3CDTF">2020-02-18T08:03:33Z</dcterms:modified>
</cp:coreProperties>
</file>