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473" r:id="rId4"/>
    <p:sldId id="354" r:id="rId5"/>
    <p:sldId id="471" r:id="rId6"/>
    <p:sldId id="472" r:id="rId7"/>
    <p:sldId id="470" r:id="rId8"/>
    <p:sldId id="474" r:id="rId9"/>
    <p:sldId id="475" r:id="rId10"/>
    <p:sldId id="476" r:id="rId11"/>
    <p:sldId id="479" r:id="rId12"/>
    <p:sldId id="469" r:id="rId13"/>
    <p:sldId id="477" r:id="rId14"/>
    <p:sldId id="478" r:id="rId15"/>
    <p:sldId id="743" r:id="rId16"/>
    <p:sldId id="742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0011C-D223-463D-AE82-F8EEB3E7AEDC}" type="datetimeFigureOut">
              <a:rPr lang="fr-FR" smtClean="0"/>
              <a:t>05/03/2020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C616BB-42DD-470A-B188-DE99D09A4C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922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01A9-F319-424F-9A9E-9CA1FC7B1C8F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6816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01A9-F319-424F-9A9E-9CA1FC7B1C8F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08769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01A9-F319-424F-9A9E-9CA1FC7B1C8F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17620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01A9-F319-424F-9A9E-9CA1FC7B1C8F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0703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01A9-F319-424F-9A9E-9CA1FC7B1C8F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0985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01A9-F319-424F-9A9E-9CA1FC7B1C8F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7985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01A9-F319-424F-9A9E-9CA1FC7B1C8F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2441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01A9-F319-424F-9A9E-9CA1FC7B1C8F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511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01A9-F319-424F-9A9E-9CA1FC7B1C8F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8589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01A9-F319-424F-9A9E-9CA1FC7B1C8F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4803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01A9-F319-424F-9A9E-9CA1FC7B1C8F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64967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01A9-F319-424F-9A9E-9CA1FC7B1C8F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141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A78D2D-E17C-4ECE-BAED-3977985884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05D9B31-1F16-41EE-9133-4F659E524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23D07B-DBE8-404F-9945-4A962E7B0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99ADC-20C2-4442-87FB-4A3754EB0EE1}" type="datetimeFigureOut">
              <a:rPr lang="fr-FR" smtClean="0"/>
              <a:t>05/03/2020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998D67-1425-4F43-93BC-2DF1CBFEE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6732D5A-80F7-458C-A247-B551AC2D8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E7F8-E70F-4A17-97A4-AE54D0C7C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5931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DC1239-0226-4675-AD8D-8B11BF834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315897C-2616-4E9C-B37B-38203D9BB9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42C7660-1FB0-4FCA-ACCB-57860A910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99ADC-20C2-4442-87FB-4A3754EB0EE1}" type="datetimeFigureOut">
              <a:rPr lang="fr-FR" smtClean="0"/>
              <a:t>05/03/2020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E57E651-09EF-4670-9E2C-B49BD6E83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C5B9C9-8644-4BE8-A98C-8FCB892E0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E7F8-E70F-4A17-97A4-AE54D0C7C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5107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AE1B011-79B6-4E22-A15C-C944D333FB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54E641D-4DAD-4303-A6C7-D3D8A544F5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ECE4E34-19BF-4D34-B908-60686E021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99ADC-20C2-4442-87FB-4A3754EB0EE1}" type="datetimeFigureOut">
              <a:rPr lang="fr-FR" smtClean="0"/>
              <a:t>05/03/2020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01DB03-3620-4227-9A2D-61212946F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77BC04-7371-4679-961D-5C240AB2C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E7F8-E70F-4A17-97A4-AE54D0C7C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4545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1422F2-6019-4024-B58C-A393EA97FE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09798" y="593372"/>
            <a:ext cx="4143375" cy="886119"/>
          </a:xfrm>
          <a:prstGeom prst="rect">
            <a:avLst/>
          </a:prstGeom>
          <a:ln w="57150"/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D61467B0-438B-4B3C-8CEB-2E372204F2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9798" y="1825625"/>
            <a:ext cx="9144001" cy="4222505"/>
          </a:xfrm>
        </p:spPr>
        <p:txBody>
          <a:bodyPr/>
          <a:lstStyle>
            <a:lvl1pPr>
              <a:defRPr>
                <a:latin typeface="Brother 1816" pitchFamily="50" charset="0"/>
              </a:defRPr>
            </a:lvl1pPr>
            <a:lvl2pPr>
              <a:defRPr>
                <a:latin typeface="Brother 1816" pitchFamily="50" charset="0"/>
              </a:defRPr>
            </a:lvl2pPr>
            <a:lvl3pPr>
              <a:defRPr>
                <a:latin typeface="Brother 1816" pitchFamily="50" charset="0"/>
              </a:defRPr>
            </a:lvl3pPr>
            <a:lvl4pPr>
              <a:defRPr>
                <a:latin typeface="Brother 1816" pitchFamily="50" charset="0"/>
              </a:defRPr>
            </a:lvl4pPr>
            <a:lvl5pPr>
              <a:defRPr>
                <a:latin typeface="Brother 1816" pitchFamily="50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1" name="Espace réservé du contenu 9">
            <a:extLst>
              <a:ext uri="{FF2B5EF4-FFF2-40B4-BE49-F238E27FC236}">
                <a16:creationId xmlns:a16="http://schemas.microsoft.com/office/drawing/2014/main" id="{EFF6DCE0-3FA4-43EE-8B02-41A31B70CEC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431177" y="6373040"/>
            <a:ext cx="4676503" cy="26035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pex New Book" panose="02010600040501010103" pitchFamily="50" charset="0"/>
                <a:ea typeface="Apex New Book" panose="02010600040501010103" pitchFamily="50" charset="0"/>
              </a:defRPr>
            </a:lvl1pPr>
          </a:lstStyle>
          <a:p>
            <a:pPr lvl="0"/>
            <a:r>
              <a:rPr lang="fr-FR" dirty="0"/>
              <a:t>Informations de pied de page</a:t>
            </a:r>
          </a:p>
        </p:txBody>
      </p:sp>
    </p:spTree>
    <p:extLst>
      <p:ext uri="{BB962C8B-B14F-4D97-AF65-F5344CB8AC3E}">
        <p14:creationId xmlns:p14="http://schemas.microsoft.com/office/powerpoint/2010/main" val="3780772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7187B0-D7E2-4582-8A6F-2FA31C2C0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7311671-3F42-493B-ACEC-C8D97BA3E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67E4261-B00C-488B-823B-06499AFE6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99ADC-20C2-4442-87FB-4A3754EB0EE1}" type="datetimeFigureOut">
              <a:rPr lang="fr-FR" smtClean="0"/>
              <a:t>05/03/2020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BE4542C-1E41-49A6-988B-E842E8E99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6BEF783-4B6E-4ED1-9944-AF4B85814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E7F8-E70F-4A17-97A4-AE54D0C7C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3759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71B09F-9DEC-482F-B7CF-E559A9656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39491A2-EB1C-4652-8729-4CFBCEEA12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BD19DD8-35D7-4A39-B317-B92905CEC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99ADC-20C2-4442-87FB-4A3754EB0EE1}" type="datetimeFigureOut">
              <a:rPr lang="fr-FR" smtClean="0"/>
              <a:t>05/03/2020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1842AB2-B7E1-49BB-9450-24EAE5F19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F1F0916-137D-4310-B3D0-E836C6728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E7F8-E70F-4A17-97A4-AE54D0C7C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08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C83442-61D5-429F-B5B0-01664204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D5299CE-003B-4C19-BAF2-60AB0F7D46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D1A97B8-4009-47E3-8185-6587348A7C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53C47F4-3C88-4E8B-A4F8-6849DF7B8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99ADC-20C2-4442-87FB-4A3754EB0EE1}" type="datetimeFigureOut">
              <a:rPr lang="fr-FR" smtClean="0"/>
              <a:t>05/03/2020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4F95668-8883-4D0A-8EBA-A4346E297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501571D-36EC-4B4F-949D-31DFB3170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E7F8-E70F-4A17-97A4-AE54D0C7C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7743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00DB5C-FA38-4A7F-B630-114F8E7F1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3E6E56C-2E96-40CF-B595-16D39E9657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819F9DD-E718-4B30-BB75-1AB4EB462A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C245C88-1F3D-4BF1-B557-D7588CF151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7130E6E-D32D-4EAD-9CE2-8070E8770E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33027CC-9B1A-4FC6-BC50-0680943A1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99ADC-20C2-4442-87FB-4A3754EB0EE1}" type="datetimeFigureOut">
              <a:rPr lang="fr-FR" smtClean="0"/>
              <a:t>05/03/2020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F05E839-9F65-40BF-B292-EBAE36D21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CD0CD37-4DEC-4F11-AD4F-DF2F9F34D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E7F8-E70F-4A17-97A4-AE54D0C7C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9297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3ACFC7-20F8-409B-B416-C2A78065C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B217BDA-149C-41C9-82EF-EEC91B32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99ADC-20C2-4442-87FB-4A3754EB0EE1}" type="datetimeFigureOut">
              <a:rPr lang="fr-FR" smtClean="0"/>
              <a:t>05/03/2020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96B8290-1375-407F-AF91-DA8167C0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632259D-7182-40CD-B558-EF8DC7452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E7F8-E70F-4A17-97A4-AE54D0C7C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0981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6246272-EF6D-4404-AD74-C7F423641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99ADC-20C2-4442-87FB-4A3754EB0EE1}" type="datetimeFigureOut">
              <a:rPr lang="fr-FR" smtClean="0"/>
              <a:t>05/03/2020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7288226-C077-4F2C-B8AD-B0BCC1C7B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18B0189-51ED-4CC6-8242-591E025D8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E7F8-E70F-4A17-97A4-AE54D0C7C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6317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8838F8-A9DF-4395-8BC5-67209BFAE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36727D3-E8B9-4158-AF31-C768207AC6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C63731-27D2-45BD-939F-27716542D6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A80D743-E609-44B5-A55A-0AAFC9A65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99ADC-20C2-4442-87FB-4A3754EB0EE1}" type="datetimeFigureOut">
              <a:rPr lang="fr-FR" smtClean="0"/>
              <a:t>05/03/2020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B617C49-08D4-4237-80E8-33B40BBF1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8C9F180-7BCE-4A3A-9A69-1056053AE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E7F8-E70F-4A17-97A4-AE54D0C7C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545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C3E301-DC39-4C22-87B8-08A190340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A8C2BD2-99FC-47EE-BE9D-D087A824D8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2E160E-2B43-47A4-ADE3-9C765A86C0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A782BF9-D3DE-4159-ACC0-87222EC73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99ADC-20C2-4442-87FB-4A3754EB0EE1}" type="datetimeFigureOut">
              <a:rPr lang="fr-FR" smtClean="0"/>
              <a:t>05/03/2020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53C9BAA-C882-4019-AA57-76A93A511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8AE3E97-356F-4500-A692-C989187B9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E7F8-E70F-4A17-97A4-AE54D0C7C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3200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1D6A08C-6E6E-4ED9-8D4A-144BC4726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7205602-706C-4B6C-906D-DCF2B55708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F731C2-2FB3-4B20-A03B-8A7366B4B2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99ADC-20C2-4442-87FB-4A3754EB0EE1}" type="datetimeFigureOut">
              <a:rPr lang="fr-FR" smtClean="0"/>
              <a:t>05/03/2020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B4134C-2A99-41D0-A2A0-D5E699A48D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8DF1ACD-9202-475B-9EDB-E390A152BB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8E7F8-E70F-4A17-97A4-AE54D0C7C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531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12BCF8-C0FD-415E-BFD3-B6C734AA7E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/>
              <a:t>EMPLOIS JEUNES DOCTORANTS 2020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EF3E767-3B9E-4E5C-BB7E-C1ADCA7C5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0050" y="3943350"/>
            <a:ext cx="3259800" cy="1314450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id="{E25BCC34-F4F0-4749-AFE6-C333E6DB95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94BDDA6-3F58-42AD-AC0B-2B7731C238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3942348" y="-1"/>
            <a:ext cx="3839577" cy="125046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0CC821B-9981-4D5A-BCF4-042ED38902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2189748" y="3975341"/>
            <a:ext cx="3839577" cy="125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0273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9B3B-CD68-8B40-B97E-0B6DF0FB2899}" type="slidenum">
              <a:rPr lang="fr-FR" smtClean="0"/>
              <a:pPr/>
              <a:t>10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30369" r="23026" b="54445"/>
          <a:stretch/>
        </p:blipFill>
        <p:spPr>
          <a:xfrm>
            <a:off x="4864100" y="2857500"/>
            <a:ext cx="2654301" cy="10414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3942348" y="-1"/>
            <a:ext cx="3839577" cy="1250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592871-6B6D-4715-B347-ED721C6C48DB}"/>
              </a:ext>
            </a:extLst>
          </p:cNvPr>
          <p:cNvSpPr/>
          <p:nvPr/>
        </p:nvSpPr>
        <p:spPr>
          <a:xfrm>
            <a:off x="2438401" y="1647825"/>
            <a:ext cx="8267700" cy="1753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CEADCC0-77D2-4AFE-8751-1EBD7AFE35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1091238"/>
            <a:ext cx="9906000" cy="5766761"/>
          </a:xfrm>
          <a:prstGeom prst="rect">
            <a:avLst/>
          </a:prstGeom>
        </p:spPr>
      </p:pic>
      <p:sp>
        <p:nvSpPr>
          <p:cNvPr id="8" name="Hexagone 7">
            <a:extLst>
              <a:ext uri="{FF2B5EF4-FFF2-40B4-BE49-F238E27FC236}">
                <a16:creationId xmlns:a16="http://schemas.microsoft.com/office/drawing/2014/main" id="{12BE4B4B-D38C-4B43-9D8C-FD7EBE26BEA9}"/>
              </a:ext>
            </a:extLst>
          </p:cNvPr>
          <p:cNvSpPr/>
          <p:nvPr/>
        </p:nvSpPr>
        <p:spPr>
          <a:xfrm>
            <a:off x="8201026" y="2171700"/>
            <a:ext cx="1743074" cy="150495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Potentiel de valorisation </a:t>
            </a:r>
          </a:p>
          <a:p>
            <a:pPr algn="ctr"/>
            <a:r>
              <a:rPr lang="fr-FR" sz="1600" dirty="0"/>
              <a:t>du projet</a:t>
            </a:r>
          </a:p>
          <a:p>
            <a:pPr algn="ctr"/>
            <a:r>
              <a:rPr lang="fr-FR" sz="1400" dirty="0"/>
              <a:t>brevetabilité</a:t>
            </a:r>
          </a:p>
        </p:txBody>
      </p:sp>
    </p:spTree>
    <p:extLst>
      <p:ext uri="{BB962C8B-B14F-4D97-AF65-F5344CB8AC3E}">
        <p14:creationId xmlns:p14="http://schemas.microsoft.com/office/powerpoint/2010/main" val="1821953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9B3B-CD68-8B40-B97E-0B6DF0FB2899}" type="slidenum">
              <a:rPr lang="fr-FR" smtClean="0"/>
              <a:pPr/>
              <a:t>11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30369" r="23026" b="54445"/>
          <a:stretch/>
        </p:blipFill>
        <p:spPr>
          <a:xfrm>
            <a:off x="4864100" y="2857500"/>
            <a:ext cx="2654301" cy="10414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3942348" y="-1"/>
            <a:ext cx="3839577" cy="1250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592871-6B6D-4715-B347-ED721C6C48DB}"/>
              </a:ext>
            </a:extLst>
          </p:cNvPr>
          <p:cNvSpPr/>
          <p:nvPr/>
        </p:nvSpPr>
        <p:spPr>
          <a:xfrm>
            <a:off x="2438401" y="1647825"/>
            <a:ext cx="8267700" cy="1753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1A349A1-A6C3-41AA-9203-83D431661C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25" y="1566862"/>
            <a:ext cx="108013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84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240ABC-B86E-4E5C-9AFC-F5237E54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0339" y="0"/>
            <a:ext cx="11099755" cy="762002"/>
          </a:xfrm>
        </p:spPr>
        <p:txBody>
          <a:bodyPr>
            <a:normAutofit/>
          </a:bodyPr>
          <a:lstStyle/>
          <a:p>
            <a:pPr algn="ctr"/>
            <a:r>
              <a:rPr lang="fr-FR" sz="3600" dirty="0">
                <a:latin typeface="Georgia" panose="02040502050405020303" pitchFamily="18" charset="0"/>
              </a:rPr>
              <a:t>Les écoles doctorales UCA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B31CC76-40BF-48B2-9DA1-98FCFFE92CA9}"/>
              </a:ext>
            </a:extLst>
          </p:cNvPr>
          <p:cNvSpPr/>
          <p:nvPr/>
        </p:nvSpPr>
        <p:spPr>
          <a:xfrm>
            <a:off x="4053537" y="3503263"/>
            <a:ext cx="2090541" cy="32454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latin typeface="Georgia" panose="02040502050405020303" pitchFamily="18" charset="0"/>
              </a:rPr>
              <a:t>Sciences, humanités, arts et lettres</a:t>
            </a:r>
          </a:p>
          <a:p>
            <a:pPr algn="ctr"/>
            <a:r>
              <a:rPr lang="fr-FR" sz="1600" dirty="0">
                <a:solidFill>
                  <a:srgbClr val="FFFF00"/>
                </a:solidFill>
                <a:latin typeface="Georgia" panose="02040502050405020303" pitchFamily="18" charset="0"/>
              </a:rPr>
              <a:t>ED SHAL</a:t>
            </a:r>
          </a:p>
          <a:p>
            <a:pPr algn="ctr"/>
            <a:r>
              <a:rPr lang="fr-FR" sz="1600" dirty="0">
                <a:solidFill>
                  <a:srgbClr val="FFFF00"/>
                </a:solidFill>
                <a:latin typeface="Georgia" panose="02040502050405020303" pitchFamily="18" charset="0"/>
              </a:rPr>
              <a:t>250</a:t>
            </a:r>
          </a:p>
          <a:p>
            <a:pPr algn="ctr"/>
            <a:endParaRPr lang="fr-FR" sz="1600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9C1854B-9FF5-44AF-9033-7EE92F75BCC1}"/>
              </a:ext>
            </a:extLst>
          </p:cNvPr>
          <p:cNvSpPr/>
          <p:nvPr/>
        </p:nvSpPr>
        <p:spPr>
          <a:xfrm>
            <a:off x="1849067" y="3428999"/>
            <a:ext cx="2324274" cy="33216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Sciences fondamentales et appliquées</a:t>
            </a:r>
            <a:endParaRPr lang="fr-FR" dirty="0">
              <a:latin typeface="Georgia" panose="02040502050405020303" pitchFamily="18" charset="0"/>
            </a:endParaRPr>
          </a:p>
          <a:p>
            <a:pPr algn="ctr"/>
            <a:r>
              <a:rPr lang="fr-FR" sz="1400" dirty="0">
                <a:solidFill>
                  <a:srgbClr val="FFFF00"/>
                </a:solidFill>
                <a:latin typeface="Georgia" panose="02040502050405020303" pitchFamily="18" charset="0"/>
              </a:rPr>
              <a:t>ED SFA</a:t>
            </a:r>
          </a:p>
          <a:p>
            <a:pPr algn="ctr"/>
            <a:r>
              <a:rPr lang="fr-FR" sz="1400" dirty="0">
                <a:solidFill>
                  <a:srgbClr val="FFFF00"/>
                </a:solidFill>
                <a:latin typeface="Georgia" panose="02040502050405020303" pitchFamily="18" charset="0"/>
              </a:rPr>
              <a:t> 253</a:t>
            </a:r>
          </a:p>
          <a:p>
            <a:pPr algn="ctr"/>
            <a:r>
              <a:rPr lang="fr-FR" sz="1400" dirty="0">
                <a:solidFill>
                  <a:srgbClr val="FFFF00"/>
                </a:solidFill>
                <a:latin typeface="Georgia" panose="02040502050405020303" pitchFamily="18" charset="0"/>
              </a:rPr>
              <a:t>(+ 59  </a:t>
            </a:r>
            <a:r>
              <a:rPr lang="fr-FR" sz="1400" dirty="0" err="1">
                <a:solidFill>
                  <a:srgbClr val="FFFF00"/>
                </a:solidFill>
                <a:latin typeface="Georgia" panose="02040502050405020303" pitchFamily="18" charset="0"/>
              </a:rPr>
              <a:t>co-acredité</a:t>
            </a:r>
            <a:r>
              <a:rPr lang="fr-FR" sz="1400" dirty="0">
                <a:solidFill>
                  <a:srgbClr val="FFFF00"/>
                </a:solidFill>
                <a:latin typeface="Georgia" panose="02040502050405020303" pitchFamily="18" charset="0"/>
              </a:rPr>
              <a:t> PSL pour Mines Paris  Tech)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D05FAFE2-ADEA-41F6-9C56-67DDE169ADD1}"/>
              </a:ext>
            </a:extLst>
          </p:cNvPr>
          <p:cNvSpPr/>
          <p:nvPr/>
        </p:nvSpPr>
        <p:spPr>
          <a:xfrm>
            <a:off x="7941944" y="3428999"/>
            <a:ext cx="2324273" cy="33566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Georgia" panose="02040502050405020303" pitchFamily="18" charset="0"/>
              </a:rPr>
              <a:t>Sciences et technologies de l’information et de la </a:t>
            </a:r>
            <a:r>
              <a:rPr lang="fr-FR" sz="1600" dirty="0">
                <a:latin typeface="Georgia" panose="02040502050405020303" pitchFamily="18" charset="0"/>
              </a:rPr>
              <a:t>communication</a:t>
            </a:r>
          </a:p>
          <a:p>
            <a:pPr algn="ctr"/>
            <a:r>
              <a:rPr lang="fr-FR" sz="1400" dirty="0">
                <a:solidFill>
                  <a:srgbClr val="FFFF00"/>
                </a:solidFill>
                <a:latin typeface="Georgia" panose="02040502050405020303" pitchFamily="18" charset="0"/>
              </a:rPr>
              <a:t>ED STIC </a:t>
            </a:r>
          </a:p>
          <a:p>
            <a:pPr algn="ctr"/>
            <a:r>
              <a:rPr lang="fr-FR" sz="1400" dirty="0">
                <a:solidFill>
                  <a:srgbClr val="FFFF00"/>
                </a:solidFill>
                <a:latin typeface="Georgia" panose="02040502050405020303" pitchFamily="18" charset="0"/>
              </a:rPr>
              <a:t>252</a:t>
            </a:r>
          </a:p>
          <a:p>
            <a:pPr algn="ctr"/>
            <a:r>
              <a:rPr lang="fr-FR" sz="1400" dirty="0">
                <a:solidFill>
                  <a:srgbClr val="FFFF00"/>
                </a:solidFill>
                <a:latin typeface="Georgia" panose="02040502050405020303" pitchFamily="18" charset="0"/>
              </a:rPr>
              <a:t>(</a:t>
            </a:r>
            <a:r>
              <a:rPr lang="fr-FR" sz="1400" dirty="0" err="1">
                <a:solidFill>
                  <a:srgbClr val="FFFF00"/>
                </a:solidFill>
                <a:latin typeface="Georgia" panose="02040502050405020303" pitchFamily="18" charset="0"/>
              </a:rPr>
              <a:t>co-acredité</a:t>
            </a:r>
            <a:r>
              <a:rPr lang="fr-FR" sz="1400" dirty="0">
                <a:solidFill>
                  <a:srgbClr val="FFFF00"/>
                </a:solidFill>
                <a:latin typeface="Georgia" panose="02040502050405020303" pitchFamily="18" charset="0"/>
              </a:rPr>
              <a:t> PSL pour Mines Paris  Tech)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D5B2E8BF-D02D-4550-B963-CF718EBA511F}"/>
              </a:ext>
            </a:extLst>
          </p:cNvPr>
          <p:cNvSpPr/>
          <p:nvPr/>
        </p:nvSpPr>
        <p:spPr>
          <a:xfrm>
            <a:off x="6024273" y="3503263"/>
            <a:ext cx="1919138" cy="3249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Georgia" panose="02040502050405020303" pitchFamily="18" charset="0"/>
              </a:rPr>
              <a:t>Sciences de la vie et de la santé</a:t>
            </a:r>
          </a:p>
          <a:p>
            <a:pPr algn="ctr"/>
            <a:endParaRPr lang="fr-FR" sz="1400" dirty="0">
              <a:solidFill>
                <a:srgbClr val="FFFF00"/>
              </a:solidFill>
              <a:highlight>
                <a:srgbClr val="808080"/>
              </a:highlight>
              <a:latin typeface="Georgia" panose="02040502050405020303" pitchFamily="18" charset="0"/>
            </a:endParaRPr>
          </a:p>
          <a:p>
            <a:pPr algn="ctr"/>
            <a:endParaRPr lang="fr-FR" sz="1400" dirty="0">
              <a:solidFill>
                <a:srgbClr val="FFFF00"/>
              </a:solidFill>
              <a:highlight>
                <a:srgbClr val="808080"/>
              </a:highlight>
              <a:latin typeface="Georgia" panose="02040502050405020303" pitchFamily="18" charset="0"/>
            </a:endParaRPr>
          </a:p>
          <a:p>
            <a:pPr algn="ctr"/>
            <a:endParaRPr lang="fr-FR" sz="1400" dirty="0">
              <a:solidFill>
                <a:srgbClr val="FFFF00"/>
              </a:solidFill>
              <a:highlight>
                <a:srgbClr val="808080"/>
              </a:highlight>
              <a:latin typeface="Georgia" panose="02040502050405020303" pitchFamily="18" charset="0"/>
            </a:endParaRPr>
          </a:p>
          <a:p>
            <a:pPr algn="ctr"/>
            <a:r>
              <a:rPr lang="fr-FR" sz="1400" dirty="0">
                <a:solidFill>
                  <a:srgbClr val="FFFF00"/>
                </a:solidFill>
                <a:highlight>
                  <a:srgbClr val="808080"/>
                </a:highlight>
                <a:latin typeface="Georgia" panose="02040502050405020303" pitchFamily="18" charset="0"/>
              </a:rPr>
              <a:t>ED SVS</a:t>
            </a:r>
          </a:p>
          <a:p>
            <a:pPr algn="ctr"/>
            <a:r>
              <a:rPr lang="fr-FR" sz="1400" dirty="0">
                <a:solidFill>
                  <a:srgbClr val="FFFF00"/>
                </a:solidFill>
                <a:highlight>
                  <a:srgbClr val="808080"/>
                </a:highlight>
                <a:latin typeface="Georgia" panose="02040502050405020303" pitchFamily="18" charset="0"/>
              </a:rPr>
              <a:t>183</a:t>
            </a:r>
          </a:p>
          <a:p>
            <a:pPr algn="ctr"/>
            <a:endParaRPr lang="fr-FR" sz="1400" dirty="0">
              <a:solidFill>
                <a:srgbClr val="FFFF00"/>
              </a:solidFill>
              <a:highlight>
                <a:srgbClr val="808080"/>
              </a:highlight>
              <a:latin typeface="Georgia" panose="02040502050405020303" pitchFamily="18" charset="0"/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54C8BCE-DB1B-4900-9262-92BFB3A22143}"/>
              </a:ext>
            </a:extLst>
          </p:cNvPr>
          <p:cNvSpPr/>
          <p:nvPr/>
        </p:nvSpPr>
        <p:spPr>
          <a:xfrm>
            <a:off x="-103258" y="3535592"/>
            <a:ext cx="2090542" cy="31587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latin typeface="Georgia" panose="02040502050405020303" pitchFamily="18" charset="0"/>
              </a:rPr>
              <a:t>Droit,  et sciences  politique, économiques et de gestion</a:t>
            </a:r>
          </a:p>
          <a:p>
            <a:pPr algn="ctr"/>
            <a:r>
              <a:rPr lang="fr-FR" sz="1400" dirty="0">
                <a:solidFill>
                  <a:srgbClr val="FFFF00"/>
                </a:solidFill>
                <a:latin typeface="Georgia" panose="02040502050405020303" pitchFamily="18" charset="0"/>
              </a:rPr>
              <a:t>ED DESPEG</a:t>
            </a:r>
          </a:p>
          <a:p>
            <a:pPr algn="ctr"/>
            <a:r>
              <a:rPr lang="fr-FR" sz="1400" dirty="0">
                <a:solidFill>
                  <a:srgbClr val="FFFF00"/>
                </a:solidFill>
                <a:latin typeface="Georgia" panose="02040502050405020303" pitchFamily="18" charset="0"/>
              </a:rPr>
              <a:t>232 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A52EF0DA-1E41-4CD3-B45D-26F882913D49}"/>
              </a:ext>
            </a:extLst>
          </p:cNvPr>
          <p:cNvSpPr/>
          <p:nvPr/>
        </p:nvSpPr>
        <p:spPr>
          <a:xfrm>
            <a:off x="10186557" y="3482670"/>
            <a:ext cx="2027459" cy="32493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>
                <a:latin typeface="Georgia" panose="02040502050405020303" pitchFamily="18" charset="0"/>
              </a:rPr>
              <a:t>Science du mouvement  humain </a:t>
            </a:r>
            <a:r>
              <a:rPr lang="fr-FR" sz="1600" dirty="0">
                <a:latin typeface="Georgia" panose="02040502050405020303" pitchFamily="18" charset="0"/>
              </a:rPr>
              <a:t>(AMU/UCA)</a:t>
            </a:r>
          </a:p>
          <a:p>
            <a:pPr algn="ctr"/>
            <a:r>
              <a:rPr lang="fr-FR" sz="1400" dirty="0">
                <a:solidFill>
                  <a:srgbClr val="FFFF00"/>
                </a:solidFill>
                <a:latin typeface="Georgia" panose="02040502050405020303" pitchFamily="18" charset="0"/>
              </a:rPr>
              <a:t>ED SMH</a:t>
            </a:r>
          </a:p>
          <a:p>
            <a:pPr algn="ctr"/>
            <a:r>
              <a:rPr lang="fr-FR" sz="1400" dirty="0">
                <a:solidFill>
                  <a:srgbClr val="FFFF00"/>
                </a:solidFill>
                <a:latin typeface="Georgia" panose="02040502050405020303" pitchFamily="18" charset="0"/>
              </a:rPr>
              <a:t>15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9220142E-BDE7-4A7B-9126-77A7B2696076}"/>
              </a:ext>
            </a:extLst>
          </p:cNvPr>
          <p:cNvSpPr/>
          <p:nvPr/>
        </p:nvSpPr>
        <p:spPr>
          <a:xfrm>
            <a:off x="5029854" y="1318386"/>
            <a:ext cx="2451653" cy="14577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  <a:latin typeface="Georgia" panose="02040502050405020303" pitchFamily="18" charset="0"/>
              </a:rPr>
              <a:t>Collège des études  doctorales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19FD66FB-D961-4A41-A3AE-0A13EFB714A8}"/>
              </a:ext>
            </a:extLst>
          </p:cNvPr>
          <p:cNvCxnSpPr>
            <a:cxnSpLocks/>
          </p:cNvCxnSpPr>
          <p:nvPr/>
        </p:nvCxnSpPr>
        <p:spPr>
          <a:xfrm flipV="1">
            <a:off x="1690721" y="2478157"/>
            <a:ext cx="1397034" cy="7879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4090407F-8F67-4F96-A44D-3CCE1437B1D1}"/>
              </a:ext>
            </a:extLst>
          </p:cNvPr>
          <p:cNvCxnSpPr>
            <a:cxnSpLocks/>
          </p:cNvCxnSpPr>
          <p:nvPr/>
        </p:nvCxnSpPr>
        <p:spPr>
          <a:xfrm flipV="1">
            <a:off x="3490229" y="2745977"/>
            <a:ext cx="901148" cy="56321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B0D8B961-ACCD-4658-AF8D-4BB48DD17D6D}"/>
              </a:ext>
            </a:extLst>
          </p:cNvPr>
          <p:cNvCxnSpPr>
            <a:cxnSpLocks/>
          </p:cNvCxnSpPr>
          <p:nvPr/>
        </p:nvCxnSpPr>
        <p:spPr>
          <a:xfrm>
            <a:off x="6429795" y="2770853"/>
            <a:ext cx="648290" cy="56321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66A29E05-B3DE-4BD0-98E9-B0866637D7A7}"/>
              </a:ext>
            </a:extLst>
          </p:cNvPr>
          <p:cNvCxnSpPr>
            <a:cxnSpLocks/>
          </p:cNvCxnSpPr>
          <p:nvPr/>
        </p:nvCxnSpPr>
        <p:spPr>
          <a:xfrm>
            <a:off x="7438969" y="2597426"/>
            <a:ext cx="968472" cy="63279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BCB45F18-B249-4288-A15D-8F1C1B958E66}"/>
              </a:ext>
            </a:extLst>
          </p:cNvPr>
          <p:cNvCxnSpPr/>
          <p:nvPr/>
        </p:nvCxnSpPr>
        <p:spPr>
          <a:xfrm>
            <a:off x="9007225" y="2489243"/>
            <a:ext cx="1245705" cy="84482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D49FF5EA-4072-464A-8CE9-43F86F3A5D1F}"/>
              </a:ext>
            </a:extLst>
          </p:cNvPr>
          <p:cNvCxnSpPr>
            <a:cxnSpLocks/>
          </p:cNvCxnSpPr>
          <p:nvPr/>
        </p:nvCxnSpPr>
        <p:spPr>
          <a:xfrm flipV="1">
            <a:off x="5472702" y="3027585"/>
            <a:ext cx="0" cy="40141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51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9B3B-CD68-8B40-B97E-0B6DF0FB2899}" type="slidenum">
              <a:rPr lang="fr-FR" smtClean="0"/>
              <a:pPr/>
              <a:t>13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30369" r="23026" b="54445"/>
          <a:stretch/>
        </p:blipFill>
        <p:spPr>
          <a:xfrm>
            <a:off x="4864100" y="2857500"/>
            <a:ext cx="2654301" cy="10414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3942348" y="-1"/>
            <a:ext cx="3839577" cy="1250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592871-6B6D-4715-B347-ED721C6C48DB}"/>
              </a:ext>
            </a:extLst>
          </p:cNvPr>
          <p:cNvSpPr/>
          <p:nvPr/>
        </p:nvSpPr>
        <p:spPr>
          <a:xfrm>
            <a:off x="2438401" y="1647825"/>
            <a:ext cx="8267700" cy="1753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347A31-1A85-4C99-8525-FF79F6158516}"/>
              </a:ext>
            </a:extLst>
          </p:cNvPr>
          <p:cNvSpPr/>
          <p:nvPr/>
        </p:nvSpPr>
        <p:spPr>
          <a:xfrm>
            <a:off x="1123949" y="2249543"/>
            <a:ext cx="9896475" cy="4231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modalités de classement UCA  2020</a:t>
            </a:r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fr-FR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Phase 1 : Classement par les écoles doctorales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fr-FR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Phase 2 : Interclassement par le Collège des Etudes doctorales</a:t>
            </a:r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>
              <a:lnSpc>
                <a:spcPct val="107000"/>
              </a:lnSpc>
              <a:spcAft>
                <a:spcPts val="0"/>
              </a:spcAft>
            </a:pPr>
            <a:endParaRPr lang="fr-FR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>
              <a:lnSpc>
                <a:spcPct val="107000"/>
              </a:lnSpc>
              <a:spcAft>
                <a:spcPts val="0"/>
              </a:spcAft>
            </a:pPr>
            <a:r>
              <a:rPr lang="fr-FR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Objectifs :  </a:t>
            </a:r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fr-FR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Qualité des dossiers scientifiques</a:t>
            </a:r>
          </a:p>
          <a:p>
            <a:pPr lvl="1">
              <a:lnSpc>
                <a:spcPct val="107000"/>
              </a:lnSpc>
            </a:pPr>
            <a:r>
              <a:rPr lang="fr-FR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   Juste représentativité de chacune des écoles doctorales</a:t>
            </a:r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fr-FR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Prise en compte des critères de la région</a:t>
            </a:r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623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9B3B-CD68-8B40-B97E-0B6DF0FB2899}" type="slidenum">
              <a:rPr lang="fr-FR" smtClean="0"/>
              <a:pPr/>
              <a:t>14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30369" r="23026" b="54445"/>
          <a:stretch/>
        </p:blipFill>
        <p:spPr>
          <a:xfrm>
            <a:off x="4864100" y="2857500"/>
            <a:ext cx="2654301" cy="10414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3942348" y="-1"/>
            <a:ext cx="3839577" cy="1250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592871-6B6D-4715-B347-ED721C6C48DB}"/>
              </a:ext>
            </a:extLst>
          </p:cNvPr>
          <p:cNvSpPr/>
          <p:nvPr/>
        </p:nvSpPr>
        <p:spPr>
          <a:xfrm>
            <a:off x="2438401" y="1647825"/>
            <a:ext cx="8267700" cy="1753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1A349A1-A6C3-41AA-9203-83D431661C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25" y="1647825"/>
            <a:ext cx="10801350" cy="3724275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21EBD1A-3795-4154-A01F-84D1C87DFA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0929" y="0"/>
            <a:ext cx="98701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059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9B3B-CD68-8B40-B97E-0B6DF0FB2899}" type="slidenum">
              <a:rPr lang="fr-FR" smtClean="0"/>
              <a:pPr/>
              <a:t>15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30369" r="23026" b="54445"/>
          <a:stretch/>
        </p:blipFill>
        <p:spPr>
          <a:xfrm>
            <a:off x="4864100" y="2857500"/>
            <a:ext cx="2654301" cy="10414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3942348" y="-1"/>
            <a:ext cx="3839577" cy="1250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592871-6B6D-4715-B347-ED721C6C48DB}"/>
              </a:ext>
            </a:extLst>
          </p:cNvPr>
          <p:cNvSpPr/>
          <p:nvPr/>
        </p:nvSpPr>
        <p:spPr>
          <a:xfrm>
            <a:off x="2438401" y="1647825"/>
            <a:ext cx="8267700" cy="1753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3CB698-B4E4-446E-95E2-846D9035D878}"/>
              </a:ext>
            </a:extLst>
          </p:cNvPr>
          <p:cNvSpPr/>
          <p:nvPr/>
        </p:nvSpPr>
        <p:spPr>
          <a:xfrm>
            <a:off x="590550" y="1859340"/>
            <a:ext cx="11010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fr-F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DESPEG 		2 dossiers     		1 classé          	RANG </a:t>
            </a:r>
            <a:r>
              <a:rPr lang="fr-FR" sz="20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</a:p>
          <a:p>
            <a:pPr>
              <a:spcAft>
                <a:spcPts val="0"/>
              </a:spcAft>
            </a:pPr>
            <a:r>
              <a:rPr lang="fr-F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SFA		 9 dossiers		9 classés	 	RANG </a:t>
            </a:r>
            <a:r>
              <a:rPr lang="fr-FR" sz="20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1, 6, 9, </a:t>
            </a:r>
            <a:r>
              <a:rPr lang="fr-F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11, 13,14, 15, 16, 17</a:t>
            </a:r>
          </a:p>
          <a:p>
            <a:pPr>
              <a:spcAft>
                <a:spcPts val="0"/>
              </a:spcAft>
            </a:pPr>
            <a:r>
              <a:rPr lang="fr-F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SHAL 		0 dossiers		0</a:t>
            </a:r>
          </a:p>
          <a:p>
            <a:pPr>
              <a:spcAft>
                <a:spcPts val="0"/>
              </a:spcAft>
            </a:pPr>
            <a:r>
              <a:rPr lang="fr-F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SMH		 1 dossier		1 classé		RANG </a:t>
            </a:r>
            <a:r>
              <a:rPr lang="fr-FR" sz="20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>
              <a:spcAft>
                <a:spcPts val="0"/>
              </a:spcAft>
            </a:pPr>
            <a:r>
              <a:rPr lang="fr-F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STIC 		4 dossiers		4 classés		RANG </a:t>
            </a:r>
            <a:r>
              <a:rPr lang="fr-FR" sz="20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4, 8</a:t>
            </a:r>
          </a:p>
          <a:p>
            <a:pPr>
              <a:spcAft>
                <a:spcPts val="0"/>
              </a:spcAft>
            </a:pPr>
            <a:r>
              <a:rPr lang="fr-F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SVS		 4 dossiers		4 classés		RANG </a:t>
            </a:r>
            <a:r>
              <a:rPr lang="fr-FR" sz="20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3, 7, 10</a:t>
            </a:r>
            <a:r>
              <a:rPr lang="fr-F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12</a:t>
            </a:r>
          </a:p>
        </p:txBody>
      </p:sp>
    </p:spTree>
    <p:extLst>
      <p:ext uri="{BB962C8B-B14F-4D97-AF65-F5344CB8AC3E}">
        <p14:creationId xmlns:p14="http://schemas.microsoft.com/office/powerpoint/2010/main" val="1515376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340DBC-8181-40F0-84EA-4442FBACC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5428"/>
            <a:ext cx="10515600" cy="444487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/>
              <a:t>Statistiques EJD – Période 2017 à 2020</a:t>
            </a:r>
            <a:endParaRPr lang="fr-FR" dirty="0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B04B3169-C915-437D-BB31-C3174E2C8405}"/>
              </a:ext>
            </a:extLst>
          </p:cNvPr>
          <p:cNvGraphicFramePr>
            <a:graphicFrameLocks noGrp="1"/>
          </p:cNvGraphicFramePr>
          <p:nvPr/>
        </p:nvGraphicFramePr>
        <p:xfrm>
          <a:off x="215758" y="1214199"/>
          <a:ext cx="11465961" cy="299542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939060">
                  <a:extLst>
                    <a:ext uri="{9D8B030D-6E8A-4147-A177-3AD203B41FA5}">
                      <a16:colId xmlns:a16="http://schemas.microsoft.com/office/drawing/2014/main" val="1299568869"/>
                    </a:ext>
                  </a:extLst>
                </a:gridCol>
                <a:gridCol w="998406">
                  <a:extLst>
                    <a:ext uri="{9D8B030D-6E8A-4147-A177-3AD203B41FA5}">
                      <a16:colId xmlns:a16="http://schemas.microsoft.com/office/drawing/2014/main" val="2227735597"/>
                    </a:ext>
                  </a:extLst>
                </a:gridCol>
                <a:gridCol w="906769">
                  <a:extLst>
                    <a:ext uri="{9D8B030D-6E8A-4147-A177-3AD203B41FA5}">
                      <a16:colId xmlns:a16="http://schemas.microsoft.com/office/drawing/2014/main" val="4292155459"/>
                    </a:ext>
                  </a:extLst>
                </a:gridCol>
                <a:gridCol w="904151">
                  <a:extLst>
                    <a:ext uri="{9D8B030D-6E8A-4147-A177-3AD203B41FA5}">
                      <a16:colId xmlns:a16="http://schemas.microsoft.com/office/drawing/2014/main" val="3649734836"/>
                    </a:ext>
                  </a:extLst>
                </a:gridCol>
                <a:gridCol w="999279">
                  <a:extLst>
                    <a:ext uri="{9D8B030D-6E8A-4147-A177-3AD203B41FA5}">
                      <a16:colId xmlns:a16="http://schemas.microsoft.com/office/drawing/2014/main" val="3197016861"/>
                    </a:ext>
                  </a:extLst>
                </a:gridCol>
                <a:gridCol w="906769">
                  <a:extLst>
                    <a:ext uri="{9D8B030D-6E8A-4147-A177-3AD203B41FA5}">
                      <a16:colId xmlns:a16="http://schemas.microsoft.com/office/drawing/2014/main" val="129044644"/>
                    </a:ext>
                  </a:extLst>
                </a:gridCol>
                <a:gridCol w="808110">
                  <a:extLst>
                    <a:ext uri="{9D8B030D-6E8A-4147-A177-3AD203B41FA5}">
                      <a16:colId xmlns:a16="http://schemas.microsoft.com/office/drawing/2014/main" val="1572676899"/>
                    </a:ext>
                  </a:extLst>
                </a:gridCol>
                <a:gridCol w="1096192">
                  <a:extLst>
                    <a:ext uri="{9D8B030D-6E8A-4147-A177-3AD203B41FA5}">
                      <a16:colId xmlns:a16="http://schemas.microsoft.com/office/drawing/2014/main" val="665380023"/>
                    </a:ext>
                  </a:extLst>
                </a:gridCol>
                <a:gridCol w="906769">
                  <a:extLst>
                    <a:ext uri="{9D8B030D-6E8A-4147-A177-3AD203B41FA5}">
                      <a16:colId xmlns:a16="http://schemas.microsoft.com/office/drawing/2014/main" val="3193810384"/>
                    </a:ext>
                  </a:extLst>
                </a:gridCol>
                <a:gridCol w="1000152">
                  <a:extLst>
                    <a:ext uri="{9D8B030D-6E8A-4147-A177-3AD203B41FA5}">
                      <a16:colId xmlns:a16="http://schemas.microsoft.com/office/drawing/2014/main" val="153092294"/>
                    </a:ext>
                  </a:extLst>
                </a:gridCol>
                <a:gridCol w="1000152">
                  <a:extLst>
                    <a:ext uri="{9D8B030D-6E8A-4147-A177-3AD203B41FA5}">
                      <a16:colId xmlns:a16="http://schemas.microsoft.com/office/drawing/2014/main" val="2669384431"/>
                    </a:ext>
                  </a:extLst>
                </a:gridCol>
                <a:gridCol w="1000152">
                  <a:extLst>
                    <a:ext uri="{9D8B030D-6E8A-4147-A177-3AD203B41FA5}">
                      <a16:colId xmlns:a16="http://schemas.microsoft.com/office/drawing/2014/main" val="936070722"/>
                    </a:ext>
                  </a:extLst>
                </a:gridCol>
              </a:tblGrid>
              <a:tr h="6193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                   Année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ED</a:t>
                      </a:r>
                      <a:endParaRPr lang="fr-FR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2017 proposés</a:t>
                      </a:r>
                      <a:endParaRPr lang="fr-FR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2017 validés Région</a:t>
                      </a:r>
                      <a:endParaRPr lang="fr-FR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Volet S ou G retenus</a:t>
                      </a:r>
                      <a:endParaRPr lang="fr-FR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2018 proposés</a:t>
                      </a:r>
                      <a:endParaRPr lang="fr-FR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2018 validés Région</a:t>
                      </a:r>
                      <a:endParaRPr lang="fr-FR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Volet S ou 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retenus</a:t>
                      </a:r>
                      <a:endParaRPr lang="fr-FR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2019 proposés</a:t>
                      </a:r>
                      <a:endParaRPr lang="fr-FR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2019 validés Région</a:t>
                      </a:r>
                      <a:endParaRPr lang="fr-FR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Volet S ou 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retenus</a:t>
                      </a:r>
                      <a:endParaRPr lang="fr-FR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2020 proposés UCA</a:t>
                      </a:r>
                      <a:endParaRPr lang="fr-FR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Volet S ou 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proposés</a:t>
                      </a:r>
                      <a:endParaRPr lang="fr-FR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243678"/>
                  </a:ext>
                </a:extLst>
              </a:tr>
              <a:tr h="2675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SMH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G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0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/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308654"/>
                  </a:ext>
                </a:extLst>
              </a:tr>
              <a:tr h="2675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SHAL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G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G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0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/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884804"/>
                  </a:ext>
                </a:extLst>
              </a:tr>
              <a:tr h="2675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DESPEG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G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G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4844144"/>
                  </a:ext>
                </a:extLst>
              </a:tr>
              <a:tr h="2675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SFA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4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G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5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G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8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4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2S  2G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9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6S 3G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581302"/>
                  </a:ext>
                </a:extLst>
              </a:tr>
              <a:tr h="2675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STIC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G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3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229409"/>
                  </a:ext>
                </a:extLst>
              </a:tr>
              <a:tr h="2675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SVS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3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G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G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4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7261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total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13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9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13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8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15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ysClr val="windowText" lastClr="000000"/>
                          </a:solidFill>
                          <a:effectLst/>
                        </a:rPr>
                        <a:t>9</a:t>
                      </a:r>
                      <a:endParaRPr lang="fr-FR" sz="18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17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940042"/>
                  </a:ext>
                </a:extLst>
              </a:tr>
            </a:tbl>
          </a:graphicData>
        </a:graphic>
      </p:graphicFrame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F1E1FF6A-4495-4BDE-BDF9-8C59C75CB8E8}"/>
              </a:ext>
            </a:extLst>
          </p:cNvPr>
          <p:cNvGraphicFramePr>
            <a:graphicFrameLocks noGrp="1"/>
          </p:cNvGraphicFramePr>
          <p:nvPr/>
        </p:nvGraphicFramePr>
        <p:xfrm>
          <a:off x="215757" y="4685016"/>
          <a:ext cx="11465962" cy="2065426"/>
        </p:xfrm>
        <a:graphic>
          <a:graphicData uri="http://schemas.openxmlformats.org/drawingml/2006/table">
            <a:tbl>
              <a:tblPr firstRow="1" firstCol="1" bandRow="1">
                <a:tableStyleId>{91EBBBCC-DAD2-459C-BE2E-F6DE35CF9A28}</a:tableStyleId>
              </a:tblPr>
              <a:tblGrid>
                <a:gridCol w="1432831">
                  <a:extLst>
                    <a:ext uri="{9D8B030D-6E8A-4147-A177-3AD203B41FA5}">
                      <a16:colId xmlns:a16="http://schemas.microsoft.com/office/drawing/2014/main" val="935489409"/>
                    </a:ext>
                  </a:extLst>
                </a:gridCol>
                <a:gridCol w="1432830">
                  <a:extLst>
                    <a:ext uri="{9D8B030D-6E8A-4147-A177-3AD203B41FA5}">
                      <a16:colId xmlns:a16="http://schemas.microsoft.com/office/drawing/2014/main" val="1878413324"/>
                    </a:ext>
                  </a:extLst>
                </a:gridCol>
                <a:gridCol w="1432830">
                  <a:extLst>
                    <a:ext uri="{9D8B030D-6E8A-4147-A177-3AD203B41FA5}">
                      <a16:colId xmlns:a16="http://schemas.microsoft.com/office/drawing/2014/main" val="608025048"/>
                    </a:ext>
                  </a:extLst>
                </a:gridCol>
                <a:gridCol w="1432830">
                  <a:extLst>
                    <a:ext uri="{9D8B030D-6E8A-4147-A177-3AD203B41FA5}">
                      <a16:colId xmlns:a16="http://schemas.microsoft.com/office/drawing/2014/main" val="2592281452"/>
                    </a:ext>
                  </a:extLst>
                </a:gridCol>
                <a:gridCol w="1432830">
                  <a:extLst>
                    <a:ext uri="{9D8B030D-6E8A-4147-A177-3AD203B41FA5}">
                      <a16:colId xmlns:a16="http://schemas.microsoft.com/office/drawing/2014/main" val="896194295"/>
                    </a:ext>
                  </a:extLst>
                </a:gridCol>
                <a:gridCol w="1433937">
                  <a:extLst>
                    <a:ext uri="{9D8B030D-6E8A-4147-A177-3AD203B41FA5}">
                      <a16:colId xmlns:a16="http://schemas.microsoft.com/office/drawing/2014/main" val="4058355399"/>
                    </a:ext>
                  </a:extLst>
                </a:gridCol>
                <a:gridCol w="1433937">
                  <a:extLst>
                    <a:ext uri="{9D8B030D-6E8A-4147-A177-3AD203B41FA5}">
                      <a16:colId xmlns:a16="http://schemas.microsoft.com/office/drawing/2014/main" val="836005823"/>
                    </a:ext>
                  </a:extLst>
                </a:gridCol>
                <a:gridCol w="1433937">
                  <a:extLst>
                    <a:ext uri="{9D8B030D-6E8A-4147-A177-3AD203B41FA5}">
                      <a16:colId xmlns:a16="http://schemas.microsoft.com/office/drawing/2014/main" val="4078693623"/>
                    </a:ext>
                  </a:extLst>
                </a:gridCol>
              </a:tblGrid>
              <a:tr h="660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                  Année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Taux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Région</a:t>
                      </a:r>
                      <a:endParaRPr lang="fr-FR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2017 proposés</a:t>
                      </a:r>
                      <a:endParaRPr lang="fr-FR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2017 validés Région</a:t>
                      </a:r>
                      <a:endParaRPr lang="fr-FR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2018 proposés</a:t>
                      </a:r>
                      <a:endParaRPr lang="fr-FR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2018 validés Région</a:t>
                      </a:r>
                      <a:endParaRPr lang="fr-FR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2019 proposés</a:t>
                      </a:r>
                      <a:endParaRPr lang="fr-FR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2019 validés Région</a:t>
                      </a:r>
                      <a:endParaRPr lang="fr-FR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2020 proposés UCA</a:t>
                      </a:r>
                      <a:endParaRPr lang="fr-FR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145291"/>
                  </a:ext>
                </a:extLst>
              </a:tr>
              <a:tr h="278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100%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2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2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2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0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3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395834"/>
                  </a:ext>
                </a:extLst>
              </a:tr>
              <a:tr h="278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90%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8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4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8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5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9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5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12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14527"/>
                  </a:ext>
                </a:extLst>
              </a:tr>
              <a:tr h="278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80%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0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0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0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0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0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0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1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303926"/>
                  </a:ext>
                </a:extLst>
              </a:tr>
              <a:tr h="278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50%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3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3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2 +1 à 46%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2+1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3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3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2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5380147"/>
                  </a:ext>
                </a:extLst>
              </a:tr>
              <a:tr h="278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total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13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9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13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8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15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9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17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7403643"/>
                  </a:ext>
                </a:extLst>
              </a:tr>
            </a:tbl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DA227C38-5E69-4B58-B98E-056924E6BCC7}"/>
              </a:ext>
            </a:extLst>
          </p:cNvPr>
          <p:cNvSpPr txBox="1"/>
          <p:nvPr/>
        </p:nvSpPr>
        <p:spPr>
          <a:xfrm>
            <a:off x="1160980" y="846820"/>
            <a:ext cx="1014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Ventilation des demandes /obtentions par Ecole doctorale (ED) . S= volet spécifique. G= Général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CE66DD6-9EE9-4529-9E80-A04066C52796}"/>
              </a:ext>
            </a:extLst>
          </p:cNvPr>
          <p:cNvSpPr txBox="1"/>
          <p:nvPr/>
        </p:nvSpPr>
        <p:spPr>
          <a:xfrm>
            <a:off x="1592495" y="4361452"/>
            <a:ext cx="9277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Ventilation des demandes / obtentions au regard du taux de financement de la Région</a:t>
            </a:r>
          </a:p>
        </p:txBody>
      </p:sp>
    </p:spTree>
    <p:extLst>
      <p:ext uri="{BB962C8B-B14F-4D97-AF65-F5344CB8AC3E}">
        <p14:creationId xmlns:p14="http://schemas.microsoft.com/office/powerpoint/2010/main" val="656779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992EBE-31F2-4BC2-BAFF-0EB5A35B0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798" y="593372"/>
            <a:ext cx="9144001" cy="886119"/>
          </a:xfrm>
        </p:spPr>
        <p:txBody>
          <a:bodyPr>
            <a:normAutofit/>
          </a:bodyPr>
          <a:lstStyle/>
          <a:p>
            <a:r>
              <a:rPr lang="fr-FR" dirty="0"/>
              <a:t>Objectifs de la Région 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83EAFC6-D4AB-4F5D-8844-773791F1AF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9798" y="1276350"/>
            <a:ext cx="8810627" cy="5200649"/>
          </a:xfrm>
          <a:prstGeom prst="rect">
            <a:avLst/>
          </a:prstGeo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B9F1824-A254-4756-9EDC-E60E4D1B1E4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09246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9B3B-CD68-8B40-B97E-0B6DF0FB2899}" type="slidenum">
              <a:rPr lang="fr-FR" smtClean="0"/>
              <a:pPr/>
              <a:t>3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30369" r="23026" b="54445"/>
          <a:stretch/>
        </p:blipFill>
        <p:spPr>
          <a:xfrm>
            <a:off x="4864100" y="2857500"/>
            <a:ext cx="2654301" cy="10414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3942348" y="-1"/>
            <a:ext cx="3839577" cy="125046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7B66B4-7708-4728-9AF4-22CC640A2C83}"/>
              </a:ext>
            </a:extLst>
          </p:cNvPr>
          <p:cNvSpPr/>
          <p:nvPr/>
        </p:nvSpPr>
        <p:spPr>
          <a:xfrm>
            <a:off x="2438401" y="1647825"/>
            <a:ext cx="8267700" cy="244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L’appel à projet se divise en 2 volets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6E49CC91-DD61-4A3F-A2F6-9BBAB0783030}"/>
              </a:ext>
            </a:extLst>
          </p:cNvPr>
          <p:cNvSpPr/>
          <p:nvPr/>
        </p:nvSpPr>
        <p:spPr>
          <a:xfrm>
            <a:off x="2092325" y="2286000"/>
            <a:ext cx="4337053" cy="45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VOLET STRATEGIQUE</a:t>
            </a:r>
          </a:p>
          <a:p>
            <a:pPr algn="ctr"/>
            <a:r>
              <a:rPr lang="fr-FR" sz="2800" dirty="0"/>
              <a:t>Issu du</a:t>
            </a:r>
          </a:p>
          <a:p>
            <a:pPr algn="ctr"/>
            <a:r>
              <a:rPr lang="fr-FR" sz="2800" dirty="0"/>
              <a:t>Schéma régional de développement économique d’innovation et d’internationalisation</a:t>
            </a:r>
          </a:p>
          <a:p>
            <a:pPr algn="ctr"/>
            <a:r>
              <a:rPr lang="fr-FR" sz="2800" dirty="0"/>
              <a:t>SRDE 21 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8F74BFE-8DCF-4990-9015-1CC6695FA58C}"/>
              </a:ext>
            </a:extLst>
          </p:cNvPr>
          <p:cNvSpPr/>
          <p:nvPr/>
        </p:nvSpPr>
        <p:spPr>
          <a:xfrm>
            <a:off x="6429378" y="2638425"/>
            <a:ext cx="3790947" cy="28765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VOLET GENERAL</a:t>
            </a:r>
          </a:p>
        </p:txBody>
      </p:sp>
    </p:spTree>
    <p:extLst>
      <p:ext uri="{BB962C8B-B14F-4D97-AF65-F5344CB8AC3E}">
        <p14:creationId xmlns:p14="http://schemas.microsoft.com/office/powerpoint/2010/main" val="1917391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9B3B-CD68-8B40-B97E-0B6DF0FB2899}" type="slidenum">
              <a:rPr lang="fr-FR" smtClean="0"/>
              <a:pPr/>
              <a:t>4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30369" r="23026" b="54445"/>
          <a:stretch/>
        </p:blipFill>
        <p:spPr>
          <a:xfrm>
            <a:off x="4864100" y="2857500"/>
            <a:ext cx="2654301" cy="10414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3942348" y="0"/>
            <a:ext cx="3839577" cy="10382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5FE91C1-8E21-46D5-954E-E0656495EC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4925" y="1038226"/>
            <a:ext cx="10448925" cy="70389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935E7D2-E65E-48C6-A926-A99EDF7C8AEF}"/>
              </a:ext>
            </a:extLst>
          </p:cNvPr>
          <p:cNvSpPr/>
          <p:nvPr/>
        </p:nvSpPr>
        <p:spPr>
          <a:xfrm>
            <a:off x="1074402" y="1120259"/>
            <a:ext cx="32826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sz="2800" b="1" dirty="0"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VOLET STRATEGIQUE</a:t>
            </a:r>
          </a:p>
        </p:txBody>
      </p:sp>
    </p:spTree>
    <p:extLst>
      <p:ext uri="{BB962C8B-B14F-4D97-AF65-F5344CB8AC3E}">
        <p14:creationId xmlns:p14="http://schemas.microsoft.com/office/powerpoint/2010/main" val="3040329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9B3B-CD68-8B40-B97E-0B6DF0FB2899}" type="slidenum">
              <a:rPr lang="fr-FR" smtClean="0"/>
              <a:pPr/>
              <a:t>5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30369" r="23026" b="54445"/>
          <a:stretch/>
        </p:blipFill>
        <p:spPr>
          <a:xfrm>
            <a:off x="4864100" y="2857500"/>
            <a:ext cx="2654301" cy="31979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3942348" y="-1"/>
            <a:ext cx="3839577" cy="1250467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24F1D041-8B61-44A1-AC82-5477686D1D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1437" y="1064246"/>
            <a:ext cx="7800975" cy="21785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931D836-E04E-4A75-9A3B-B47B34A01F0D}"/>
              </a:ext>
            </a:extLst>
          </p:cNvPr>
          <p:cNvSpPr/>
          <p:nvPr/>
        </p:nvSpPr>
        <p:spPr>
          <a:xfrm>
            <a:off x="1752601" y="3241224"/>
            <a:ext cx="80688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i="1" dirty="0"/>
              <a:t> </a:t>
            </a:r>
          </a:p>
          <a:p>
            <a:pPr algn="ctr"/>
            <a:r>
              <a:rPr lang="fr-FR" i="1" dirty="0"/>
              <a:t>Sciences de l’agriculture et de l’agroalimentaire</a:t>
            </a:r>
          </a:p>
          <a:p>
            <a:pPr algn="ctr"/>
            <a:r>
              <a:rPr lang="fr-FR" i="1" dirty="0"/>
              <a:t>Sciences de la vie et de la santé</a:t>
            </a:r>
          </a:p>
          <a:p>
            <a:pPr algn="ctr"/>
            <a:r>
              <a:rPr lang="fr-FR" i="1" dirty="0"/>
              <a:t>Sciences de l’information et de la consommation</a:t>
            </a:r>
          </a:p>
          <a:p>
            <a:pPr algn="ctr"/>
            <a:r>
              <a:rPr lang="fr-FR" i="1" dirty="0"/>
              <a:t>Sciences de la chimie et de la Physique</a:t>
            </a:r>
          </a:p>
          <a:p>
            <a:pPr algn="ctr"/>
            <a:r>
              <a:rPr lang="fr-FR" i="1" dirty="0"/>
              <a:t>Sciences de la terre, de l’océan, de l’atmosphère et de l’espace</a:t>
            </a:r>
          </a:p>
          <a:p>
            <a:pPr algn="ctr"/>
            <a:r>
              <a:rPr lang="fr-FR" i="1" dirty="0"/>
              <a:t>Sciences de l’ingénieur</a:t>
            </a:r>
          </a:p>
          <a:p>
            <a:pPr algn="ctr"/>
            <a:r>
              <a:rPr lang="fr-FR" i="1" dirty="0"/>
              <a:t>Sciences de l’environnement</a:t>
            </a:r>
          </a:p>
          <a:p>
            <a:pPr algn="ctr"/>
            <a:r>
              <a:rPr lang="fr-FR" i="1" dirty="0"/>
              <a:t>Sciences politiques et juridiques</a:t>
            </a:r>
          </a:p>
          <a:p>
            <a:pPr algn="ctr"/>
            <a:r>
              <a:rPr lang="fr-FR" i="1" dirty="0"/>
              <a:t>Sciences humaines et sociales</a:t>
            </a:r>
          </a:p>
          <a:p>
            <a:pPr algn="ctr"/>
            <a:r>
              <a:rPr lang="fr-FR" i="1" dirty="0"/>
              <a:t>Sciences économiques et de gestion</a:t>
            </a:r>
          </a:p>
          <a:p>
            <a:pPr algn="ctr"/>
            <a:r>
              <a:rPr lang="fr-FR" i="1" dirty="0"/>
              <a:t>Sciences mathématiques et informatiques fondamentales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B548EF-9593-4289-A119-61126FCB538C}"/>
              </a:ext>
            </a:extLst>
          </p:cNvPr>
          <p:cNvSpPr/>
          <p:nvPr/>
        </p:nvSpPr>
        <p:spPr>
          <a:xfrm>
            <a:off x="1323362" y="1876513"/>
            <a:ext cx="26062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sz="2800" b="1" dirty="0"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VOLET GENERAL</a:t>
            </a:r>
          </a:p>
        </p:txBody>
      </p:sp>
    </p:spTree>
    <p:extLst>
      <p:ext uri="{BB962C8B-B14F-4D97-AF65-F5344CB8AC3E}">
        <p14:creationId xmlns:p14="http://schemas.microsoft.com/office/powerpoint/2010/main" val="518438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9B3B-CD68-8B40-B97E-0B6DF0FB2899}" type="slidenum">
              <a:rPr lang="fr-FR" smtClean="0"/>
              <a:pPr/>
              <a:t>6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30369" r="23026" b="54445"/>
          <a:stretch/>
        </p:blipFill>
        <p:spPr>
          <a:xfrm>
            <a:off x="4864100" y="2857500"/>
            <a:ext cx="2654301" cy="10414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3942348" y="-1"/>
            <a:ext cx="3839577" cy="1250467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C7CB7F4A-2F93-483C-8B28-6608F46073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2576" y="1141392"/>
            <a:ext cx="10639424" cy="555891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5B9ED7A-2D97-44A2-A064-29F65CF356EF}"/>
              </a:ext>
            </a:extLst>
          </p:cNvPr>
          <p:cNvSpPr/>
          <p:nvPr/>
        </p:nvSpPr>
        <p:spPr>
          <a:xfrm>
            <a:off x="613489" y="1141392"/>
            <a:ext cx="27544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fr-FR" sz="2800" b="1" dirty="0"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PRIORITES REGIONALES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3F2A5AD-CB80-4153-B49D-35C21CD92A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72288" y="2857500"/>
            <a:ext cx="4333875" cy="15621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0577F78-A10D-4332-8205-46EA0AF1CB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173" y="2947987"/>
            <a:ext cx="6505575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740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9B3B-CD68-8B40-B97E-0B6DF0FB2899}" type="slidenum">
              <a:rPr lang="fr-FR" smtClean="0"/>
              <a:pPr/>
              <a:t>7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30369" r="23026" b="54445"/>
          <a:stretch/>
        </p:blipFill>
        <p:spPr>
          <a:xfrm>
            <a:off x="4864100" y="2857500"/>
            <a:ext cx="2654301" cy="10414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3942348" y="-1"/>
            <a:ext cx="3839577" cy="1250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592871-6B6D-4715-B347-ED721C6C48DB}"/>
              </a:ext>
            </a:extLst>
          </p:cNvPr>
          <p:cNvSpPr/>
          <p:nvPr/>
        </p:nvSpPr>
        <p:spPr>
          <a:xfrm>
            <a:off x="2438401" y="1647825"/>
            <a:ext cx="8267700" cy="1753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C72F2BB-0010-452E-9243-1B2E8FF7A2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533" y="1"/>
            <a:ext cx="98890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27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9B3B-CD68-8B40-B97E-0B6DF0FB2899}" type="slidenum">
              <a:rPr lang="fr-FR" smtClean="0"/>
              <a:pPr/>
              <a:t>8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30369" r="23026" b="54445"/>
          <a:stretch/>
        </p:blipFill>
        <p:spPr>
          <a:xfrm>
            <a:off x="4864100" y="2857500"/>
            <a:ext cx="2654301" cy="10414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3942348" y="-1"/>
            <a:ext cx="3839577" cy="1250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592871-6B6D-4715-B347-ED721C6C48DB}"/>
              </a:ext>
            </a:extLst>
          </p:cNvPr>
          <p:cNvSpPr/>
          <p:nvPr/>
        </p:nvSpPr>
        <p:spPr>
          <a:xfrm>
            <a:off x="2438401" y="1647825"/>
            <a:ext cx="8267700" cy="1753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CED393F-5A25-4B70-AEBD-B12C13C2C1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039600" cy="672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455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9B3B-CD68-8B40-B97E-0B6DF0FB2899}" type="slidenum">
              <a:rPr lang="fr-FR" smtClean="0"/>
              <a:pPr/>
              <a:t>9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30369" r="23026" b="54445"/>
          <a:stretch/>
        </p:blipFill>
        <p:spPr>
          <a:xfrm>
            <a:off x="4864100" y="2857500"/>
            <a:ext cx="2654301" cy="10414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1" t="42281" r="23700" b="43333"/>
          <a:stretch/>
        </p:blipFill>
        <p:spPr>
          <a:xfrm>
            <a:off x="3942348" y="-1"/>
            <a:ext cx="3839577" cy="1250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592871-6B6D-4715-B347-ED721C6C48DB}"/>
              </a:ext>
            </a:extLst>
          </p:cNvPr>
          <p:cNvSpPr/>
          <p:nvPr/>
        </p:nvSpPr>
        <p:spPr>
          <a:xfrm>
            <a:off x="2438401" y="1647825"/>
            <a:ext cx="8267700" cy="1753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1A349A1-A6C3-41AA-9203-83D431661C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25" y="1566862"/>
            <a:ext cx="108013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9782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</TotalTime>
  <Words>401</Words>
  <Application>Microsoft Office PowerPoint</Application>
  <PresentationFormat>Grand écran</PresentationFormat>
  <Paragraphs>254</Paragraphs>
  <Slides>16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3" baseType="lpstr">
      <vt:lpstr>Apex New Book</vt:lpstr>
      <vt:lpstr>Arial</vt:lpstr>
      <vt:lpstr>Brother 1816</vt:lpstr>
      <vt:lpstr>Calibri</vt:lpstr>
      <vt:lpstr>Calibri Light</vt:lpstr>
      <vt:lpstr>Georgia</vt:lpstr>
      <vt:lpstr>Thème Office</vt:lpstr>
      <vt:lpstr>EMPLOIS JEUNES DOCTORANTS 2020</vt:lpstr>
      <vt:lpstr>Objectifs de la Région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écoles doctorales UCA</vt:lpstr>
      <vt:lpstr>Présentation PowerPoint</vt:lpstr>
      <vt:lpstr>Présentation PowerPoint</vt:lpstr>
      <vt:lpstr>Présentation PowerPoint</vt:lpstr>
      <vt:lpstr>Statistiques EJD – Période 2017 à 2020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EMPLOIS JEUNES DOCTORANTS 2020</dc:title>
  <dc:creator>steichen</dc:creator>
  <cp:lastModifiedBy> </cp:lastModifiedBy>
  <cp:revision>17</cp:revision>
  <dcterms:created xsi:type="dcterms:W3CDTF">2020-03-05T15:26:12Z</dcterms:created>
  <dcterms:modified xsi:type="dcterms:W3CDTF">2020-03-06T13:33:38Z</dcterms:modified>
</cp:coreProperties>
</file>