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311" r:id="rId2"/>
    <p:sldId id="310" r:id="rId3"/>
    <p:sldId id="312" r:id="rId4"/>
    <p:sldId id="258" r:id="rId5"/>
    <p:sldId id="305" r:id="rId6"/>
    <p:sldId id="256" r:id="rId7"/>
    <p:sldId id="306" r:id="rId8"/>
    <p:sldId id="307" r:id="rId9"/>
    <p:sldId id="308" r:id="rId10"/>
    <p:sldId id="309" r:id="rId11"/>
    <p:sldId id="314" r:id="rId12"/>
    <p:sldId id="313" r:id="rId13"/>
    <p:sldId id="315" r:id="rId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4630"/>
  </p:normalViewPr>
  <p:slideViewPr>
    <p:cSldViewPr snapToGrid="0" snapToObjects="1" showGuides="1">
      <p:cViewPr>
        <p:scale>
          <a:sx n="125" d="100"/>
          <a:sy n="125" d="100"/>
        </p:scale>
        <p:origin x="-24" y="1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BC198D-DDD6-4040-B777-E8338F5BC43F}" type="datetimeFigureOut">
              <a:rPr lang="en-FR" smtClean="0"/>
              <a:t>07/07/2020</a:t>
            </a:fld>
            <a:endParaRPr lang="en-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DD771C-0A1A-164D-8B75-2974ED85E895}" type="slidenum">
              <a:rPr lang="en-FR" smtClean="0"/>
              <a:t>‹#›</a:t>
            </a:fld>
            <a:endParaRPr lang="en-FR"/>
          </a:p>
        </p:txBody>
      </p:sp>
    </p:spTree>
    <p:extLst>
      <p:ext uri="{BB962C8B-B14F-4D97-AF65-F5344CB8AC3E}">
        <p14:creationId xmlns:p14="http://schemas.microsoft.com/office/powerpoint/2010/main" val="25080090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C3D11A0F-B7E0-4A07-A67A-2114FD94175E}" type="slidenum">
              <a:rPr lang="fr-FR" smtClean="0"/>
              <a:pPr>
                <a:defRPr/>
              </a:pPr>
              <a:t>5</a:t>
            </a:fld>
            <a:endParaRPr lang="fr-FR"/>
          </a:p>
        </p:txBody>
      </p:sp>
    </p:spTree>
    <p:extLst>
      <p:ext uri="{BB962C8B-B14F-4D97-AF65-F5344CB8AC3E}">
        <p14:creationId xmlns:p14="http://schemas.microsoft.com/office/powerpoint/2010/main" val="2609885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604DBE-BBBF-CE47-B59F-D5A629856A8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A32D0C1B-59C5-3547-A230-10839DBF4D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A690F36F-0C6D-9745-A459-47986B079BB2}"/>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5" name="Espace réservé du pied de page 4">
            <a:extLst>
              <a:ext uri="{FF2B5EF4-FFF2-40B4-BE49-F238E27FC236}">
                <a16:creationId xmlns:a16="http://schemas.microsoft.com/office/drawing/2014/main" id="{4E257688-14E9-194C-B33A-73E9C69389A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07A6D79-904F-A34C-BE5B-62B13AF8AC88}"/>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3493066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E78FFA-4CB4-8243-AE14-4B3F571EE087}"/>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BD53D15-A8D8-0F46-901B-EDC2774C9D3C}"/>
              </a:ext>
            </a:extLst>
          </p:cNvPr>
          <p:cNvSpPr>
            <a:spLocks noGrp="1"/>
          </p:cNvSpPr>
          <p:nvPr>
            <p:ph type="body" orient="vert" idx="1"/>
          </p:nvPr>
        </p:nvSpPr>
        <p:spPr/>
        <p:txBody>
          <a:bodyPr vert="eaVert"/>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8AF8E989-0526-414E-9A53-51A36D3F0E84}"/>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5" name="Espace réservé du pied de page 4">
            <a:extLst>
              <a:ext uri="{FF2B5EF4-FFF2-40B4-BE49-F238E27FC236}">
                <a16:creationId xmlns:a16="http://schemas.microsoft.com/office/drawing/2014/main" id="{8A9CA0AC-11BE-A848-8AE5-A1D78A68FB9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64C3D99-5266-5C4B-ACE9-F38AF29226C2}"/>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1348337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0A4C8CE4-A391-B844-82CF-033D25634A7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58CBD19-3537-064B-9A62-BE7038D1913E}"/>
              </a:ext>
            </a:extLst>
          </p:cNvPr>
          <p:cNvSpPr>
            <a:spLocks noGrp="1"/>
          </p:cNvSpPr>
          <p:nvPr>
            <p:ph type="body" orient="vert" idx="1"/>
          </p:nvPr>
        </p:nvSpPr>
        <p:spPr>
          <a:xfrm>
            <a:off x="838200" y="365125"/>
            <a:ext cx="7734300" cy="5811838"/>
          </a:xfrm>
        </p:spPr>
        <p:txBody>
          <a:bodyPr vert="eaVert"/>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8A9B4850-864C-3D45-BBAC-617E77D96E94}"/>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5" name="Espace réservé du pied de page 4">
            <a:extLst>
              <a:ext uri="{FF2B5EF4-FFF2-40B4-BE49-F238E27FC236}">
                <a16:creationId xmlns:a16="http://schemas.microsoft.com/office/drawing/2014/main" id="{8F6B1247-00D5-7647-AAE4-63D1966986D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C2BF0AD-1972-E44D-AFAF-39C6D8EF3AD2}"/>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283730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ítulo y viñetas">
    <p:spTree>
      <p:nvGrpSpPr>
        <p:cNvPr id="1" name=""/>
        <p:cNvGrpSpPr/>
        <p:nvPr/>
      </p:nvGrpSpPr>
      <p:grpSpPr>
        <a:xfrm>
          <a:off x="0" y="0"/>
          <a:ext cx="0" cy="0"/>
          <a:chOff x="0" y="0"/>
          <a:chExt cx="0" cy="0"/>
        </a:xfrm>
      </p:grpSpPr>
      <p:sp>
        <p:nvSpPr>
          <p:cNvPr id="117" name="Title Text"/>
          <p:cNvSpPr txBox="1">
            <a:spLocks noGrp="1"/>
          </p:cNvSpPr>
          <p:nvPr>
            <p:ph type="title"/>
          </p:nvPr>
        </p:nvSpPr>
        <p:spPr>
          <a:xfrm>
            <a:off x="1190625" y="178594"/>
            <a:ext cx="9810750" cy="1714500"/>
          </a:xfrm>
          <a:prstGeom prst="rect">
            <a:avLst/>
          </a:prstGeom>
        </p:spPr>
        <p:txBody>
          <a:bodyPr>
            <a:noAutofit/>
          </a:bodyPr>
          <a:lstStyle>
            <a:lvl1pPr>
              <a:defRPr sz="5906">
                <a:latin typeface="Gill Sans"/>
                <a:ea typeface="Gill Sans"/>
                <a:cs typeface="Gill Sans"/>
                <a:sym typeface="Gill Sans"/>
              </a:defRPr>
            </a:lvl1pPr>
          </a:lstStyle>
          <a:p>
            <a:r>
              <a:t>Title Text</a:t>
            </a:r>
          </a:p>
        </p:txBody>
      </p:sp>
      <p:sp>
        <p:nvSpPr>
          <p:cNvPr id="118" name="Body Level One…"/>
          <p:cNvSpPr txBox="1">
            <a:spLocks noGrp="1"/>
          </p:cNvSpPr>
          <p:nvPr>
            <p:ph type="body" idx="1"/>
          </p:nvPr>
        </p:nvSpPr>
        <p:spPr>
          <a:xfrm>
            <a:off x="1190625" y="1946672"/>
            <a:ext cx="9810750" cy="4018359"/>
          </a:xfrm>
          <a:prstGeom prst="rect">
            <a:avLst/>
          </a:prstGeom>
        </p:spPr>
        <p:txBody>
          <a:bodyPr>
            <a:noAutofit/>
          </a:bodyPr>
          <a:lstStyle>
            <a:lvl1pPr marL="625056" indent="-401822">
              <a:spcBef>
                <a:spcPts val="1687"/>
              </a:spcBef>
              <a:buSzPct val="171000"/>
              <a:defRPr sz="2953">
                <a:latin typeface="Gill Sans"/>
                <a:ea typeface="Gill Sans"/>
                <a:cs typeface="Gill Sans"/>
                <a:sym typeface="Gill Sans"/>
              </a:defRPr>
            </a:lvl1pPr>
            <a:lvl2pPr marL="937584" indent="-401822">
              <a:spcBef>
                <a:spcPts val="1687"/>
              </a:spcBef>
              <a:buSzPct val="171000"/>
              <a:defRPr sz="2953">
                <a:latin typeface="Gill Sans"/>
                <a:ea typeface="Gill Sans"/>
                <a:cs typeface="Gill Sans"/>
                <a:sym typeface="Gill Sans"/>
              </a:defRPr>
            </a:lvl2pPr>
            <a:lvl3pPr marL="1250112" indent="-401822">
              <a:spcBef>
                <a:spcPts val="1687"/>
              </a:spcBef>
              <a:buSzPct val="171000"/>
              <a:defRPr sz="2953">
                <a:latin typeface="Gill Sans"/>
                <a:ea typeface="Gill Sans"/>
                <a:cs typeface="Gill Sans"/>
                <a:sym typeface="Gill Sans"/>
              </a:defRPr>
            </a:lvl3pPr>
            <a:lvl4pPr marL="1562640" indent="-401822">
              <a:spcBef>
                <a:spcPts val="1687"/>
              </a:spcBef>
              <a:buSzPct val="171000"/>
              <a:defRPr sz="2953">
                <a:latin typeface="Gill Sans"/>
                <a:ea typeface="Gill Sans"/>
                <a:cs typeface="Gill Sans"/>
                <a:sym typeface="Gill Sans"/>
              </a:defRPr>
            </a:lvl4pPr>
            <a:lvl5pPr marL="1875168" indent="-401822">
              <a:spcBef>
                <a:spcPts val="1687"/>
              </a:spcBef>
              <a:buSzPct val="171000"/>
              <a:defRPr sz="2953">
                <a:latin typeface="Gill Sans"/>
                <a:ea typeface="Gill Sans"/>
                <a:cs typeface="Gill Sans"/>
                <a:sym typeface="Gill Sans"/>
              </a:defRPr>
            </a:lvl5pPr>
          </a:lstStyle>
          <a:p>
            <a:r>
              <a:t>Body Level One</a:t>
            </a:r>
          </a:p>
          <a:p>
            <a:pPr lvl="1"/>
            <a:r>
              <a:t>Body Level Two</a:t>
            </a:r>
          </a:p>
          <a:p>
            <a:pPr lvl="2"/>
            <a:r>
              <a:t>Body Level Three</a:t>
            </a:r>
          </a:p>
          <a:p>
            <a:pPr lvl="3"/>
            <a:r>
              <a:t>Body Level Four</a:t>
            </a:r>
          </a:p>
          <a:p>
            <a:pPr lvl="4"/>
            <a:r>
              <a:t>Body Level Five</a:t>
            </a:r>
          </a:p>
        </p:txBody>
      </p:sp>
      <p:sp>
        <p:nvSpPr>
          <p:cNvPr id="119" name="Slide Number"/>
          <p:cNvSpPr txBox="1">
            <a:spLocks noGrp="1"/>
          </p:cNvSpPr>
          <p:nvPr>
            <p:ph type="sldNum" sz="quarter" idx="2"/>
          </p:nvPr>
        </p:nvSpPr>
        <p:spPr>
          <a:xfrm>
            <a:off x="5929312" y="6509742"/>
            <a:ext cx="321469" cy="258961"/>
          </a:xfrm>
          <a:prstGeom prst="rect">
            <a:avLst/>
          </a:prstGeom>
        </p:spPr>
        <p:txBody>
          <a:bodyPr/>
          <a:lstStyle>
            <a:lvl1pPr>
              <a:defRPr sz="1266">
                <a:latin typeface="Gill Sans"/>
                <a:ea typeface="Gill Sans"/>
                <a:cs typeface="Gill Sans"/>
                <a:sym typeface="Gill Sans"/>
              </a:defRPr>
            </a:lvl1pPr>
          </a:lstStyle>
          <a:p>
            <a:fld id="{86CB4B4D-7CA3-9044-876B-883B54F8677D}" type="slidenum">
              <a:t>‹#›</a:t>
            </a:fld>
            <a:endParaRPr/>
          </a:p>
        </p:txBody>
      </p:sp>
    </p:spTree>
    <p:extLst>
      <p:ext uri="{BB962C8B-B14F-4D97-AF65-F5344CB8AC3E}">
        <p14:creationId xmlns:p14="http://schemas.microsoft.com/office/powerpoint/2010/main" val="377229755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1CA284-09DB-964E-8427-E5B96AFB3DF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6383942-4C30-9943-BF67-6F1C2CDC513C}"/>
              </a:ext>
            </a:extLst>
          </p:cNvPr>
          <p:cNvSpPr>
            <a:spLocks noGrp="1"/>
          </p:cNvSpPr>
          <p:nvPr>
            <p:ph idx="1"/>
          </p:nvPr>
        </p:nvSpPr>
        <p:spPr/>
        <p:txBody>
          <a:body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A4B349C4-CBAE-C94D-9678-6B98B3E6A0E2}"/>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5" name="Espace réservé du pied de page 4">
            <a:extLst>
              <a:ext uri="{FF2B5EF4-FFF2-40B4-BE49-F238E27FC236}">
                <a16:creationId xmlns:a16="http://schemas.microsoft.com/office/drawing/2014/main" id="{B6870CEC-D36B-5646-A112-16CD5E7736C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BE53410-95AD-4F43-9E42-6CF4947AA78E}"/>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1287426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33076A-2683-E74D-BF88-C503F3DCA5FF}"/>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CA598DE-7E3C-B845-8C33-B04CE0E94E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39D57098-60E3-DE4A-972C-B16554933150}"/>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5" name="Espace réservé du pied de page 4">
            <a:extLst>
              <a:ext uri="{FF2B5EF4-FFF2-40B4-BE49-F238E27FC236}">
                <a16:creationId xmlns:a16="http://schemas.microsoft.com/office/drawing/2014/main" id="{BE2BC6E1-2AD3-054A-AB21-31A8B5D1C33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8D826F1-D915-D642-9FFB-0E5D1DB180A0}"/>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1632708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D9B845-1BFF-914D-BBCB-F3015D078FA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B60EE38-8199-184F-9B94-65C91DE4DA18}"/>
              </a:ext>
            </a:extLst>
          </p:cNvPr>
          <p:cNvSpPr>
            <a:spLocks noGrp="1"/>
          </p:cNvSpPr>
          <p:nvPr>
            <p:ph sz="half" idx="1"/>
          </p:nvPr>
        </p:nvSpPr>
        <p:spPr>
          <a:xfrm>
            <a:off x="838200" y="1825625"/>
            <a:ext cx="5181600" cy="4351338"/>
          </a:xfrm>
        </p:spPr>
        <p:txBody>
          <a:bodyPr/>
          <a:lstStyle/>
          <a:p>
            <a:r>
              <a:rPr lang="fr-FR"/>
              <a:t>Modifier les styles du texte du masque
Deuxième niveau
Troisième niveau
Quatrième niveau
Cinquième niveau</a:t>
            </a:r>
          </a:p>
        </p:txBody>
      </p:sp>
      <p:sp>
        <p:nvSpPr>
          <p:cNvPr id="4" name="Espace réservé du contenu 3">
            <a:extLst>
              <a:ext uri="{FF2B5EF4-FFF2-40B4-BE49-F238E27FC236}">
                <a16:creationId xmlns:a16="http://schemas.microsoft.com/office/drawing/2014/main" id="{E60B0944-5D59-D24C-B442-804635D3564C}"/>
              </a:ext>
            </a:extLst>
          </p:cNvPr>
          <p:cNvSpPr>
            <a:spLocks noGrp="1"/>
          </p:cNvSpPr>
          <p:nvPr>
            <p:ph sz="half" idx="2"/>
          </p:nvPr>
        </p:nvSpPr>
        <p:spPr>
          <a:xfrm>
            <a:off x="6172200" y="1825625"/>
            <a:ext cx="5181600" cy="4351338"/>
          </a:xfrm>
        </p:spPr>
        <p:txBody>
          <a:body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F1C20FAA-D878-DE4E-B20B-2E3EFD03EE1C}"/>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6" name="Espace réservé du pied de page 5">
            <a:extLst>
              <a:ext uri="{FF2B5EF4-FFF2-40B4-BE49-F238E27FC236}">
                <a16:creationId xmlns:a16="http://schemas.microsoft.com/office/drawing/2014/main" id="{C7691D16-7181-F94E-A1C9-206DBE9B8E4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BF7A7CB-5753-564C-A42F-D5E42D954B6B}"/>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2921435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6A042B-303D-3F45-BF9A-C198EA46FD31}"/>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55F45340-1AAB-1144-B9B9-908CC40017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a:t>Modifier les styles du texte du masque
Deuxième niveau
Troisième niveau
Quatrième niveau
Cinquième niveau</a:t>
            </a:r>
          </a:p>
        </p:txBody>
      </p:sp>
      <p:sp>
        <p:nvSpPr>
          <p:cNvPr id="4" name="Espace réservé du contenu 3">
            <a:extLst>
              <a:ext uri="{FF2B5EF4-FFF2-40B4-BE49-F238E27FC236}">
                <a16:creationId xmlns:a16="http://schemas.microsoft.com/office/drawing/2014/main" id="{CFA99E3D-6534-EA43-91E9-FD51682F9FE5}"/>
              </a:ext>
            </a:extLst>
          </p:cNvPr>
          <p:cNvSpPr>
            <a:spLocks noGrp="1"/>
          </p:cNvSpPr>
          <p:nvPr>
            <p:ph sz="half" idx="2"/>
          </p:nvPr>
        </p:nvSpPr>
        <p:spPr>
          <a:xfrm>
            <a:off x="839788" y="2505075"/>
            <a:ext cx="5157787" cy="3684588"/>
          </a:xfrm>
        </p:spPr>
        <p:txBody>
          <a:bodyPr/>
          <a:lstStyle/>
          <a:p>
            <a:r>
              <a:rPr lang="fr-FR"/>
              <a:t>Modifier les styles du texte du masque
Deuxième niveau
Troisième niveau
Quatrième niveau
Cinquième niveau</a:t>
            </a:r>
          </a:p>
        </p:txBody>
      </p:sp>
      <p:sp>
        <p:nvSpPr>
          <p:cNvPr id="5" name="Espace réservé du texte 4">
            <a:extLst>
              <a:ext uri="{FF2B5EF4-FFF2-40B4-BE49-F238E27FC236}">
                <a16:creationId xmlns:a16="http://schemas.microsoft.com/office/drawing/2014/main" id="{058640E2-4FFC-B84F-B763-DDEF65CE2A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a:t>Modifier les styles du texte du masque
Deuxième niveau
Troisième niveau
Quatrième niveau
Cinquième niveau</a:t>
            </a:r>
          </a:p>
        </p:txBody>
      </p:sp>
      <p:sp>
        <p:nvSpPr>
          <p:cNvPr id="6" name="Espace réservé du contenu 5">
            <a:extLst>
              <a:ext uri="{FF2B5EF4-FFF2-40B4-BE49-F238E27FC236}">
                <a16:creationId xmlns:a16="http://schemas.microsoft.com/office/drawing/2014/main" id="{3BD8D9DE-19EB-8943-98C4-C3207F284966}"/>
              </a:ext>
            </a:extLst>
          </p:cNvPr>
          <p:cNvSpPr>
            <a:spLocks noGrp="1"/>
          </p:cNvSpPr>
          <p:nvPr>
            <p:ph sz="quarter" idx="4"/>
          </p:nvPr>
        </p:nvSpPr>
        <p:spPr>
          <a:xfrm>
            <a:off x="6172200" y="2505075"/>
            <a:ext cx="5183188" cy="3684588"/>
          </a:xfrm>
        </p:spPr>
        <p:txBody>
          <a:bodyPr/>
          <a:lstStyle/>
          <a:p>
            <a:r>
              <a:rPr lang="fr-FR"/>
              <a:t>Modifier les styles du texte du masque
Deuxième niveau
Troisième niveau
Quatrième niveau
Cinquième niveau</a:t>
            </a:r>
          </a:p>
        </p:txBody>
      </p:sp>
      <p:sp>
        <p:nvSpPr>
          <p:cNvPr id="7" name="Espace réservé de la date 6">
            <a:extLst>
              <a:ext uri="{FF2B5EF4-FFF2-40B4-BE49-F238E27FC236}">
                <a16:creationId xmlns:a16="http://schemas.microsoft.com/office/drawing/2014/main" id="{7FF9AA9C-4C5D-C64D-89AD-E4F3476A3135}"/>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8" name="Espace réservé du pied de page 7">
            <a:extLst>
              <a:ext uri="{FF2B5EF4-FFF2-40B4-BE49-F238E27FC236}">
                <a16:creationId xmlns:a16="http://schemas.microsoft.com/office/drawing/2014/main" id="{A63BB4E0-4D30-4E48-9EE8-89AAB4DCC8E7}"/>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1F1C8C68-CD8C-3B43-B257-9009C8311BE3}"/>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2630122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42678D-006F-8A46-9B90-BF27D086D705}"/>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9EBE008-255D-BB46-9180-8F08E288CC49}"/>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4" name="Espace réservé du pied de page 3">
            <a:extLst>
              <a:ext uri="{FF2B5EF4-FFF2-40B4-BE49-F238E27FC236}">
                <a16:creationId xmlns:a16="http://schemas.microsoft.com/office/drawing/2014/main" id="{35C0FE9F-F164-DA4C-B9DC-18BAFE32B268}"/>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8B228120-7FBE-BE41-B5A9-3CA301605DFD}"/>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1654403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D0022A-3BB5-8643-8815-AC9DE7CCE834}"/>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3" name="Espace réservé du pied de page 2">
            <a:extLst>
              <a:ext uri="{FF2B5EF4-FFF2-40B4-BE49-F238E27FC236}">
                <a16:creationId xmlns:a16="http://schemas.microsoft.com/office/drawing/2014/main" id="{4A6F7366-3262-6241-B423-417C8AAA1F4B}"/>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786938E8-5153-A44F-B9ED-F5B1A6981137}"/>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17714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476D04-F6C3-194A-923D-AACFBFEABC1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C9074B11-6032-4E4A-BC58-CD0776D539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fr-FR"/>
              <a:t>Modifier les styles du texte du masque
Deuxième niveau
Troisième niveau
Quatrième niveau
Cinquième niveau</a:t>
            </a:r>
          </a:p>
        </p:txBody>
      </p:sp>
      <p:sp>
        <p:nvSpPr>
          <p:cNvPr id="4" name="Espace réservé du texte 3">
            <a:extLst>
              <a:ext uri="{FF2B5EF4-FFF2-40B4-BE49-F238E27FC236}">
                <a16:creationId xmlns:a16="http://schemas.microsoft.com/office/drawing/2014/main" id="{53284A71-31D0-E04D-87E8-56E6B441C8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88EA3BBF-2689-2146-94D3-7E202257D77F}"/>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6" name="Espace réservé du pied de page 5">
            <a:extLst>
              <a:ext uri="{FF2B5EF4-FFF2-40B4-BE49-F238E27FC236}">
                <a16:creationId xmlns:a16="http://schemas.microsoft.com/office/drawing/2014/main" id="{3DC818F6-B1EF-5C41-8A78-B9FE7C31828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4B16673-B16D-9B47-A231-AB04C2E19635}"/>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3228153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422760-3A08-9A4F-932B-E8A64E59E19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C84F7A6-1E95-664D-B4F7-347D8FE40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64F5978D-C7F7-5D4E-9DC7-E3031C2E21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A8BCD5A4-3232-8141-9A91-B85729555550}"/>
              </a:ext>
            </a:extLst>
          </p:cNvPr>
          <p:cNvSpPr>
            <a:spLocks noGrp="1"/>
          </p:cNvSpPr>
          <p:nvPr>
            <p:ph type="dt" sz="half" idx="10"/>
          </p:nvPr>
        </p:nvSpPr>
        <p:spPr/>
        <p:txBody>
          <a:bodyPr/>
          <a:lstStyle/>
          <a:p>
            <a:fld id="{614BE3E4-D336-764E-B3AE-98E3AE5C3EEB}" type="datetimeFigureOut">
              <a:rPr lang="fr-FR" smtClean="0"/>
              <a:t>07/07/2020</a:t>
            </a:fld>
            <a:endParaRPr lang="fr-FR"/>
          </a:p>
        </p:txBody>
      </p:sp>
      <p:sp>
        <p:nvSpPr>
          <p:cNvPr id="6" name="Espace réservé du pied de page 5">
            <a:extLst>
              <a:ext uri="{FF2B5EF4-FFF2-40B4-BE49-F238E27FC236}">
                <a16:creationId xmlns:a16="http://schemas.microsoft.com/office/drawing/2014/main" id="{0F2A28D8-5F5F-7743-B5F5-B627CBA64DD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27AB02D-5FC8-0246-A1EF-4E01CA1A469C}"/>
              </a:ext>
            </a:extLst>
          </p:cNvPr>
          <p:cNvSpPr>
            <a:spLocks noGrp="1"/>
          </p:cNvSpPr>
          <p:nvPr>
            <p:ph type="sldNum" sz="quarter" idx="12"/>
          </p:nvPr>
        </p:nvSpPr>
        <p:spPr/>
        <p:txBody>
          <a:bodyPr/>
          <a:lstStyle/>
          <a:p>
            <a:fld id="{F102F942-058B-254D-B99C-D7B9DC6C9881}" type="slidenum">
              <a:rPr lang="fr-FR" smtClean="0"/>
              <a:t>‹#›</a:t>
            </a:fld>
            <a:endParaRPr lang="fr-FR"/>
          </a:p>
        </p:txBody>
      </p:sp>
    </p:spTree>
    <p:extLst>
      <p:ext uri="{BB962C8B-B14F-4D97-AF65-F5344CB8AC3E}">
        <p14:creationId xmlns:p14="http://schemas.microsoft.com/office/powerpoint/2010/main" val="124829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2A3DAD6-1500-4C45-80A8-1E00B782B7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1A3BA38-0E3E-E646-A09B-E8C872CE01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E4CA6004-DBD7-D544-BA32-59CCE11284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4BE3E4-D336-764E-B3AE-98E3AE5C3EEB}" type="datetimeFigureOut">
              <a:rPr lang="fr-FR" smtClean="0"/>
              <a:t>07/07/2020</a:t>
            </a:fld>
            <a:endParaRPr lang="fr-FR"/>
          </a:p>
        </p:txBody>
      </p:sp>
      <p:sp>
        <p:nvSpPr>
          <p:cNvPr id="5" name="Espace réservé du pied de page 4">
            <a:extLst>
              <a:ext uri="{FF2B5EF4-FFF2-40B4-BE49-F238E27FC236}">
                <a16:creationId xmlns:a16="http://schemas.microsoft.com/office/drawing/2014/main" id="{3C99A7F4-6FEB-6C4C-83F6-C29A2D6FA8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BA421DCD-1AF2-3A45-8F6C-67E414D041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02F942-058B-254D-B99C-D7B9DC6C9881}" type="slidenum">
              <a:rPr lang="fr-FR" smtClean="0"/>
              <a:t>‹#›</a:t>
            </a:fld>
            <a:endParaRPr lang="fr-FR"/>
          </a:p>
        </p:txBody>
      </p:sp>
    </p:spTree>
    <p:extLst>
      <p:ext uri="{BB962C8B-B14F-4D97-AF65-F5344CB8AC3E}">
        <p14:creationId xmlns:p14="http://schemas.microsoft.com/office/powerpoint/2010/main" val="19264614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tiff"/><Relationship Id="rId7" Type="http://schemas.openxmlformats.org/officeDocument/2006/relationships/image" Target="../media/image6.png"/><Relationship Id="rId2" Type="http://schemas.openxmlformats.org/officeDocument/2006/relationships/image" Target="../media/image1.gif"/><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12.jpg"/><Relationship Id="rId7" Type="http://schemas.openxmlformats.org/officeDocument/2006/relationships/image" Target="../media/image4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6.png"/><Relationship Id="rId4" Type="http://schemas.openxmlformats.org/officeDocument/2006/relationships/image" Target="../media/image90.png"/><Relationship Id="rId9" Type="http://schemas.openxmlformats.org/officeDocument/2006/relationships/image" Target="../media/image50.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5.png"/><Relationship Id="rId7" Type="http://schemas.openxmlformats.org/officeDocument/2006/relationships/image" Target="../media/image21.png"/><Relationship Id="rId2" Type="http://schemas.openxmlformats.org/officeDocument/2006/relationships/image" Target="../media/image24.pn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80" y="5647590"/>
            <a:ext cx="1483605" cy="1116799"/>
          </a:xfrm>
          <a:prstGeom prst="rect">
            <a:avLst/>
          </a:prstGeom>
        </p:spPr>
      </p:pic>
      <p:pic>
        <p:nvPicPr>
          <p:cNvPr id="14" name="Imag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9016" y="5863684"/>
            <a:ext cx="1795187" cy="611477"/>
          </a:xfrm>
          <a:prstGeom prst="rect">
            <a:avLst/>
          </a:prstGeom>
        </p:spPr>
      </p:pic>
      <p:pic>
        <p:nvPicPr>
          <p:cNvPr id="16" name="Imag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44920" y="5776925"/>
            <a:ext cx="2069043" cy="1081075"/>
          </a:xfrm>
          <a:prstGeom prst="rect">
            <a:avLst/>
          </a:prstGeom>
        </p:spPr>
      </p:pic>
      <p:pic>
        <p:nvPicPr>
          <p:cNvPr id="18" name="Imag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3642" y="5766165"/>
            <a:ext cx="862154" cy="862154"/>
          </a:xfrm>
          <a:prstGeom prst="rect">
            <a:avLst/>
          </a:prstGeom>
        </p:spPr>
      </p:pic>
      <p:sp>
        <p:nvSpPr>
          <p:cNvPr id="13" name="Titre 12">
            <a:extLst>
              <a:ext uri="{FF2B5EF4-FFF2-40B4-BE49-F238E27FC236}">
                <a16:creationId xmlns:a16="http://schemas.microsoft.com/office/drawing/2014/main" id="{C2008D54-9BD3-A349-A721-A0DB5A7DC83F}"/>
              </a:ext>
            </a:extLst>
          </p:cNvPr>
          <p:cNvSpPr>
            <a:spLocks noGrp="1"/>
          </p:cNvSpPr>
          <p:nvPr>
            <p:ph type="ctrTitle"/>
          </p:nvPr>
        </p:nvSpPr>
        <p:spPr>
          <a:xfrm>
            <a:off x="655811" y="562680"/>
            <a:ext cx="11397490" cy="1188835"/>
          </a:xfrm>
        </p:spPr>
        <p:txBody>
          <a:bodyPr>
            <a:normAutofit fontScale="90000"/>
          </a:bodyPr>
          <a:lstStyle/>
          <a:p>
            <a:br>
              <a:rPr lang="en-GB" i="1" dirty="0"/>
            </a:br>
            <a:r>
              <a:rPr lang="en-GB" sz="4000" b="1" dirty="0">
                <a:solidFill>
                  <a:srgbClr val="0070C0"/>
                </a:solidFill>
              </a:rPr>
              <a:t>Non-Equilibrium Physics of Complex Systems</a:t>
            </a:r>
            <a:br>
              <a:rPr lang="en-GB" sz="4900" i="1" dirty="0"/>
            </a:br>
            <a:r>
              <a:rPr lang="en-GB" sz="3600" dirty="0">
                <a:latin typeface="Times New Roman" panose="02020603050405020304" pitchFamily="18" charset="0"/>
                <a:ea typeface="Calibri" panose="020F0502020204030204" pitchFamily="34" charset="0"/>
              </a:rPr>
              <a:t>International Research Program</a:t>
            </a:r>
            <a:r>
              <a:rPr lang="fr-FR" sz="3600" i="1" dirty="0">
                <a:solidFill>
                  <a:srgbClr val="FF0000"/>
                </a:solidFill>
              </a:rPr>
              <a:t> </a:t>
            </a:r>
            <a:r>
              <a:rPr lang="fr-FR" sz="3600" dirty="0">
                <a:solidFill>
                  <a:srgbClr val="FF0000"/>
                </a:solidFill>
              </a:rPr>
              <a:t>France-Israël</a:t>
            </a:r>
            <a:endParaRPr lang="fr-FR" sz="4900" dirty="0"/>
          </a:p>
        </p:txBody>
      </p:sp>
      <p:pic>
        <p:nvPicPr>
          <p:cNvPr id="20" name="Image 19">
            <a:extLst>
              <a:ext uri="{FF2B5EF4-FFF2-40B4-BE49-F238E27FC236}">
                <a16:creationId xmlns:a16="http://schemas.microsoft.com/office/drawing/2014/main" id="{4EDDD19D-5627-0F4B-823C-197345C739D6}"/>
              </a:ext>
            </a:extLst>
          </p:cNvPr>
          <p:cNvPicPr>
            <a:picLocks noChangeAspect="1"/>
          </p:cNvPicPr>
          <p:nvPr/>
        </p:nvPicPr>
        <p:blipFill>
          <a:blip r:embed="rId6"/>
          <a:stretch>
            <a:fillRect/>
          </a:stretch>
        </p:blipFill>
        <p:spPr>
          <a:xfrm>
            <a:off x="8989685" y="5690682"/>
            <a:ext cx="1013117" cy="1013117"/>
          </a:xfrm>
          <a:prstGeom prst="rect">
            <a:avLst/>
          </a:prstGeom>
        </p:spPr>
      </p:pic>
      <p:pic>
        <p:nvPicPr>
          <p:cNvPr id="22" name="Image 21">
            <a:extLst>
              <a:ext uri="{FF2B5EF4-FFF2-40B4-BE49-F238E27FC236}">
                <a16:creationId xmlns:a16="http://schemas.microsoft.com/office/drawing/2014/main" id="{A05A8239-1628-994B-8C90-3DABA486D2BA}"/>
              </a:ext>
            </a:extLst>
          </p:cNvPr>
          <p:cNvPicPr>
            <a:picLocks noChangeAspect="1"/>
          </p:cNvPicPr>
          <p:nvPr/>
        </p:nvPicPr>
        <p:blipFill>
          <a:blip r:embed="rId7"/>
          <a:stretch>
            <a:fillRect/>
          </a:stretch>
        </p:blipFill>
        <p:spPr>
          <a:xfrm>
            <a:off x="10819887" y="5536484"/>
            <a:ext cx="1233414" cy="1321515"/>
          </a:xfrm>
          <a:prstGeom prst="rect">
            <a:avLst/>
          </a:prstGeom>
        </p:spPr>
      </p:pic>
      <p:pic>
        <p:nvPicPr>
          <p:cNvPr id="24" name="Image 23">
            <a:extLst>
              <a:ext uri="{FF2B5EF4-FFF2-40B4-BE49-F238E27FC236}">
                <a16:creationId xmlns:a16="http://schemas.microsoft.com/office/drawing/2014/main" id="{237E4704-349A-C54B-A56D-FA9DC0A7B612}"/>
              </a:ext>
            </a:extLst>
          </p:cNvPr>
          <p:cNvPicPr>
            <a:picLocks noChangeAspect="1"/>
          </p:cNvPicPr>
          <p:nvPr/>
        </p:nvPicPr>
        <p:blipFill>
          <a:blip r:embed="rId8"/>
          <a:stretch>
            <a:fillRect/>
          </a:stretch>
        </p:blipFill>
        <p:spPr>
          <a:xfrm>
            <a:off x="2736512" y="5835087"/>
            <a:ext cx="1442849" cy="721425"/>
          </a:xfrm>
          <a:prstGeom prst="rect">
            <a:avLst/>
          </a:prstGeom>
        </p:spPr>
      </p:pic>
      <p:sp>
        <p:nvSpPr>
          <p:cNvPr id="4" name="Rectangle 3">
            <a:extLst>
              <a:ext uri="{FF2B5EF4-FFF2-40B4-BE49-F238E27FC236}">
                <a16:creationId xmlns:a16="http://schemas.microsoft.com/office/drawing/2014/main" id="{35E6C760-1C42-E948-8CEB-93FAEBFC4330}"/>
              </a:ext>
            </a:extLst>
          </p:cNvPr>
          <p:cNvSpPr/>
          <p:nvPr/>
        </p:nvSpPr>
        <p:spPr>
          <a:xfrm>
            <a:off x="125067" y="2558340"/>
            <a:ext cx="11516263" cy="1908215"/>
          </a:xfrm>
          <a:prstGeom prst="rect">
            <a:avLst/>
          </a:prstGeom>
        </p:spPr>
        <p:txBody>
          <a:bodyPr wrap="square">
            <a:spAutoFit/>
          </a:bodyPr>
          <a:lstStyle/>
          <a:p>
            <a:pPr algn="just">
              <a:spcAft>
                <a:spcPts val="0"/>
              </a:spcAft>
            </a:pPr>
            <a:r>
              <a:rPr lang="en-GB" dirty="0">
                <a:latin typeface="Times New Roman" panose="02020603050405020304" pitchFamily="18" charset="0"/>
                <a:ea typeface="Calibri" panose="020F0502020204030204" pitchFamily="34" charset="0"/>
              </a:rPr>
              <a:t>This International Research Program (IRP, ex-LIA) aims at strengthening a longstanding cooperation between French and Israeli researchers. We propose to establish an IRP that will create a multidisciplinary platform for exchanging approaches and developing new viewpoints and methods to promote progress within a broad spectrum of problems. The institutional entities involved in this project are ENS de Lyon and </a:t>
            </a:r>
            <a:r>
              <a:rPr lang="en-GB" dirty="0" err="1">
                <a:latin typeface="Times New Roman" panose="02020603050405020304" pitchFamily="18" charset="0"/>
                <a:ea typeface="Calibri" panose="020F0502020204030204" pitchFamily="34" charset="0"/>
              </a:rPr>
              <a:t>Université</a:t>
            </a:r>
            <a:r>
              <a:rPr lang="en-GB" dirty="0">
                <a:latin typeface="Times New Roman" panose="02020603050405020304" pitchFamily="18" charset="0"/>
                <a:ea typeface="Calibri" panose="020F0502020204030204" pitchFamily="34" charset="0"/>
              </a:rPr>
              <a:t> Côte d’Azur from the French side, the Weizmann Institute of Sciences and the Hebrew University of Jerusalem from the Israeli side.</a:t>
            </a:r>
            <a:endParaRPr lang="en-FR" sz="2000" dirty="0">
              <a:latin typeface="Times New Roman" panose="02020603050405020304" pitchFamily="18" charset="0"/>
              <a:ea typeface="Calibri" panose="020F0502020204030204" pitchFamily="34" charset="0"/>
            </a:endParaRPr>
          </a:p>
          <a:p>
            <a:pPr algn="just">
              <a:spcAft>
                <a:spcPts val="0"/>
              </a:spcAft>
            </a:pPr>
            <a:r>
              <a:rPr lang="en-GB" sz="1400" dirty="0">
                <a:latin typeface="Times New Roman" panose="02020603050405020304" pitchFamily="18" charset="0"/>
                <a:ea typeface="Calibri" panose="020F0502020204030204" pitchFamily="34" charset="0"/>
              </a:rPr>
              <a:t> </a:t>
            </a:r>
            <a:endParaRPr lang="en-FR" sz="2000" dirty="0">
              <a:latin typeface="Times New Roman" panose="02020603050405020304" pitchFamily="18" charset="0"/>
              <a:ea typeface="Calibri" panose="020F0502020204030204" pitchFamily="34" charset="0"/>
            </a:endParaRPr>
          </a:p>
          <a:p>
            <a:pPr algn="just">
              <a:spcAft>
                <a:spcPts val="0"/>
              </a:spcAft>
            </a:pPr>
            <a:r>
              <a:rPr lang="en-GB" sz="1400" dirty="0">
                <a:latin typeface="Times New Roman" panose="02020603050405020304" pitchFamily="18" charset="0"/>
                <a:ea typeface="Calibri" panose="020F0502020204030204" pitchFamily="34" charset="0"/>
              </a:rPr>
              <a:t> </a:t>
            </a:r>
            <a:endParaRPr lang="en-FR" sz="2000" dirty="0">
              <a:latin typeface="Times New Roman" panose="02020603050405020304" pitchFamily="18" charset="0"/>
              <a:ea typeface="Calibri" panose="020F0502020204030204" pitchFamily="34" charset="0"/>
            </a:endParaRPr>
          </a:p>
        </p:txBody>
      </p:sp>
      <p:pic>
        <p:nvPicPr>
          <p:cNvPr id="3" name="Picture 2" descr="A picture containing drawing&#10;&#10;Description automatically generated">
            <a:extLst>
              <a:ext uri="{FF2B5EF4-FFF2-40B4-BE49-F238E27FC236}">
                <a16:creationId xmlns:a16="http://schemas.microsoft.com/office/drawing/2014/main" id="{760FAED7-E2E8-1740-B022-8358C3707C51}"/>
              </a:ext>
            </a:extLst>
          </p:cNvPr>
          <p:cNvPicPr>
            <a:picLocks noChangeAspect="1"/>
          </p:cNvPicPr>
          <p:nvPr/>
        </p:nvPicPr>
        <p:blipFill>
          <a:blip r:embed="rId9"/>
          <a:stretch>
            <a:fillRect/>
          </a:stretch>
        </p:blipFill>
        <p:spPr>
          <a:xfrm>
            <a:off x="4411612" y="5776925"/>
            <a:ext cx="910303" cy="799964"/>
          </a:xfrm>
          <a:prstGeom prst="rect">
            <a:avLst/>
          </a:prstGeom>
        </p:spPr>
      </p:pic>
      <p:pic>
        <p:nvPicPr>
          <p:cNvPr id="6" name="Picture 5" descr="A close up of a logo&#10;&#10;Description automatically generated">
            <a:extLst>
              <a:ext uri="{FF2B5EF4-FFF2-40B4-BE49-F238E27FC236}">
                <a16:creationId xmlns:a16="http://schemas.microsoft.com/office/drawing/2014/main" id="{2A32CDDC-1667-F44D-B342-726F7A2FB105}"/>
              </a:ext>
            </a:extLst>
          </p:cNvPr>
          <p:cNvPicPr>
            <a:picLocks noChangeAspect="1"/>
          </p:cNvPicPr>
          <p:nvPr/>
        </p:nvPicPr>
        <p:blipFill>
          <a:blip r:embed="rId10"/>
          <a:stretch>
            <a:fillRect/>
          </a:stretch>
        </p:blipFill>
        <p:spPr>
          <a:xfrm>
            <a:off x="5408740" y="5867797"/>
            <a:ext cx="1644649" cy="603250"/>
          </a:xfrm>
          <a:prstGeom prst="rect">
            <a:avLst/>
          </a:prstGeom>
        </p:spPr>
      </p:pic>
    </p:spTree>
    <p:extLst>
      <p:ext uri="{BB962C8B-B14F-4D97-AF65-F5344CB8AC3E}">
        <p14:creationId xmlns:p14="http://schemas.microsoft.com/office/powerpoint/2010/main" val="2827198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ell phone&#10;&#10;Description automatically generated">
            <a:extLst>
              <a:ext uri="{FF2B5EF4-FFF2-40B4-BE49-F238E27FC236}">
                <a16:creationId xmlns:a16="http://schemas.microsoft.com/office/drawing/2014/main" id="{DF28FD43-7965-374A-B326-ADCFA5F05F3F}"/>
              </a:ext>
            </a:extLst>
          </p:cNvPr>
          <p:cNvPicPr>
            <a:picLocks noGrp="1" noChangeAspect="1"/>
          </p:cNvPicPr>
          <p:nvPr>
            <p:ph idx="1"/>
          </p:nvPr>
        </p:nvPicPr>
        <p:blipFill>
          <a:blip r:embed="rId2"/>
          <a:stretch>
            <a:fillRect/>
          </a:stretch>
        </p:blipFill>
        <p:spPr>
          <a:xfrm>
            <a:off x="1064244" y="135835"/>
            <a:ext cx="9322768" cy="6586329"/>
          </a:xfrm>
        </p:spPr>
      </p:pic>
    </p:spTree>
    <p:extLst>
      <p:ext uri="{BB962C8B-B14F-4D97-AF65-F5344CB8AC3E}">
        <p14:creationId xmlns:p14="http://schemas.microsoft.com/office/powerpoint/2010/main" val="2911540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D8A2A4C-3BA0-7141-92FB-32168C4B7356}"/>
              </a:ext>
            </a:extLst>
          </p:cNvPr>
          <p:cNvPicPr>
            <a:picLocks noGrp="1" noChangeAspect="1"/>
          </p:cNvPicPr>
          <p:nvPr>
            <p:ph idx="1"/>
          </p:nvPr>
        </p:nvPicPr>
        <p:blipFill>
          <a:blip r:embed="rId2"/>
          <a:stretch>
            <a:fillRect/>
          </a:stretch>
        </p:blipFill>
        <p:spPr>
          <a:xfrm>
            <a:off x="0" y="-47328"/>
            <a:ext cx="12276138" cy="6905328"/>
          </a:xfrm>
        </p:spPr>
      </p:pic>
    </p:spTree>
    <p:extLst>
      <p:ext uri="{BB962C8B-B14F-4D97-AF65-F5344CB8AC3E}">
        <p14:creationId xmlns:p14="http://schemas.microsoft.com/office/powerpoint/2010/main" val="3666393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1C1E9DB-A014-8B40-BDA5-F971D6F48608}"/>
              </a:ext>
            </a:extLst>
          </p:cNvPr>
          <p:cNvPicPr>
            <a:picLocks noGrp="1" noChangeAspect="1"/>
          </p:cNvPicPr>
          <p:nvPr>
            <p:ph idx="1"/>
          </p:nvPr>
        </p:nvPicPr>
        <p:blipFill>
          <a:blip r:embed="rId2"/>
          <a:stretch>
            <a:fillRect/>
          </a:stretch>
        </p:blipFill>
        <p:spPr>
          <a:xfrm>
            <a:off x="2600324" y="-1147714"/>
            <a:ext cx="6043613" cy="8552476"/>
          </a:xfrm>
        </p:spPr>
      </p:pic>
    </p:spTree>
    <p:extLst>
      <p:ext uri="{BB962C8B-B14F-4D97-AF65-F5344CB8AC3E}">
        <p14:creationId xmlns:p14="http://schemas.microsoft.com/office/powerpoint/2010/main" val="3696651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65073-5292-D34C-9F9A-D520CF24CDAB}"/>
              </a:ext>
            </a:extLst>
          </p:cNvPr>
          <p:cNvSpPr>
            <a:spLocks noGrp="1"/>
          </p:cNvSpPr>
          <p:nvPr>
            <p:ph type="title"/>
          </p:nvPr>
        </p:nvSpPr>
        <p:spPr>
          <a:xfrm>
            <a:off x="3157538" y="365125"/>
            <a:ext cx="8196262" cy="1325563"/>
          </a:xfrm>
        </p:spPr>
        <p:txBody>
          <a:bodyPr/>
          <a:lstStyle/>
          <a:p>
            <a:r>
              <a:rPr lang="en-FR" dirty="0"/>
              <a:t>Thank you for listening!</a:t>
            </a:r>
          </a:p>
        </p:txBody>
      </p:sp>
      <p:sp>
        <p:nvSpPr>
          <p:cNvPr id="3" name="Content Placeholder 2">
            <a:extLst>
              <a:ext uri="{FF2B5EF4-FFF2-40B4-BE49-F238E27FC236}">
                <a16:creationId xmlns:a16="http://schemas.microsoft.com/office/drawing/2014/main" id="{444CD123-71CC-554A-99A0-DBD5D58E2AA0}"/>
              </a:ext>
            </a:extLst>
          </p:cNvPr>
          <p:cNvSpPr>
            <a:spLocks noGrp="1"/>
          </p:cNvSpPr>
          <p:nvPr>
            <p:ph idx="1"/>
          </p:nvPr>
        </p:nvSpPr>
        <p:spPr>
          <a:xfrm>
            <a:off x="5186362" y="3629025"/>
            <a:ext cx="6167437" cy="2547938"/>
          </a:xfrm>
        </p:spPr>
        <p:txBody>
          <a:bodyPr/>
          <a:lstStyle/>
          <a:p>
            <a:pPr marL="0" indent="0">
              <a:buNone/>
            </a:pPr>
            <a:r>
              <a:rPr lang="en-FR" dirty="0"/>
              <a:t>Questions?</a:t>
            </a:r>
          </a:p>
        </p:txBody>
      </p:sp>
    </p:spTree>
    <p:extLst>
      <p:ext uri="{BB962C8B-B14F-4D97-AF65-F5344CB8AC3E}">
        <p14:creationId xmlns:p14="http://schemas.microsoft.com/office/powerpoint/2010/main" val="1431029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0521" y="5743472"/>
            <a:ext cx="2069043" cy="1081075"/>
          </a:xfrm>
          <a:prstGeom prst="rect">
            <a:avLst/>
          </a:prstGeom>
        </p:spPr>
      </p:pic>
      <p:sp>
        <p:nvSpPr>
          <p:cNvPr id="13" name="Titre 12">
            <a:extLst>
              <a:ext uri="{FF2B5EF4-FFF2-40B4-BE49-F238E27FC236}">
                <a16:creationId xmlns:a16="http://schemas.microsoft.com/office/drawing/2014/main" id="{C2008D54-9BD3-A349-A721-A0DB5A7DC83F}"/>
              </a:ext>
            </a:extLst>
          </p:cNvPr>
          <p:cNvSpPr>
            <a:spLocks noGrp="1"/>
          </p:cNvSpPr>
          <p:nvPr>
            <p:ph type="ctrTitle"/>
          </p:nvPr>
        </p:nvSpPr>
        <p:spPr>
          <a:xfrm>
            <a:off x="2233797" y="207110"/>
            <a:ext cx="6238691" cy="807304"/>
          </a:xfrm>
        </p:spPr>
        <p:txBody>
          <a:bodyPr>
            <a:normAutofit fontScale="90000"/>
          </a:bodyPr>
          <a:lstStyle/>
          <a:p>
            <a:r>
              <a:rPr lang="en-US" i="1" dirty="0">
                <a:solidFill>
                  <a:srgbClr val="0070C0"/>
                </a:solidFill>
              </a:rPr>
              <a:t>Israeli partners</a:t>
            </a:r>
            <a:endParaRPr lang="fr-FR" sz="4900" dirty="0">
              <a:solidFill>
                <a:srgbClr val="0070C0"/>
              </a:solidFill>
            </a:endParaRPr>
          </a:p>
        </p:txBody>
      </p:sp>
      <p:pic>
        <p:nvPicPr>
          <p:cNvPr id="22" name="Image 21">
            <a:extLst>
              <a:ext uri="{FF2B5EF4-FFF2-40B4-BE49-F238E27FC236}">
                <a16:creationId xmlns:a16="http://schemas.microsoft.com/office/drawing/2014/main" id="{A05A8239-1628-994B-8C90-3DABA486D2BA}"/>
              </a:ext>
            </a:extLst>
          </p:cNvPr>
          <p:cNvPicPr>
            <a:picLocks noChangeAspect="1"/>
          </p:cNvPicPr>
          <p:nvPr/>
        </p:nvPicPr>
        <p:blipFill>
          <a:blip r:embed="rId3"/>
          <a:stretch>
            <a:fillRect/>
          </a:stretch>
        </p:blipFill>
        <p:spPr>
          <a:xfrm>
            <a:off x="8940533" y="5536485"/>
            <a:ext cx="1233414" cy="1321515"/>
          </a:xfrm>
          <a:prstGeom prst="rect">
            <a:avLst/>
          </a:prstGeom>
        </p:spPr>
      </p:pic>
      <p:sp>
        <p:nvSpPr>
          <p:cNvPr id="4" name="Rectangle 3">
            <a:extLst>
              <a:ext uri="{FF2B5EF4-FFF2-40B4-BE49-F238E27FC236}">
                <a16:creationId xmlns:a16="http://schemas.microsoft.com/office/drawing/2014/main" id="{35E6C760-1C42-E948-8CEB-93FAEBFC4330}"/>
              </a:ext>
            </a:extLst>
          </p:cNvPr>
          <p:cNvSpPr/>
          <p:nvPr/>
        </p:nvSpPr>
        <p:spPr>
          <a:xfrm>
            <a:off x="709613" y="754817"/>
            <a:ext cx="10772774" cy="4955203"/>
          </a:xfrm>
          <a:prstGeom prst="rect">
            <a:avLst/>
          </a:prstGeom>
        </p:spPr>
        <p:txBody>
          <a:bodyPr wrap="square">
            <a:spAutoFit/>
          </a:bodyPr>
          <a:lstStyle/>
          <a:p>
            <a:pPr algn="just">
              <a:spcAft>
                <a:spcPts val="0"/>
              </a:spcAft>
            </a:pPr>
            <a:r>
              <a:rPr lang="en-GB" sz="1400" dirty="0">
                <a:latin typeface="Times New Roman" panose="02020603050405020304" pitchFamily="18" charset="0"/>
                <a:ea typeface="Calibri" panose="020F0502020204030204" pitchFamily="34" charset="0"/>
              </a:rPr>
              <a:t> </a:t>
            </a:r>
            <a:endParaRPr lang="en-FR" sz="2000" dirty="0">
              <a:latin typeface="Times New Roman" panose="02020603050405020304" pitchFamily="18" charset="0"/>
              <a:ea typeface="Calibri" panose="020F0502020204030204" pitchFamily="34" charset="0"/>
            </a:endParaRPr>
          </a:p>
          <a:p>
            <a:pPr algn="just">
              <a:spcAft>
                <a:spcPts val="0"/>
              </a:spcAft>
            </a:pPr>
            <a:r>
              <a:rPr lang="en-GB" sz="1400" dirty="0">
                <a:latin typeface="Times New Roman" panose="02020603050405020304" pitchFamily="18" charset="0"/>
                <a:ea typeface="Calibri" panose="020F0502020204030204" pitchFamily="34" charset="0"/>
              </a:rPr>
              <a:t> </a:t>
            </a:r>
            <a:endParaRPr lang="en-FR" sz="2000" dirty="0">
              <a:latin typeface="Times New Roman" panose="02020603050405020304" pitchFamily="18" charset="0"/>
              <a:ea typeface="Calibri" panose="020F0502020204030204" pitchFamily="34" charset="0"/>
            </a:endParaRPr>
          </a:p>
          <a:p>
            <a:pPr algn="just">
              <a:spcAft>
                <a:spcPts val="0"/>
              </a:spcAft>
            </a:pPr>
            <a:r>
              <a:rPr lang="en-GB" dirty="0">
                <a:latin typeface="Times New Roman" panose="02020603050405020304" pitchFamily="18" charset="0"/>
                <a:ea typeface="Calibri" panose="020F0502020204030204" pitchFamily="34" charset="0"/>
              </a:rPr>
              <a:t>The </a:t>
            </a:r>
            <a:r>
              <a:rPr lang="en-GB" dirty="0">
                <a:solidFill>
                  <a:srgbClr val="FF0000"/>
                </a:solidFill>
                <a:latin typeface="Times New Roman" panose="02020603050405020304" pitchFamily="18" charset="0"/>
                <a:ea typeface="Calibri" panose="020F0502020204030204" pitchFamily="34" charset="0"/>
              </a:rPr>
              <a:t>Weizmann Institute of Science </a:t>
            </a:r>
            <a:r>
              <a:rPr lang="en-GB" dirty="0">
                <a:latin typeface="Times New Roman" panose="02020603050405020304" pitchFamily="18" charset="0"/>
                <a:ea typeface="Calibri" panose="020F0502020204030204" pitchFamily="34" charset="0"/>
              </a:rPr>
              <a:t>is one of the world’s leading multidisciplinary basic research institutions in the natural and exact sciences. It is comprised of 250 experimental and theoretical research groups across five faculties: Biology, Biochemistry, Chemistry, Mathematics and Computer Science, and Physics. Graduate studies at the Weizmann Institute of Science are conducted through the Feinberg Graduate School that awards MSc and PhD degrees in life sciences, chemical sciences, mathematics and computer science, and physics. It also awards non-thesis MSc degrees in science education through the Rothschild-Weizmann Program for Excellence in Science Teaching. The </a:t>
            </a:r>
            <a:r>
              <a:rPr lang="en-GB" dirty="0">
                <a:solidFill>
                  <a:schemeClr val="accent1"/>
                </a:solidFill>
                <a:latin typeface="Times New Roman" panose="02020603050405020304" pitchFamily="18" charset="0"/>
                <a:ea typeface="Calibri" panose="020F0502020204030204" pitchFamily="34" charset="0"/>
              </a:rPr>
              <a:t>Chemical and Biological Physics Department </a:t>
            </a:r>
            <a:r>
              <a:rPr lang="en-GB" dirty="0">
                <a:latin typeface="Times New Roman" panose="02020603050405020304" pitchFamily="18" charset="0"/>
                <a:ea typeface="Calibri" panose="020F0502020204030204" pitchFamily="34" charset="0"/>
              </a:rPr>
              <a:t>and the </a:t>
            </a:r>
            <a:r>
              <a:rPr lang="en-GB" dirty="0" err="1">
                <a:solidFill>
                  <a:schemeClr val="accent1"/>
                </a:solidFill>
                <a:latin typeface="Times New Roman" panose="02020603050405020304" pitchFamily="18" charset="0"/>
                <a:ea typeface="Calibri" panose="020F0502020204030204" pitchFamily="34" charset="0"/>
              </a:rPr>
              <a:t>Ccomplex</a:t>
            </a:r>
            <a:r>
              <a:rPr lang="en-GB" dirty="0">
                <a:solidFill>
                  <a:schemeClr val="accent1"/>
                </a:solidFill>
                <a:latin typeface="Times New Roman" panose="02020603050405020304" pitchFamily="18" charset="0"/>
                <a:ea typeface="Calibri" panose="020F0502020204030204" pitchFamily="34" charset="0"/>
              </a:rPr>
              <a:t> Systems Department </a:t>
            </a:r>
            <a:r>
              <a:rPr lang="en-GB" dirty="0">
                <a:latin typeface="Times New Roman" panose="02020603050405020304" pitchFamily="18" charset="0"/>
                <a:ea typeface="Calibri" panose="020F0502020204030204" pitchFamily="34" charset="0"/>
              </a:rPr>
              <a:t>provide an interdisciplinary home to a broad range of topics spanning Physics, Chemistry and Biology. </a:t>
            </a:r>
          </a:p>
          <a:p>
            <a:pPr algn="just">
              <a:spcAft>
                <a:spcPts val="0"/>
              </a:spcAft>
            </a:pPr>
            <a:endParaRPr lang="en-GB">
              <a:latin typeface="Times New Roman" panose="02020603050405020304" pitchFamily="18" charset="0"/>
              <a:ea typeface="Calibri" panose="020F0502020204030204" pitchFamily="34" charset="0"/>
            </a:endParaRPr>
          </a:p>
          <a:p>
            <a:pPr algn="just">
              <a:spcAft>
                <a:spcPts val="0"/>
              </a:spcAft>
            </a:pPr>
            <a:r>
              <a:rPr lang="en-GB">
                <a:latin typeface="Times New Roman" panose="02020603050405020304" pitchFamily="18" charset="0"/>
                <a:ea typeface="Calibri" panose="020F0502020204030204" pitchFamily="34" charset="0"/>
              </a:rPr>
              <a:t>The </a:t>
            </a:r>
            <a:r>
              <a:rPr lang="en-GB" dirty="0">
                <a:solidFill>
                  <a:srgbClr val="FF0000"/>
                </a:solidFill>
                <a:latin typeface="Times New Roman" panose="02020603050405020304" pitchFamily="18" charset="0"/>
                <a:ea typeface="Calibri" panose="020F0502020204030204" pitchFamily="34" charset="0"/>
              </a:rPr>
              <a:t>Hebrew University of Jerusalem </a:t>
            </a:r>
            <a:r>
              <a:rPr lang="en-GB" dirty="0">
                <a:latin typeface="Times New Roman" panose="02020603050405020304" pitchFamily="18" charset="0"/>
                <a:ea typeface="Calibri" panose="020F0502020204030204" pitchFamily="34" charset="0"/>
              </a:rPr>
              <a:t>is Israel’s premier university as well as one of its leading research institutions. Its student body numbers 23,000 students. It is actively engaged in international cooperation for research and teaching. Hebrew University of Jerusalem has recently set a formal strategic partnership with ENS de Lyon, with a multi-level collaboration at an institutional level, aiming at facilitating academic cooperation – both in research and education. The </a:t>
            </a:r>
            <a:r>
              <a:rPr lang="en-GB" dirty="0" err="1">
                <a:solidFill>
                  <a:schemeClr val="accent1"/>
                </a:solidFill>
                <a:latin typeface="Times New Roman" panose="02020603050405020304" pitchFamily="18" charset="0"/>
                <a:ea typeface="Calibri" panose="020F0502020204030204" pitchFamily="34" charset="0"/>
              </a:rPr>
              <a:t>Racah</a:t>
            </a:r>
            <a:r>
              <a:rPr lang="en-GB" dirty="0">
                <a:solidFill>
                  <a:schemeClr val="accent1"/>
                </a:solidFill>
                <a:latin typeface="Times New Roman" panose="02020603050405020304" pitchFamily="18" charset="0"/>
                <a:ea typeface="Calibri" panose="020F0502020204030204" pitchFamily="34" charset="0"/>
              </a:rPr>
              <a:t> Institute of Physics </a:t>
            </a:r>
            <a:r>
              <a:rPr lang="en-GB" dirty="0">
                <a:latin typeface="Times New Roman" panose="02020603050405020304" pitchFamily="18" charset="0"/>
                <a:ea typeface="Calibri" panose="020F0502020204030204" pitchFamily="34" charset="0"/>
              </a:rPr>
              <a:t>houses a first rate physics research covering a wide range of physics disciplines from nanophysics, biophysics, nonlinear and condensed matter physics to few body systems, high energy physics and astrophysics</a:t>
            </a:r>
            <a:endParaRPr lang="en-FR" sz="20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03213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922F5-4818-2246-A6D6-F62FDC035BAF}"/>
              </a:ext>
            </a:extLst>
          </p:cNvPr>
          <p:cNvSpPr>
            <a:spLocks noGrp="1"/>
          </p:cNvSpPr>
          <p:nvPr>
            <p:ph type="title"/>
          </p:nvPr>
        </p:nvSpPr>
        <p:spPr>
          <a:xfrm>
            <a:off x="3286126" y="365125"/>
            <a:ext cx="8067674" cy="735013"/>
          </a:xfrm>
        </p:spPr>
        <p:txBody>
          <a:bodyPr/>
          <a:lstStyle/>
          <a:p>
            <a:r>
              <a:rPr lang="en-FR" i="1" dirty="0">
                <a:solidFill>
                  <a:srgbClr val="0070C0"/>
                </a:solidFill>
              </a:rPr>
              <a:t>People</a:t>
            </a:r>
          </a:p>
        </p:txBody>
      </p:sp>
      <p:sp>
        <p:nvSpPr>
          <p:cNvPr id="3" name="Content Placeholder 2">
            <a:extLst>
              <a:ext uri="{FF2B5EF4-FFF2-40B4-BE49-F238E27FC236}">
                <a16:creationId xmlns:a16="http://schemas.microsoft.com/office/drawing/2014/main" id="{999AACF0-FBF4-574D-B4C3-21B3843777EC}"/>
              </a:ext>
            </a:extLst>
          </p:cNvPr>
          <p:cNvSpPr>
            <a:spLocks noGrp="1"/>
          </p:cNvSpPr>
          <p:nvPr>
            <p:ph idx="1"/>
          </p:nvPr>
        </p:nvSpPr>
        <p:spPr>
          <a:xfrm>
            <a:off x="285750" y="1100138"/>
            <a:ext cx="11068050" cy="5392737"/>
          </a:xfrm>
        </p:spPr>
        <p:txBody>
          <a:bodyPr>
            <a:normAutofit fontScale="47500" lnSpcReduction="20000"/>
          </a:bodyPr>
          <a:lstStyle/>
          <a:p>
            <a:r>
              <a:rPr lang="en-GB" sz="3200" b="1" i="1" dirty="0">
                <a:latin typeface="Arial" panose="020B0604020202020204" pitchFamily="34" charset="0"/>
                <a:cs typeface="Arial" panose="020B0604020202020204" pitchFamily="34" charset="0"/>
              </a:rPr>
              <a:t>DPCS - Weizmann</a:t>
            </a:r>
            <a:r>
              <a:rPr lang="en-GB" sz="3200" b="1" dirty="0">
                <a:latin typeface="Arial" panose="020B0604020202020204" pitchFamily="34" charset="0"/>
                <a:cs typeface="Arial" panose="020B0604020202020204" pitchFamily="34" charset="0"/>
              </a:rPr>
              <a:t>:</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Ofer</a:t>
            </a:r>
            <a:r>
              <a:rPr lang="en-GB" sz="3200" dirty="0">
                <a:latin typeface="Arial" panose="020B0604020202020204" pitchFamily="34" charset="0"/>
                <a:cs typeface="Arial" panose="020B0604020202020204" pitchFamily="34" charset="0"/>
              </a:rPr>
              <a:t> Feinerman (Ants), </a:t>
            </a:r>
            <a:r>
              <a:rPr lang="en-GB" sz="3200" dirty="0" err="1">
                <a:latin typeface="Arial" panose="020B0604020202020204" pitchFamily="34" charset="0"/>
                <a:cs typeface="Arial" panose="020B0604020202020204" pitchFamily="34" charset="0"/>
              </a:rPr>
              <a:t>Efi</a:t>
            </a:r>
            <a:r>
              <a:rPr lang="en-GB" sz="3200" dirty="0">
                <a:latin typeface="Arial" panose="020B0604020202020204" pitchFamily="34" charset="0"/>
                <a:cs typeface="Arial" panose="020B0604020202020204" pitchFamily="34" charset="0"/>
              </a:rPr>
              <a:t> Efrati and Hillel </a:t>
            </a:r>
            <a:r>
              <a:rPr lang="en-GB" sz="3200" dirty="0" err="1">
                <a:latin typeface="Arial" panose="020B0604020202020204" pitchFamily="34" charset="0"/>
                <a:cs typeface="Arial" panose="020B0604020202020204" pitchFamily="34" charset="0"/>
              </a:rPr>
              <a:t>Aharoni</a:t>
            </a:r>
            <a:r>
              <a:rPr lang="en-GB" sz="3200" dirty="0">
                <a:latin typeface="Arial" panose="020B0604020202020204" pitchFamily="34" charset="0"/>
                <a:cs typeface="Arial" panose="020B0604020202020204" pitchFamily="34" charset="0"/>
              </a:rPr>
              <a:t> (Geometrical mechanics), Elisha Moses (collective </a:t>
            </a:r>
            <a:r>
              <a:rPr lang="en-GB" sz="3200" dirty="0" err="1">
                <a:latin typeface="Arial" panose="020B0604020202020204" pitchFamily="34" charset="0"/>
                <a:cs typeface="Arial" panose="020B0604020202020204" pitchFamily="34" charset="0"/>
              </a:rPr>
              <a:t>behavior</a:t>
            </a:r>
            <a:r>
              <a:rPr lang="en-GB" sz="3200" dirty="0">
                <a:latin typeface="Arial" panose="020B0604020202020204" pitchFamily="34" charset="0"/>
                <a:cs typeface="Arial" panose="020B0604020202020204" pitchFamily="34" charset="0"/>
              </a:rPr>
              <a:t> of neuron), Eran Raz (non-equilibrium statistical mechanics), Gregory </a:t>
            </a:r>
            <a:r>
              <a:rPr lang="en-GB" sz="3200" dirty="0" err="1">
                <a:latin typeface="Arial" panose="020B0604020202020204" pitchFamily="34" charset="0"/>
                <a:cs typeface="Arial" panose="020B0604020202020204" pitchFamily="34" charset="0"/>
              </a:rPr>
              <a:t>Falkovich</a:t>
            </a:r>
            <a:r>
              <a:rPr lang="en-GB" sz="3200" dirty="0">
                <a:latin typeface="Arial" panose="020B0604020202020204" pitchFamily="34" charset="0"/>
                <a:cs typeface="Arial" panose="020B0604020202020204" pitchFamily="34" charset="0"/>
              </a:rPr>
              <a:t> (hydrodynamic and turbulence, cloud and rain dynamics), David </a:t>
            </a:r>
            <a:r>
              <a:rPr lang="en-GB" sz="3200" dirty="0" err="1">
                <a:latin typeface="Arial" panose="020B0604020202020204" pitchFamily="34" charset="0"/>
                <a:cs typeface="Arial" panose="020B0604020202020204" pitchFamily="34" charset="0"/>
              </a:rPr>
              <a:t>Mukamel</a:t>
            </a:r>
            <a:r>
              <a:rPr lang="en-GB" sz="3200" dirty="0">
                <a:latin typeface="Arial" panose="020B0604020202020204" pitchFamily="34" charset="0"/>
                <a:cs typeface="Arial" panose="020B0604020202020204" pitchFamily="34" charset="0"/>
              </a:rPr>
              <a:t> (Statistical Physics).</a:t>
            </a:r>
            <a:endParaRPr lang="en-FR" sz="3200" dirty="0">
              <a:latin typeface="Arial" panose="020B0604020202020204" pitchFamily="34" charset="0"/>
              <a:cs typeface="Arial" panose="020B0604020202020204" pitchFamily="34" charset="0"/>
            </a:endParaRPr>
          </a:p>
          <a:p>
            <a:r>
              <a:rPr lang="en-GB" sz="3200" b="1" i="1" dirty="0">
                <a:latin typeface="Arial" panose="020B0604020202020204" pitchFamily="34" charset="0"/>
                <a:cs typeface="Arial" panose="020B0604020202020204" pitchFamily="34" charset="0"/>
              </a:rPr>
              <a:t>DCBP - Weizmann</a:t>
            </a:r>
            <a:r>
              <a:rPr lang="en-GB" sz="3200" dirty="0">
                <a:latin typeface="Arial" panose="020B0604020202020204" pitchFamily="34" charset="0"/>
                <a:cs typeface="Arial" panose="020B0604020202020204" pitchFamily="34" charset="0"/>
              </a:rPr>
              <a:t>: Roy Bar-</a:t>
            </a:r>
            <a:r>
              <a:rPr lang="en-GB" sz="3200" dirty="0" err="1">
                <a:latin typeface="Arial" panose="020B0604020202020204" pitchFamily="34" charset="0"/>
                <a:cs typeface="Arial" panose="020B0604020202020204" pitchFamily="34" charset="0"/>
              </a:rPr>
              <a:t>Ziv</a:t>
            </a:r>
            <a:r>
              <a:rPr lang="en-GB" sz="3200" dirty="0">
                <a:latin typeface="Arial" panose="020B0604020202020204" pitchFamily="34" charset="0"/>
                <a:cs typeface="Arial" panose="020B0604020202020204" pitchFamily="34" charset="0"/>
              </a:rPr>
              <a:t> (biofluidic), Eran </a:t>
            </a:r>
            <a:r>
              <a:rPr lang="en-GB" sz="3200" dirty="0" err="1">
                <a:latin typeface="Arial" panose="020B0604020202020204" pitchFamily="34" charset="0"/>
                <a:cs typeface="Arial" panose="020B0604020202020204" pitchFamily="34" charset="0"/>
              </a:rPr>
              <a:t>Bouchbinder</a:t>
            </a:r>
            <a:r>
              <a:rPr lang="en-GB" sz="3200" dirty="0">
                <a:latin typeface="Arial" panose="020B0604020202020204" pitchFamily="34" charset="0"/>
                <a:cs typeface="Arial" panose="020B0604020202020204" pitchFamily="34" charset="0"/>
              </a:rPr>
              <a:t> (Dynamics of Friction, fracture mechanics), Michael </a:t>
            </a:r>
            <a:r>
              <a:rPr lang="en-GB" sz="3200" dirty="0" err="1">
                <a:latin typeface="Arial" panose="020B0604020202020204" pitchFamily="34" charset="0"/>
                <a:cs typeface="Arial" panose="020B0604020202020204" pitchFamily="34" charset="0"/>
              </a:rPr>
              <a:t>Elbaum</a:t>
            </a:r>
            <a:r>
              <a:rPr lang="en-GB" sz="3200" dirty="0">
                <a:latin typeface="Arial" panose="020B0604020202020204" pitchFamily="34" charset="0"/>
                <a:cs typeface="Arial" panose="020B0604020202020204" pitchFamily="34" charset="0"/>
              </a:rPr>
              <a:t> (cell biology), Nir Gov (active matter), Victor Lvov (wave turbulence), </a:t>
            </a:r>
            <a:r>
              <a:rPr lang="en-GB" sz="3200" dirty="0" err="1">
                <a:latin typeface="Arial" panose="020B0604020202020204" pitchFamily="34" charset="0"/>
                <a:cs typeface="Arial" panose="020B0604020202020204" pitchFamily="34" charset="0"/>
              </a:rPr>
              <a:t>Itamar</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Procaccia</a:t>
            </a:r>
            <a:r>
              <a:rPr lang="en-GB" sz="3200" dirty="0">
                <a:latin typeface="Arial" panose="020B0604020202020204" pitchFamily="34" charset="0"/>
                <a:cs typeface="Arial" panose="020B0604020202020204" pitchFamily="34" charset="0"/>
              </a:rPr>
              <a:t> (turbulence, glass and amorphous solids), Sam Safran (theory of active soft matter).</a:t>
            </a:r>
            <a:endParaRPr lang="en-FR" sz="3200" dirty="0">
              <a:latin typeface="Arial" panose="020B0604020202020204" pitchFamily="34" charset="0"/>
              <a:cs typeface="Arial" panose="020B0604020202020204" pitchFamily="34" charset="0"/>
            </a:endParaRPr>
          </a:p>
          <a:p>
            <a:r>
              <a:rPr lang="en-GB" sz="3200" b="1" dirty="0">
                <a:latin typeface="Arial" panose="020B0604020202020204" pitchFamily="34" charset="0"/>
                <a:cs typeface="Arial" panose="020B0604020202020204" pitchFamily="34" charset="0"/>
              </a:rPr>
              <a:t>NPRIP:</a:t>
            </a:r>
            <a:r>
              <a:rPr lang="en-GB" sz="3200" dirty="0">
                <a:latin typeface="Arial" panose="020B0604020202020204" pitchFamily="34" charset="0"/>
                <a:cs typeface="Arial" panose="020B0604020202020204" pitchFamily="34" charset="0"/>
              </a:rPr>
              <a:t> </a:t>
            </a:r>
            <a:r>
              <a:rPr lang="fr-FR" sz="3200" dirty="0">
                <a:latin typeface="Arial" panose="020B0604020202020204" pitchFamily="34" charset="0"/>
                <a:cs typeface="Arial" panose="020B0604020202020204" pitchFamily="34" charset="0"/>
              </a:rPr>
              <a:t>Michael Moshe (Soft </a:t>
            </a:r>
            <a:r>
              <a:rPr lang="fr-FR" sz="3200" dirty="0" err="1">
                <a:latin typeface="Arial" panose="020B0604020202020204" pitchFamily="34" charset="0"/>
                <a:cs typeface="Arial" panose="020B0604020202020204" pitchFamily="34" charset="0"/>
              </a:rPr>
              <a:t>Matter</a:t>
            </a:r>
            <a:r>
              <a:rPr lang="fr-FR" sz="3200" dirty="0">
                <a:latin typeface="Arial" panose="020B0604020202020204" pitchFamily="34" charset="0"/>
                <a:cs typeface="Arial" panose="020B0604020202020204" pitchFamily="34" charset="0"/>
              </a:rPr>
              <a:t> </a:t>
            </a:r>
            <a:r>
              <a:rPr lang="fr-FR" sz="3200" dirty="0" err="1">
                <a:latin typeface="Arial" panose="020B0604020202020204" pitchFamily="34" charset="0"/>
                <a:cs typeface="Arial" panose="020B0604020202020204" pitchFamily="34" charset="0"/>
              </a:rPr>
              <a:t>Physics</a:t>
            </a:r>
            <a:r>
              <a:rPr lang="fr-FR" sz="3200" dirty="0">
                <a:latin typeface="Arial" panose="020B0604020202020204" pitchFamily="34" charset="0"/>
                <a:cs typeface="Arial" panose="020B0604020202020204" pitchFamily="34" charset="0"/>
              </a:rPr>
              <a:t>), </a:t>
            </a:r>
            <a:r>
              <a:rPr lang="fr-FR" sz="3200" dirty="0" err="1">
                <a:latin typeface="Arial" panose="020B0604020202020204" pitchFamily="34" charset="0"/>
                <a:cs typeface="Arial" panose="020B0604020202020204" pitchFamily="34" charset="0"/>
              </a:rPr>
              <a:t>Eytan</a:t>
            </a:r>
            <a:r>
              <a:rPr lang="fr-FR" sz="3200" dirty="0">
                <a:latin typeface="Arial" panose="020B0604020202020204" pitchFamily="34" charset="0"/>
                <a:cs typeface="Arial" panose="020B0604020202020204" pitchFamily="34" charset="0"/>
              </a:rPr>
              <a:t> </a:t>
            </a:r>
            <a:r>
              <a:rPr lang="fr-FR" sz="3200" dirty="0" err="1">
                <a:latin typeface="Arial" panose="020B0604020202020204" pitchFamily="34" charset="0"/>
                <a:cs typeface="Arial" panose="020B0604020202020204" pitchFamily="34" charset="0"/>
              </a:rPr>
              <a:t>Katzav</a:t>
            </a:r>
            <a:r>
              <a:rPr lang="fr-FR" sz="3200" dirty="0">
                <a:latin typeface="Arial" panose="020B0604020202020204" pitchFamily="34" charset="0"/>
                <a:cs typeface="Arial" panose="020B0604020202020204" pitchFamily="34" charset="0"/>
              </a:rPr>
              <a:t> (</a:t>
            </a:r>
            <a:r>
              <a:rPr lang="fr-FR" sz="3200" dirty="0" err="1">
                <a:latin typeface="Arial" panose="020B0604020202020204" pitchFamily="34" charset="0"/>
                <a:cs typeface="Arial" panose="020B0604020202020204" pitchFamily="34" charset="0"/>
              </a:rPr>
              <a:t>Statistical</a:t>
            </a:r>
            <a:r>
              <a:rPr lang="fr-FR" sz="3200" dirty="0">
                <a:latin typeface="Arial" panose="020B0604020202020204" pitchFamily="34" charset="0"/>
                <a:cs typeface="Arial" panose="020B0604020202020204" pitchFamily="34" charset="0"/>
              </a:rPr>
              <a:t> </a:t>
            </a:r>
            <a:r>
              <a:rPr lang="fr-FR" sz="3200" dirty="0" err="1">
                <a:latin typeface="Arial" panose="020B0604020202020204" pitchFamily="34" charset="0"/>
                <a:cs typeface="Arial" panose="020B0604020202020204" pitchFamily="34" charset="0"/>
              </a:rPr>
              <a:t>Physics</a:t>
            </a:r>
            <a:r>
              <a:rPr lang="fr-FR" sz="3200" dirty="0">
                <a:latin typeface="Arial" panose="020B0604020202020204" pitchFamily="34" charset="0"/>
                <a:cs typeface="Arial" panose="020B0604020202020204" pitchFamily="34" charset="0"/>
              </a:rPr>
              <a:t>), Jay </a:t>
            </a:r>
            <a:r>
              <a:rPr lang="fr-FR" sz="3200" dirty="0" err="1">
                <a:latin typeface="Arial" panose="020B0604020202020204" pitchFamily="34" charset="0"/>
                <a:cs typeface="Arial" panose="020B0604020202020204" pitchFamily="34" charset="0"/>
              </a:rPr>
              <a:t>Fienberg</a:t>
            </a:r>
            <a:r>
              <a:rPr lang="fr-FR" sz="3200" dirty="0">
                <a:latin typeface="Arial" panose="020B0604020202020204" pitchFamily="34" charset="0"/>
                <a:cs typeface="Arial" panose="020B0604020202020204" pitchFamily="34" charset="0"/>
              </a:rPr>
              <a:t> (Friction and Fracture), </a:t>
            </a:r>
            <a:r>
              <a:rPr lang="fr-FR" sz="3200" dirty="0" err="1">
                <a:latin typeface="Arial" panose="020B0604020202020204" pitchFamily="34" charset="0"/>
                <a:cs typeface="Arial" panose="020B0604020202020204" pitchFamily="34" charset="0"/>
              </a:rPr>
              <a:t>Eran</a:t>
            </a:r>
            <a:r>
              <a:rPr lang="fr-FR" sz="3200" dirty="0">
                <a:latin typeface="Arial" panose="020B0604020202020204" pitchFamily="34" charset="0"/>
                <a:cs typeface="Arial" panose="020B0604020202020204" pitchFamily="34" charset="0"/>
              </a:rPr>
              <a:t> Sharon (</a:t>
            </a:r>
            <a:r>
              <a:rPr lang="fr-FR" sz="3200" dirty="0" err="1">
                <a:latin typeface="Arial" panose="020B0604020202020204" pitchFamily="34" charset="0"/>
                <a:cs typeface="Arial" panose="020B0604020202020204" pitchFamily="34" charset="0"/>
              </a:rPr>
              <a:t>Elasticity</a:t>
            </a:r>
            <a:r>
              <a:rPr lang="fr-FR" sz="3200" dirty="0">
                <a:latin typeface="Arial" panose="020B0604020202020204" pitchFamily="34" charset="0"/>
                <a:cs typeface="Arial" panose="020B0604020202020204" pitchFamily="34" charset="0"/>
              </a:rPr>
              <a:t>, Turbulence).</a:t>
            </a:r>
            <a:endParaRPr lang="en-FR" sz="3200" dirty="0">
              <a:latin typeface="Arial" panose="020B0604020202020204" pitchFamily="34" charset="0"/>
              <a:cs typeface="Arial" panose="020B0604020202020204" pitchFamily="34" charset="0"/>
            </a:endParaRPr>
          </a:p>
          <a:p>
            <a:pPr marL="0" indent="0">
              <a:buNone/>
            </a:pPr>
            <a:r>
              <a:rPr lang="en-GB" sz="3200" dirty="0">
                <a:latin typeface="Arial" panose="020B0604020202020204" pitchFamily="34" charset="0"/>
                <a:cs typeface="Arial" panose="020B0604020202020204" pitchFamily="34" charset="0"/>
              </a:rPr>
              <a:t> </a:t>
            </a:r>
            <a:endParaRPr lang="en-FR"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In France, the IRP will gather researchers of the joint research unit </a:t>
            </a:r>
            <a:r>
              <a:rPr lang="en-GB" sz="3200" dirty="0" err="1">
                <a:latin typeface="Arial" panose="020B0604020202020204" pitchFamily="34" charset="0"/>
                <a:cs typeface="Arial" panose="020B0604020202020204" pitchFamily="34" charset="0"/>
              </a:rPr>
              <a:t>Laboratoire</a:t>
            </a:r>
            <a:r>
              <a:rPr lang="en-GB" sz="3200" dirty="0">
                <a:latin typeface="Arial" panose="020B0604020202020204" pitchFamily="34" charset="0"/>
                <a:cs typeface="Arial" panose="020B0604020202020204" pitchFamily="34" charset="0"/>
              </a:rPr>
              <a:t> de Physique of ENS de Lyon (UMR5672). It will also be developed at “INPHYNI and LJAD, which are joint CNRS/University of Nice research unit (UMR 7516).</a:t>
            </a:r>
            <a:endParaRPr lang="en-FR" sz="3200" dirty="0">
              <a:latin typeface="Arial" panose="020B0604020202020204" pitchFamily="34" charset="0"/>
              <a:cs typeface="Arial" panose="020B0604020202020204" pitchFamily="34" charset="0"/>
            </a:endParaRPr>
          </a:p>
          <a:p>
            <a:pPr marL="0" indent="0">
              <a:buNone/>
            </a:pPr>
            <a:r>
              <a:rPr lang="en-GB" sz="3200" dirty="0">
                <a:latin typeface="Arial" panose="020B0604020202020204" pitchFamily="34" charset="0"/>
                <a:cs typeface="Arial" panose="020B0604020202020204" pitchFamily="34" charset="0"/>
              </a:rPr>
              <a:t> </a:t>
            </a:r>
            <a:endParaRPr lang="en-FR"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The following researchers will actively participate to the IRP: </a:t>
            </a:r>
            <a:endParaRPr lang="en-FR" sz="3200" dirty="0">
              <a:latin typeface="Arial" panose="020B0604020202020204" pitchFamily="34" charset="0"/>
              <a:cs typeface="Arial" panose="020B0604020202020204" pitchFamily="34" charset="0"/>
            </a:endParaRPr>
          </a:p>
          <a:p>
            <a:r>
              <a:rPr lang="en-GB" sz="3200" b="1" dirty="0">
                <a:latin typeface="Arial" panose="020B0604020202020204" pitchFamily="34" charset="0"/>
                <a:cs typeface="Arial" panose="020B0604020202020204" pitchFamily="34" charset="0"/>
              </a:rPr>
              <a:t>ENS de Lyon: </a:t>
            </a:r>
            <a:r>
              <a:rPr lang="en-GB" sz="3200" dirty="0">
                <a:latin typeface="Arial" panose="020B0604020202020204" pitchFamily="34" charset="0"/>
                <a:cs typeface="Arial" panose="020B0604020202020204" pitchFamily="34" charset="0"/>
              </a:rPr>
              <a:t>Mokhtar </a:t>
            </a:r>
            <a:r>
              <a:rPr lang="en-GB" sz="3200" dirty="0" err="1">
                <a:latin typeface="Arial" panose="020B0604020202020204" pitchFamily="34" charset="0"/>
                <a:cs typeface="Arial" panose="020B0604020202020204" pitchFamily="34" charset="0"/>
              </a:rPr>
              <a:t>Adda-Bedia</a:t>
            </a:r>
            <a:r>
              <a:rPr lang="en-GB" sz="3200" dirty="0">
                <a:latin typeface="Arial" panose="020B0604020202020204" pitchFamily="34" charset="0"/>
                <a:cs typeface="Arial" panose="020B0604020202020204" pitchFamily="34" charset="0"/>
              </a:rPr>
              <a:t> (Elastic instabilities), Elsa </a:t>
            </a:r>
            <a:r>
              <a:rPr lang="en-GB" sz="3200" dirty="0" err="1">
                <a:latin typeface="Arial" panose="020B0604020202020204" pitchFamily="34" charset="0"/>
                <a:cs typeface="Arial" panose="020B0604020202020204" pitchFamily="34" charset="0"/>
              </a:rPr>
              <a:t>Bayart</a:t>
            </a:r>
            <a:r>
              <a:rPr lang="en-GB" sz="3200" dirty="0">
                <a:latin typeface="Arial" panose="020B0604020202020204" pitchFamily="34" charset="0"/>
                <a:cs typeface="Arial" panose="020B0604020202020204" pitchFamily="34" charset="0"/>
              </a:rPr>
              <a:t> (Friction)</a:t>
            </a:r>
            <a:r>
              <a:rPr lang="en-GB" sz="3200" b="1" dirty="0">
                <a:latin typeface="Arial" panose="020B0604020202020204" pitchFamily="34" charset="0"/>
                <a:cs typeface="Arial" panose="020B0604020202020204" pitchFamily="34" charset="0"/>
              </a:rPr>
              <a:t>, </a:t>
            </a:r>
            <a:r>
              <a:rPr lang="en-GB" sz="3200" dirty="0">
                <a:latin typeface="Arial" panose="020B0604020202020204" pitchFamily="34" charset="0"/>
                <a:cs typeface="Arial" panose="020B0604020202020204" pitchFamily="34" charset="0"/>
              </a:rPr>
              <a:t>Freddy </a:t>
            </a:r>
            <a:r>
              <a:rPr lang="en-GB" sz="3200" dirty="0" err="1">
                <a:latin typeface="Arial" panose="020B0604020202020204" pitchFamily="34" charset="0"/>
                <a:cs typeface="Arial" panose="020B0604020202020204" pitchFamily="34" charset="0"/>
              </a:rPr>
              <a:t>Bouchet</a:t>
            </a:r>
            <a:r>
              <a:rPr lang="en-GB" sz="3200" dirty="0">
                <a:latin typeface="Arial" panose="020B0604020202020204" pitchFamily="34" charset="0"/>
                <a:cs typeface="Arial" panose="020B0604020202020204" pitchFamily="34" charset="0"/>
              </a:rPr>
              <a:t> , </a:t>
            </a:r>
            <a:r>
              <a:rPr lang="en-GB" sz="3200" dirty="0" err="1">
                <a:latin typeface="Arial" panose="020B0604020202020204" pitchFamily="34" charset="0"/>
                <a:cs typeface="Arial" panose="020B0604020202020204" pitchFamily="34" charset="0"/>
              </a:rPr>
              <a:t>Corentin</a:t>
            </a:r>
            <a:r>
              <a:rPr lang="en-GB" sz="3200" dirty="0">
                <a:latin typeface="Arial" panose="020B0604020202020204" pitchFamily="34" charset="0"/>
                <a:cs typeface="Arial" panose="020B0604020202020204" pitchFamily="34" charset="0"/>
              </a:rPr>
              <a:t> Herbert and Antoine </a:t>
            </a:r>
            <a:r>
              <a:rPr lang="en-GB" sz="3200" dirty="0" err="1">
                <a:latin typeface="Arial" panose="020B0604020202020204" pitchFamily="34" charset="0"/>
                <a:cs typeface="Arial" panose="020B0604020202020204" pitchFamily="34" charset="0"/>
              </a:rPr>
              <a:t>Venaille</a:t>
            </a:r>
            <a:r>
              <a:rPr lang="en-GB" sz="3200" dirty="0">
                <a:latin typeface="Arial" panose="020B0604020202020204" pitchFamily="34" charset="0"/>
                <a:cs typeface="Arial" panose="020B0604020202020204" pitchFamily="34" charset="0"/>
              </a:rPr>
              <a:t> (Geophysical Turbulence and climate)</a:t>
            </a:r>
            <a:r>
              <a:rPr lang="en-GB" sz="3200" b="1" dirty="0">
                <a:latin typeface="Arial" panose="020B0604020202020204" pitchFamily="34" charset="0"/>
                <a:cs typeface="Arial" panose="020B0604020202020204" pitchFamily="34" charset="0"/>
              </a:rPr>
              <a:t>, </a:t>
            </a:r>
            <a:r>
              <a:rPr lang="en-GB" sz="3200" dirty="0">
                <a:latin typeface="Arial" panose="020B0604020202020204" pitchFamily="34" charset="0"/>
                <a:cs typeface="Arial" panose="020B0604020202020204" pitchFamily="34" charset="0"/>
              </a:rPr>
              <a:t>Thierry </a:t>
            </a:r>
            <a:r>
              <a:rPr lang="en-GB" sz="3200" dirty="0" err="1">
                <a:latin typeface="Arial" panose="020B0604020202020204" pitchFamily="34" charset="0"/>
                <a:cs typeface="Arial" panose="020B0604020202020204" pitchFamily="34" charset="0"/>
              </a:rPr>
              <a:t>Dauxois</a:t>
            </a:r>
            <a:r>
              <a:rPr lang="en-GB" sz="3200" dirty="0">
                <a:latin typeface="Arial" panose="020B0604020202020204" pitchFamily="34" charset="0"/>
                <a:cs typeface="Arial" panose="020B0604020202020204" pitchFamily="34" charset="0"/>
              </a:rPr>
              <a:t> (Stratified flows), Alain </a:t>
            </a:r>
            <a:r>
              <a:rPr lang="en-GB" sz="3200" dirty="0" err="1">
                <a:latin typeface="Arial" panose="020B0604020202020204" pitchFamily="34" charset="0"/>
                <a:cs typeface="Arial" panose="020B0604020202020204" pitchFamily="34" charset="0"/>
              </a:rPr>
              <a:t>Pumir</a:t>
            </a:r>
            <a:r>
              <a:rPr lang="en-GB" sz="3200" dirty="0">
                <a:latin typeface="Arial" panose="020B0604020202020204" pitchFamily="34" charset="0"/>
                <a:cs typeface="Arial" panose="020B0604020202020204" pitchFamily="34" charset="0"/>
              </a:rPr>
              <a:t> (Turbulence), Stéphane Santucci (Fracture).</a:t>
            </a:r>
            <a:endParaRPr lang="en-FR" sz="3200" dirty="0">
              <a:latin typeface="Arial" panose="020B0604020202020204" pitchFamily="34" charset="0"/>
              <a:cs typeface="Arial" panose="020B0604020202020204" pitchFamily="34" charset="0"/>
            </a:endParaRPr>
          </a:p>
          <a:p>
            <a:r>
              <a:rPr lang="en-GB" sz="3200" b="1" dirty="0">
                <a:latin typeface="Arial" panose="020B0604020202020204" pitchFamily="34" charset="0"/>
                <a:cs typeface="Arial" panose="020B0604020202020204" pitchFamily="34" charset="0"/>
              </a:rPr>
              <a:t>INPHYNI: </a:t>
            </a:r>
            <a:r>
              <a:rPr lang="en-GB" sz="3200" dirty="0">
                <a:latin typeface="Arial" panose="020B0604020202020204" pitchFamily="34" charset="0"/>
                <a:cs typeface="Arial" panose="020B0604020202020204" pitchFamily="34" charset="0"/>
              </a:rPr>
              <a:t>Thomas Frisch, Sergey </a:t>
            </a:r>
            <a:r>
              <a:rPr lang="en-GB" sz="3200" dirty="0" err="1">
                <a:latin typeface="Arial" panose="020B0604020202020204" pitchFamily="34" charset="0"/>
                <a:cs typeface="Arial" panose="020B0604020202020204" pitchFamily="34" charset="0"/>
              </a:rPr>
              <a:t>Nazarenko</a:t>
            </a:r>
            <a:r>
              <a:rPr lang="en-GB" sz="3200" dirty="0">
                <a:latin typeface="Arial" panose="020B0604020202020204" pitchFamily="34" charset="0"/>
                <a:cs typeface="Arial" panose="020B0604020202020204" pitchFamily="34" charset="0"/>
              </a:rPr>
              <a:t>, Agnese </a:t>
            </a:r>
            <a:r>
              <a:rPr lang="en-GB" sz="3200" dirty="0" err="1">
                <a:latin typeface="Arial" panose="020B0604020202020204" pitchFamily="34" charset="0"/>
                <a:cs typeface="Arial" panose="020B0604020202020204" pitchFamily="34" charset="0"/>
              </a:rPr>
              <a:t>Seminara</a:t>
            </a:r>
            <a:r>
              <a:rPr lang="en-GB" sz="3200" dirty="0">
                <a:latin typeface="Arial" panose="020B0604020202020204" pitchFamily="34" charset="0"/>
                <a:cs typeface="Arial" panose="020B0604020202020204" pitchFamily="34" charset="0"/>
              </a:rPr>
              <a:t>, Eric </a:t>
            </a:r>
            <a:r>
              <a:rPr lang="en-GB" sz="3200" dirty="0" err="1">
                <a:latin typeface="Arial" panose="020B0604020202020204" pitchFamily="34" charset="0"/>
                <a:cs typeface="Arial" panose="020B0604020202020204" pitchFamily="34" charset="0"/>
              </a:rPr>
              <a:t>Simmonet</a:t>
            </a:r>
            <a:r>
              <a:rPr lang="en-GB" sz="3200" dirty="0">
                <a:latin typeface="Arial" panose="020B0604020202020204" pitchFamily="34" charset="0"/>
                <a:cs typeface="Arial" panose="020B0604020202020204" pitchFamily="34" charset="0"/>
              </a:rPr>
              <a:t> (Elastic instabilities and soft matter, hydrodynamics and wave turbulence, superfluid turbulence, collective behaviour and biophysics).</a:t>
            </a:r>
            <a:endParaRPr lang="en-FR" sz="3200" dirty="0">
              <a:latin typeface="Arial" panose="020B0604020202020204" pitchFamily="34" charset="0"/>
              <a:cs typeface="Arial" panose="020B0604020202020204" pitchFamily="34" charset="0"/>
            </a:endParaRPr>
          </a:p>
          <a:p>
            <a:r>
              <a:rPr lang="en-GB" sz="3200" b="1" dirty="0">
                <a:latin typeface="Arial" panose="020B0604020202020204" pitchFamily="34" charset="0"/>
                <a:cs typeface="Arial" panose="020B0604020202020204" pitchFamily="34" charset="0"/>
              </a:rPr>
              <a:t>LJAD:</a:t>
            </a:r>
            <a:r>
              <a:rPr lang="en-GB" sz="3200" dirty="0">
                <a:latin typeface="Arial" panose="020B0604020202020204" pitchFamily="34" charset="0"/>
                <a:cs typeface="Arial" panose="020B0604020202020204" pitchFamily="34" charset="0"/>
              </a:rPr>
              <a:t> Raphaël </a:t>
            </a:r>
            <a:r>
              <a:rPr lang="en-GB" sz="3200" dirty="0" err="1">
                <a:latin typeface="Arial" panose="020B0604020202020204" pitchFamily="34" charset="0"/>
                <a:cs typeface="Arial" panose="020B0604020202020204" pitchFamily="34" charset="0"/>
              </a:rPr>
              <a:t>Chétrite</a:t>
            </a:r>
            <a:r>
              <a:rPr lang="en-GB" sz="3200" dirty="0">
                <a:latin typeface="Arial" panose="020B0604020202020204" pitchFamily="34" charset="0"/>
                <a:cs typeface="Arial" panose="020B0604020202020204" pitchFamily="34" charset="0"/>
              </a:rPr>
              <a:t>, Dario </a:t>
            </a:r>
            <a:r>
              <a:rPr lang="en-GB" sz="3200" dirty="0" err="1">
                <a:latin typeface="Arial" panose="020B0604020202020204" pitchFamily="34" charset="0"/>
                <a:cs typeface="Arial" panose="020B0604020202020204" pitchFamily="34" charset="0"/>
              </a:rPr>
              <a:t>Vincenzi</a:t>
            </a:r>
            <a:r>
              <a:rPr lang="en-GB" sz="3200" dirty="0">
                <a:latin typeface="Arial" panose="020B0604020202020204" pitchFamily="34" charset="0"/>
                <a:cs typeface="Arial" panose="020B0604020202020204" pitchFamily="34" charset="0"/>
              </a:rPr>
              <a:t>, Fernando </a:t>
            </a:r>
            <a:r>
              <a:rPr lang="en-GB" sz="3200" dirty="0" err="1">
                <a:latin typeface="Arial" panose="020B0604020202020204" pitchFamily="34" charset="0"/>
                <a:cs typeface="Arial" panose="020B0604020202020204" pitchFamily="34" charset="0"/>
              </a:rPr>
              <a:t>Peruani</a:t>
            </a:r>
            <a:r>
              <a:rPr lang="en-GB" sz="3200" dirty="0">
                <a:latin typeface="Arial" panose="020B0604020202020204" pitchFamily="34" charset="0"/>
                <a:cs typeface="Arial" panose="020B0604020202020204" pitchFamily="34" charset="0"/>
              </a:rPr>
              <a:t> (large deviations, fluctuation-relation equation, elastic turbulence, modelling of active matter).</a:t>
            </a:r>
            <a:endParaRPr lang="en-FR" sz="3200" dirty="0">
              <a:latin typeface="Arial" panose="020B0604020202020204" pitchFamily="34" charset="0"/>
              <a:cs typeface="Arial" panose="020B0604020202020204" pitchFamily="34" charset="0"/>
            </a:endParaRPr>
          </a:p>
          <a:p>
            <a:r>
              <a:rPr lang="en-GB" sz="3200" b="1" dirty="0">
                <a:latin typeface="Arial" panose="020B0604020202020204" pitchFamily="34" charset="0"/>
                <a:cs typeface="Arial" panose="020B0604020202020204" pitchFamily="34" charset="0"/>
              </a:rPr>
              <a:t>LAGRANGE:</a:t>
            </a:r>
            <a:r>
              <a:rPr lang="en-GB" sz="3200" dirty="0">
                <a:latin typeface="Arial" panose="020B0604020202020204" pitchFamily="34" charset="0"/>
                <a:cs typeface="Arial" panose="020B0604020202020204" pitchFamily="34" charset="0"/>
              </a:rPr>
              <a:t> </a:t>
            </a:r>
            <a:r>
              <a:rPr lang="en-GB" sz="3200" dirty="0" err="1">
                <a:latin typeface="Arial" panose="020B0604020202020204" pitchFamily="34" charset="0"/>
                <a:cs typeface="Arial" panose="020B0604020202020204" pitchFamily="34" charset="0"/>
              </a:rPr>
              <a:t>Jérémie</a:t>
            </a:r>
            <a:r>
              <a:rPr lang="en-GB" sz="3200" dirty="0">
                <a:latin typeface="Arial" panose="020B0604020202020204" pitchFamily="34" charset="0"/>
                <a:cs typeface="Arial" panose="020B0604020202020204" pitchFamily="34" charset="0"/>
              </a:rPr>
              <a:t> Bec and Giorgio </a:t>
            </a:r>
            <a:r>
              <a:rPr lang="en-GB" sz="3200" dirty="0" err="1">
                <a:latin typeface="Arial" panose="020B0604020202020204" pitchFamily="34" charset="0"/>
                <a:cs typeface="Arial" panose="020B0604020202020204" pitchFamily="34" charset="0"/>
              </a:rPr>
              <a:t>Krstulovic</a:t>
            </a:r>
            <a:r>
              <a:rPr lang="en-GB" sz="3200" dirty="0">
                <a:latin typeface="Arial" panose="020B0604020202020204" pitchFamily="34" charset="0"/>
                <a:cs typeface="Arial" panose="020B0604020202020204" pitchFamily="34" charset="0"/>
              </a:rPr>
              <a:t> (turbulence and fluid mechanics).</a:t>
            </a:r>
            <a:endParaRPr lang="en-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4950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04B074-D1DA-7144-A5BA-FA679703A12A}"/>
              </a:ext>
            </a:extLst>
          </p:cNvPr>
          <p:cNvSpPr>
            <a:spLocks noGrp="1"/>
          </p:cNvSpPr>
          <p:nvPr>
            <p:ph type="title"/>
          </p:nvPr>
        </p:nvSpPr>
        <p:spPr>
          <a:xfrm>
            <a:off x="1504709" y="-82610"/>
            <a:ext cx="10523775" cy="1172651"/>
          </a:xfrm>
        </p:spPr>
        <p:txBody>
          <a:bodyPr>
            <a:normAutofit/>
          </a:bodyPr>
          <a:lstStyle/>
          <a:p>
            <a:r>
              <a:rPr lang="fr-FR" sz="3600" b="1" dirty="0" err="1">
                <a:solidFill>
                  <a:srgbClr val="0070C0"/>
                </a:solidFill>
              </a:rPr>
              <a:t>Coherent</a:t>
            </a:r>
            <a:r>
              <a:rPr lang="fr-FR" sz="3600" b="1" dirty="0">
                <a:solidFill>
                  <a:srgbClr val="0070C0"/>
                </a:solidFill>
              </a:rPr>
              <a:t> structures and </a:t>
            </a:r>
            <a:r>
              <a:rPr lang="fr-FR" sz="3600" b="1" dirty="0" err="1">
                <a:solidFill>
                  <a:srgbClr val="0070C0"/>
                </a:solidFill>
              </a:rPr>
              <a:t>waves</a:t>
            </a:r>
            <a:r>
              <a:rPr lang="fr-FR" sz="3600" b="1" dirty="0">
                <a:solidFill>
                  <a:srgbClr val="0070C0"/>
                </a:solidFill>
              </a:rPr>
              <a:t> interactions</a:t>
            </a:r>
          </a:p>
        </p:txBody>
      </p:sp>
      <p:sp>
        <p:nvSpPr>
          <p:cNvPr id="3" name="Espace réservé du contenu 2">
            <a:extLst>
              <a:ext uri="{FF2B5EF4-FFF2-40B4-BE49-F238E27FC236}">
                <a16:creationId xmlns:a16="http://schemas.microsoft.com/office/drawing/2014/main" id="{7EEABE83-6DCA-BA42-B23C-9949FCE39430}"/>
              </a:ext>
            </a:extLst>
          </p:cNvPr>
          <p:cNvSpPr>
            <a:spLocks noGrp="1"/>
          </p:cNvSpPr>
          <p:nvPr>
            <p:ph idx="1"/>
          </p:nvPr>
        </p:nvSpPr>
        <p:spPr>
          <a:xfrm>
            <a:off x="208344" y="1747777"/>
            <a:ext cx="10999921" cy="3023198"/>
          </a:xfrm>
        </p:spPr>
        <p:txBody>
          <a:bodyPr>
            <a:normAutofit fontScale="62500" lnSpcReduction="20000"/>
          </a:bodyPr>
          <a:lstStyle/>
          <a:p>
            <a:r>
              <a:rPr lang="fr-FR" dirty="0"/>
              <a:t>The </a:t>
            </a:r>
            <a:r>
              <a:rPr lang="fr-FR" dirty="0" err="1"/>
              <a:t>problematic</a:t>
            </a:r>
            <a:r>
              <a:rPr lang="fr-FR" dirty="0"/>
              <a:t> of non-</a:t>
            </a:r>
            <a:r>
              <a:rPr lang="fr-FR" dirty="0" err="1"/>
              <a:t>linear</a:t>
            </a:r>
            <a:r>
              <a:rPr lang="fr-FR" dirty="0"/>
              <a:t> </a:t>
            </a:r>
            <a:r>
              <a:rPr lang="fr-FR" dirty="0" err="1"/>
              <a:t>wave</a:t>
            </a:r>
            <a:r>
              <a:rPr lang="fr-FR" dirty="0"/>
              <a:t> interactions </a:t>
            </a:r>
            <a:r>
              <a:rPr lang="fr-FR" dirty="0" err="1"/>
              <a:t>with</a:t>
            </a:r>
            <a:r>
              <a:rPr lang="fr-FR" dirty="0"/>
              <a:t> </a:t>
            </a:r>
            <a:r>
              <a:rPr lang="fr-FR" dirty="0" err="1"/>
              <a:t>coherent</a:t>
            </a:r>
            <a:r>
              <a:rPr lang="fr-FR" dirty="0"/>
              <a:t> structures </a:t>
            </a:r>
            <a:r>
              <a:rPr lang="fr-FR" dirty="0" err="1"/>
              <a:t>such</a:t>
            </a:r>
            <a:r>
              <a:rPr lang="fr-FR" dirty="0"/>
              <a:t> as </a:t>
            </a:r>
            <a:r>
              <a:rPr lang="fr-FR" dirty="0" err="1"/>
              <a:t>vortices</a:t>
            </a:r>
            <a:r>
              <a:rPr lang="fr-FR" dirty="0"/>
              <a:t> and </a:t>
            </a:r>
            <a:r>
              <a:rPr lang="fr-FR" dirty="0" err="1"/>
              <a:t>solitons</a:t>
            </a:r>
            <a:r>
              <a:rPr lang="fr-FR" dirty="0"/>
              <a:t> </a:t>
            </a:r>
            <a:r>
              <a:rPr lang="fr-FR" dirty="0" err="1"/>
              <a:t>is</a:t>
            </a:r>
            <a:r>
              <a:rPr lang="fr-FR" dirty="0"/>
              <a:t> </a:t>
            </a:r>
            <a:r>
              <a:rPr lang="fr-FR" dirty="0" err="1"/>
              <a:t>still</a:t>
            </a:r>
            <a:r>
              <a:rPr lang="fr-FR" dirty="0"/>
              <a:t> not </a:t>
            </a:r>
            <a:r>
              <a:rPr lang="fr-FR" dirty="0" err="1"/>
              <a:t>unsterdood</a:t>
            </a:r>
            <a:r>
              <a:rPr lang="fr-FR" dirty="0"/>
              <a:t>. It </a:t>
            </a:r>
            <a:r>
              <a:rPr lang="fr-FR" dirty="0" err="1"/>
              <a:t>represents</a:t>
            </a:r>
            <a:r>
              <a:rPr lang="fr-FR" dirty="0"/>
              <a:t> a key point in </a:t>
            </a:r>
            <a:r>
              <a:rPr lang="fr-FR" dirty="0" err="1"/>
              <a:t>order</a:t>
            </a:r>
            <a:r>
              <a:rPr lang="fr-FR" dirty="0"/>
              <a:t> to </a:t>
            </a:r>
            <a:r>
              <a:rPr lang="fr-FR" dirty="0" err="1"/>
              <a:t>describe</a:t>
            </a:r>
            <a:r>
              <a:rPr lang="fr-FR" dirty="0"/>
              <a:t> the non-</a:t>
            </a:r>
            <a:r>
              <a:rPr lang="fr-FR" dirty="0" err="1"/>
              <a:t>linear</a:t>
            </a:r>
            <a:r>
              <a:rPr lang="fr-FR" dirty="0"/>
              <a:t> </a:t>
            </a:r>
            <a:r>
              <a:rPr lang="fr-FR" dirty="0" err="1"/>
              <a:t>coupling</a:t>
            </a:r>
            <a:r>
              <a:rPr lang="fr-FR" dirty="0"/>
              <a:t>  of </a:t>
            </a:r>
            <a:r>
              <a:rPr lang="fr-FR" dirty="0" err="1"/>
              <a:t>these</a:t>
            </a:r>
            <a:r>
              <a:rPr lang="fr-FR" dirty="0"/>
              <a:t> </a:t>
            </a:r>
            <a:r>
              <a:rPr lang="fr-FR" dirty="0" err="1"/>
              <a:t>waves</a:t>
            </a:r>
            <a:r>
              <a:rPr lang="fr-FR" dirty="0"/>
              <a:t> at  </a:t>
            </a:r>
            <a:r>
              <a:rPr lang="fr-FR" dirty="0" err="1"/>
              <a:t>different</a:t>
            </a:r>
            <a:r>
              <a:rPr lang="fr-FR" dirty="0"/>
              <a:t> </a:t>
            </a:r>
            <a:r>
              <a:rPr lang="fr-FR" dirty="0" err="1"/>
              <a:t>scales</a:t>
            </a:r>
            <a:r>
              <a:rPr lang="fr-FR" dirty="0"/>
              <a:t>.</a:t>
            </a:r>
          </a:p>
          <a:p>
            <a:r>
              <a:rPr lang="fr-FR" dirty="0"/>
              <a:t>This </a:t>
            </a:r>
            <a:r>
              <a:rPr lang="fr-FR" dirty="0" err="1"/>
              <a:t>problem</a:t>
            </a:r>
            <a:r>
              <a:rPr lang="fr-FR" dirty="0"/>
              <a:t> </a:t>
            </a:r>
            <a:r>
              <a:rPr lang="fr-FR" dirty="0" err="1"/>
              <a:t>requires</a:t>
            </a:r>
            <a:r>
              <a:rPr lang="fr-FR" dirty="0"/>
              <a:t> to go </a:t>
            </a:r>
            <a:r>
              <a:rPr lang="fr-FR" dirty="0" err="1">
                <a:solidFill>
                  <a:srgbClr val="FF0000"/>
                </a:solidFill>
              </a:rPr>
              <a:t>beyond</a:t>
            </a:r>
            <a:r>
              <a:rPr lang="fr-FR" dirty="0">
                <a:solidFill>
                  <a:srgbClr val="FF0000"/>
                </a:solidFill>
              </a:rPr>
              <a:t> the </a:t>
            </a:r>
            <a:r>
              <a:rPr lang="fr-FR" dirty="0" err="1">
                <a:solidFill>
                  <a:srgbClr val="FF0000"/>
                </a:solidFill>
              </a:rPr>
              <a:t>classical</a:t>
            </a:r>
            <a:r>
              <a:rPr lang="fr-FR" dirty="0">
                <a:solidFill>
                  <a:srgbClr val="FF0000"/>
                </a:solidFill>
              </a:rPr>
              <a:t> Kolmogorov-Zakharov  </a:t>
            </a:r>
            <a:r>
              <a:rPr lang="fr-FR" dirty="0"/>
              <a:t>description. </a:t>
            </a:r>
            <a:r>
              <a:rPr lang="fr-FR" dirty="0" err="1"/>
              <a:t>Its</a:t>
            </a:r>
            <a:r>
              <a:rPr lang="fr-FR" dirty="0"/>
              <a:t> </a:t>
            </a:r>
            <a:r>
              <a:rPr lang="fr-FR" dirty="0" err="1"/>
              <a:t>resolution</a:t>
            </a:r>
            <a:r>
              <a:rPr lang="fr-FR" dirty="0"/>
              <a:t> </a:t>
            </a:r>
            <a:r>
              <a:rPr lang="fr-FR" dirty="0" err="1"/>
              <a:t>requires</a:t>
            </a:r>
            <a:r>
              <a:rPr lang="fr-FR" dirty="0"/>
              <a:t> to </a:t>
            </a:r>
            <a:r>
              <a:rPr lang="fr-FR" dirty="0" err="1"/>
              <a:t>associate</a:t>
            </a:r>
            <a:r>
              <a:rPr lang="fr-FR" dirty="0"/>
              <a:t> </a:t>
            </a:r>
            <a:r>
              <a:rPr lang="fr-FR" dirty="0" err="1"/>
              <a:t>waves</a:t>
            </a:r>
            <a:r>
              <a:rPr lang="fr-FR" dirty="0"/>
              <a:t> living in k-</a:t>
            </a:r>
            <a:r>
              <a:rPr lang="fr-FR" dirty="0" err="1"/>
              <a:t>space</a:t>
            </a:r>
            <a:r>
              <a:rPr lang="fr-FR" dirty="0"/>
              <a:t> and </a:t>
            </a:r>
            <a:r>
              <a:rPr lang="fr-FR" dirty="0" err="1"/>
              <a:t>solitons</a:t>
            </a:r>
            <a:r>
              <a:rPr lang="fr-FR" dirty="0"/>
              <a:t> </a:t>
            </a:r>
            <a:r>
              <a:rPr lang="fr-FR" dirty="0" err="1"/>
              <a:t>which</a:t>
            </a:r>
            <a:r>
              <a:rPr lang="fr-FR" dirty="0"/>
              <a:t> are </a:t>
            </a:r>
            <a:r>
              <a:rPr lang="fr-FR" dirty="0" err="1"/>
              <a:t>described</a:t>
            </a:r>
            <a:r>
              <a:rPr lang="fr-FR" dirty="0"/>
              <a:t>  as </a:t>
            </a:r>
            <a:r>
              <a:rPr lang="fr-FR" dirty="0" err="1"/>
              <a:t>particle</a:t>
            </a:r>
            <a:r>
              <a:rPr lang="fr-FR" dirty="0"/>
              <a:t> in </a:t>
            </a:r>
            <a:r>
              <a:rPr lang="fr-FR" dirty="0" err="1"/>
              <a:t>physical</a:t>
            </a:r>
            <a:r>
              <a:rPr lang="fr-FR" dirty="0"/>
              <a:t> </a:t>
            </a:r>
            <a:r>
              <a:rPr lang="fr-FR" dirty="0" err="1"/>
              <a:t>space</a:t>
            </a:r>
            <a:r>
              <a:rPr lang="fr-FR" dirty="0"/>
              <a:t>.</a:t>
            </a:r>
          </a:p>
          <a:p>
            <a:pPr marL="0" indent="0">
              <a:buNone/>
            </a:pPr>
            <a:endParaRPr lang="fr-FR" dirty="0"/>
          </a:p>
          <a:p>
            <a:r>
              <a:rPr lang="fr-FR" dirty="0" err="1"/>
              <a:t>We</a:t>
            </a:r>
            <a:r>
              <a:rPr lang="fr-FR" dirty="0"/>
              <a:t> plan to </a:t>
            </a:r>
            <a:r>
              <a:rPr lang="fr-FR" dirty="0" err="1"/>
              <a:t>develop</a:t>
            </a:r>
            <a:r>
              <a:rPr lang="fr-FR" dirty="0"/>
              <a:t> new </a:t>
            </a:r>
            <a:r>
              <a:rPr lang="fr-FR" dirty="0" err="1"/>
              <a:t>theorical</a:t>
            </a:r>
            <a:r>
              <a:rPr lang="fr-FR" dirty="0"/>
              <a:t> </a:t>
            </a:r>
            <a:r>
              <a:rPr lang="fr-FR" dirty="0" err="1"/>
              <a:t>tools</a:t>
            </a:r>
            <a:r>
              <a:rPr lang="fr-FR" dirty="0"/>
              <a:t> </a:t>
            </a:r>
            <a:r>
              <a:rPr lang="fr-FR" dirty="0" err="1"/>
              <a:t>mixing</a:t>
            </a:r>
            <a:r>
              <a:rPr lang="fr-FR" dirty="0"/>
              <a:t> </a:t>
            </a:r>
            <a:r>
              <a:rPr lang="fr-FR" dirty="0">
                <a:solidFill>
                  <a:srgbClr val="FF0000"/>
                </a:solidFill>
              </a:rPr>
              <a:t>inverse </a:t>
            </a:r>
            <a:r>
              <a:rPr lang="fr-FR" dirty="0" err="1">
                <a:solidFill>
                  <a:srgbClr val="FF0000"/>
                </a:solidFill>
              </a:rPr>
              <a:t>scattering</a:t>
            </a:r>
            <a:r>
              <a:rPr lang="fr-FR" dirty="0">
                <a:solidFill>
                  <a:srgbClr val="FF0000"/>
                </a:solidFill>
              </a:rPr>
              <a:t> technique </a:t>
            </a:r>
            <a:r>
              <a:rPr lang="fr-FR" dirty="0"/>
              <a:t>and </a:t>
            </a:r>
            <a:r>
              <a:rPr lang="fr-FR" dirty="0" err="1">
                <a:solidFill>
                  <a:srgbClr val="FF0000"/>
                </a:solidFill>
              </a:rPr>
              <a:t>wave</a:t>
            </a:r>
            <a:r>
              <a:rPr lang="fr-FR" dirty="0">
                <a:solidFill>
                  <a:srgbClr val="FF0000"/>
                </a:solidFill>
              </a:rPr>
              <a:t> turbulence </a:t>
            </a:r>
            <a:r>
              <a:rPr lang="fr-FR" dirty="0" err="1">
                <a:solidFill>
                  <a:srgbClr val="FF0000"/>
                </a:solidFill>
              </a:rPr>
              <a:t>theory</a:t>
            </a:r>
            <a:r>
              <a:rPr lang="fr-FR" dirty="0">
                <a:solidFill>
                  <a:srgbClr val="FF0000"/>
                </a:solidFill>
              </a:rPr>
              <a:t>  </a:t>
            </a:r>
            <a:r>
              <a:rPr lang="fr-FR" dirty="0"/>
              <a:t>to simple system </a:t>
            </a:r>
            <a:r>
              <a:rPr lang="fr-FR" dirty="0" err="1"/>
              <a:t>such</a:t>
            </a:r>
            <a:r>
              <a:rPr lang="fr-FR" dirty="0"/>
              <a:t> as light </a:t>
            </a:r>
            <a:r>
              <a:rPr lang="fr-FR" dirty="0" err="1"/>
              <a:t>solitons</a:t>
            </a:r>
            <a:r>
              <a:rPr lang="fr-FR" dirty="0"/>
              <a:t> in </a:t>
            </a:r>
            <a:r>
              <a:rPr lang="fr-FR" dirty="0" err="1"/>
              <a:t>liquid</a:t>
            </a:r>
            <a:r>
              <a:rPr lang="fr-FR" dirty="0"/>
              <a:t> </a:t>
            </a:r>
            <a:r>
              <a:rPr lang="fr-FR" dirty="0" err="1"/>
              <a:t>crystal</a:t>
            </a:r>
            <a:r>
              <a:rPr lang="fr-FR" dirty="0"/>
              <a:t> </a:t>
            </a:r>
            <a:r>
              <a:rPr lang="fr-FR" dirty="0" err="1"/>
              <a:t>cell</a:t>
            </a:r>
            <a:r>
              <a:rPr lang="fr-FR" dirty="0"/>
              <a:t> </a:t>
            </a:r>
            <a:r>
              <a:rPr lang="fr-FR" dirty="0" err="1"/>
              <a:t>which</a:t>
            </a:r>
            <a:r>
              <a:rPr lang="fr-FR" dirty="0"/>
              <a:t> have </a:t>
            </a:r>
            <a:r>
              <a:rPr lang="fr-FR" dirty="0" err="1"/>
              <a:t>potential</a:t>
            </a:r>
            <a:r>
              <a:rPr lang="fr-FR" dirty="0"/>
              <a:t> application in </a:t>
            </a:r>
            <a:r>
              <a:rPr lang="fr-FR" dirty="0" err="1"/>
              <a:t>photonics</a:t>
            </a:r>
            <a:r>
              <a:rPr lang="fr-FR" dirty="0"/>
              <a:t>.</a:t>
            </a:r>
          </a:p>
          <a:p>
            <a:endParaRPr lang="fr-FR" dirty="0"/>
          </a:p>
          <a:p>
            <a:r>
              <a:rPr lang="fr-FR" dirty="0"/>
              <a:t>The expertises of  </a:t>
            </a:r>
            <a:r>
              <a:rPr lang="fr-FR" dirty="0">
                <a:solidFill>
                  <a:srgbClr val="FF0000"/>
                </a:solidFill>
              </a:rPr>
              <a:t>V. Lvov </a:t>
            </a:r>
            <a:r>
              <a:rPr lang="fr-FR" dirty="0"/>
              <a:t>(Weizmann Institute) and </a:t>
            </a:r>
            <a:r>
              <a:rPr lang="fr-FR" dirty="0">
                <a:solidFill>
                  <a:srgbClr val="FF0000"/>
                </a:solidFill>
              </a:rPr>
              <a:t>B. </a:t>
            </a:r>
            <a:r>
              <a:rPr lang="fr-FR" dirty="0" err="1">
                <a:solidFill>
                  <a:srgbClr val="FF0000"/>
                </a:solidFill>
              </a:rPr>
              <a:t>Malomed</a:t>
            </a:r>
            <a:r>
              <a:rPr lang="fr-FR" dirty="0">
                <a:solidFill>
                  <a:srgbClr val="FF0000"/>
                </a:solidFill>
              </a:rPr>
              <a:t> </a:t>
            </a:r>
            <a:r>
              <a:rPr lang="fr-FR" dirty="0"/>
              <a:t>(TAU </a:t>
            </a:r>
            <a:r>
              <a:rPr lang="fr-FR" dirty="0" err="1"/>
              <a:t>University</a:t>
            </a:r>
            <a:r>
              <a:rPr lang="fr-FR" dirty="0"/>
              <a:t>)  </a:t>
            </a:r>
            <a:r>
              <a:rPr lang="fr-FR" dirty="0" err="1"/>
              <a:t>which</a:t>
            </a:r>
            <a:r>
              <a:rPr lang="fr-FR" dirty="0"/>
              <a:t> are </a:t>
            </a:r>
            <a:r>
              <a:rPr lang="fr-FR" dirty="0" err="1"/>
              <a:t>respectivily</a:t>
            </a:r>
            <a:r>
              <a:rPr lang="fr-FR" dirty="0"/>
              <a:t>  international experts in </a:t>
            </a:r>
            <a:r>
              <a:rPr lang="fr-FR" dirty="0" err="1"/>
              <a:t>wave</a:t>
            </a:r>
            <a:r>
              <a:rPr lang="fr-FR" dirty="0"/>
              <a:t> turbulence and in non-</a:t>
            </a:r>
            <a:r>
              <a:rPr lang="fr-FR" dirty="0" err="1"/>
              <a:t>linear</a:t>
            </a:r>
            <a:r>
              <a:rPr lang="fr-FR" dirty="0"/>
              <a:t> </a:t>
            </a:r>
            <a:r>
              <a:rPr lang="fr-FR" dirty="0" err="1"/>
              <a:t>optics</a:t>
            </a:r>
            <a:r>
              <a:rPr lang="fr-FR" dirty="0">
                <a:solidFill>
                  <a:srgbClr val="FF0000"/>
                </a:solidFill>
              </a:rPr>
              <a:t> </a:t>
            </a:r>
            <a:r>
              <a:rPr lang="fr-FR" dirty="0" err="1">
                <a:solidFill>
                  <a:srgbClr val="FF0000"/>
                </a:solidFill>
              </a:rPr>
              <a:t>w</a:t>
            </a:r>
            <a:r>
              <a:rPr lang="fr-FR" dirty="0" err="1"/>
              <a:t>ill</a:t>
            </a:r>
            <a:r>
              <a:rPr lang="fr-FR" dirty="0"/>
              <a:t> </a:t>
            </a:r>
            <a:r>
              <a:rPr lang="fr-FR" dirty="0" err="1"/>
              <a:t>be</a:t>
            </a:r>
            <a:r>
              <a:rPr lang="fr-FR" dirty="0"/>
              <a:t> </a:t>
            </a:r>
            <a:r>
              <a:rPr lang="fr-FR" dirty="0" err="1"/>
              <a:t>extremely</a:t>
            </a:r>
            <a:r>
              <a:rPr lang="fr-FR" dirty="0"/>
              <a:t> </a:t>
            </a:r>
            <a:r>
              <a:rPr lang="fr-FR" dirty="0" err="1"/>
              <a:t>usefull</a:t>
            </a:r>
            <a:endParaRPr lang="fr-FR" dirty="0"/>
          </a:p>
          <a:p>
            <a:pPr marL="0" indent="0">
              <a:buNone/>
            </a:pPr>
            <a:endParaRPr lang="fr-FR" dirty="0"/>
          </a:p>
          <a:p>
            <a:pPr marL="0" indent="0">
              <a:buNone/>
            </a:pPr>
            <a:endParaRPr lang="fr-FR" dirty="0"/>
          </a:p>
        </p:txBody>
      </p:sp>
      <p:pic>
        <p:nvPicPr>
          <p:cNvPr id="5" name="Image 4">
            <a:extLst>
              <a:ext uri="{FF2B5EF4-FFF2-40B4-BE49-F238E27FC236}">
                <a16:creationId xmlns:a16="http://schemas.microsoft.com/office/drawing/2014/main" id="{48C80296-0558-1D42-8050-9B09670507CE}"/>
              </a:ext>
            </a:extLst>
          </p:cNvPr>
          <p:cNvPicPr>
            <a:picLocks noChangeAspect="1"/>
          </p:cNvPicPr>
          <p:nvPr/>
        </p:nvPicPr>
        <p:blipFill>
          <a:blip r:embed="rId2"/>
          <a:stretch>
            <a:fillRect/>
          </a:stretch>
        </p:blipFill>
        <p:spPr>
          <a:xfrm>
            <a:off x="565360" y="5635148"/>
            <a:ext cx="4231758" cy="634764"/>
          </a:xfrm>
          <a:prstGeom prst="rect">
            <a:avLst/>
          </a:prstGeom>
        </p:spPr>
      </p:pic>
      <p:sp>
        <p:nvSpPr>
          <p:cNvPr id="6" name="ZoneTexte 5">
            <a:extLst>
              <a:ext uri="{FF2B5EF4-FFF2-40B4-BE49-F238E27FC236}">
                <a16:creationId xmlns:a16="http://schemas.microsoft.com/office/drawing/2014/main" id="{8935A0BC-A31D-F240-AB46-1595A1535AC7}"/>
              </a:ext>
            </a:extLst>
          </p:cNvPr>
          <p:cNvSpPr txBox="1"/>
          <p:nvPr/>
        </p:nvSpPr>
        <p:spPr>
          <a:xfrm>
            <a:off x="874599" y="4955641"/>
            <a:ext cx="4107246" cy="646331"/>
          </a:xfrm>
          <a:prstGeom prst="rect">
            <a:avLst/>
          </a:prstGeom>
          <a:noFill/>
        </p:spPr>
        <p:txBody>
          <a:bodyPr wrap="square" rtlCol="0">
            <a:spAutoFit/>
          </a:bodyPr>
          <a:lstStyle/>
          <a:p>
            <a:r>
              <a:rPr lang="fr-FR" b="1" dirty="0">
                <a:solidFill>
                  <a:srgbClr val="00B050"/>
                </a:solidFill>
              </a:rPr>
              <a:t>Model  for Light Propagation for the  </a:t>
            </a:r>
            <a:r>
              <a:rPr lang="fr-FR" b="1" dirty="0" err="1">
                <a:solidFill>
                  <a:srgbClr val="00B050"/>
                </a:solidFill>
              </a:rPr>
              <a:t>complex</a:t>
            </a:r>
            <a:r>
              <a:rPr lang="fr-FR" b="1" dirty="0">
                <a:solidFill>
                  <a:srgbClr val="00B050"/>
                </a:solidFill>
              </a:rPr>
              <a:t> amplitude of the  enveloppe.</a:t>
            </a:r>
          </a:p>
        </p:txBody>
      </p:sp>
      <p:sp>
        <p:nvSpPr>
          <p:cNvPr id="7" name="Rectangle 6">
            <a:extLst>
              <a:ext uri="{FF2B5EF4-FFF2-40B4-BE49-F238E27FC236}">
                <a16:creationId xmlns:a16="http://schemas.microsoft.com/office/drawing/2014/main" id="{389C946A-4222-2C4C-BF25-41E80108DD87}"/>
              </a:ext>
            </a:extLst>
          </p:cNvPr>
          <p:cNvSpPr/>
          <p:nvPr/>
        </p:nvSpPr>
        <p:spPr>
          <a:xfrm>
            <a:off x="7035992" y="5428711"/>
            <a:ext cx="6096000" cy="577081"/>
          </a:xfrm>
          <a:prstGeom prst="rect">
            <a:avLst/>
          </a:prstGeom>
        </p:spPr>
        <p:txBody>
          <a:bodyPr>
            <a:spAutoFit/>
          </a:bodyPr>
          <a:lstStyle/>
          <a:p>
            <a:pPr algn="ctr"/>
            <a:r>
              <a:rPr lang="fr-FR" sz="1050" dirty="0"/>
              <a:t>One-</a:t>
            </a:r>
            <a:r>
              <a:rPr lang="fr-FR" sz="1050" dirty="0" err="1"/>
              <a:t>dimensional</a:t>
            </a:r>
            <a:r>
              <a:rPr lang="fr-FR" sz="1050" dirty="0"/>
              <a:t> </a:t>
            </a:r>
            <a:r>
              <a:rPr lang="fr-FR" sz="1050" dirty="0" err="1"/>
              <a:t>optical</a:t>
            </a:r>
            <a:r>
              <a:rPr lang="fr-FR" sz="1050" dirty="0"/>
              <a:t> </a:t>
            </a:r>
            <a:r>
              <a:rPr lang="fr-FR" sz="1050" dirty="0" err="1"/>
              <a:t>wave</a:t>
            </a:r>
            <a:r>
              <a:rPr lang="fr-FR" sz="1050" dirty="0"/>
              <a:t> turbulence: </a:t>
            </a:r>
            <a:r>
              <a:rPr lang="fr-FR" sz="1050" dirty="0" err="1"/>
              <a:t>Experiment</a:t>
            </a:r>
            <a:r>
              <a:rPr lang="fr-FR" sz="1050" dirty="0"/>
              <a:t> and </a:t>
            </a:r>
            <a:r>
              <a:rPr lang="fr-FR" sz="1050" dirty="0" err="1"/>
              <a:t>theory</a:t>
            </a:r>
            <a:br>
              <a:rPr lang="fr-FR" sz="1050" dirty="0"/>
            </a:br>
            <a:r>
              <a:rPr lang="fr-FR" sz="1050" dirty="0"/>
              <a:t>J Laurie, U </a:t>
            </a:r>
            <a:r>
              <a:rPr lang="fr-FR" sz="1050" dirty="0" err="1"/>
              <a:t>Bortolozzo</a:t>
            </a:r>
            <a:r>
              <a:rPr lang="fr-FR" sz="1050" dirty="0"/>
              <a:t>, S </a:t>
            </a:r>
            <a:r>
              <a:rPr lang="fr-FR" sz="1050" dirty="0" err="1"/>
              <a:t>Nazarenko</a:t>
            </a:r>
            <a:r>
              <a:rPr lang="fr-FR" sz="1050" dirty="0"/>
              <a:t>, S </a:t>
            </a:r>
            <a:r>
              <a:rPr lang="fr-FR" sz="1050" dirty="0" err="1"/>
              <a:t>Residori</a:t>
            </a:r>
            <a:br>
              <a:rPr lang="fr-FR" sz="1050" dirty="0"/>
            </a:br>
            <a:r>
              <a:rPr lang="fr-FR" sz="1050" dirty="0" err="1"/>
              <a:t>Physics</a:t>
            </a:r>
            <a:r>
              <a:rPr lang="fr-FR" sz="1050" dirty="0"/>
              <a:t> Reports 514 (4), 121 , 68 2012</a:t>
            </a:r>
          </a:p>
        </p:txBody>
      </p:sp>
      <p:pic>
        <p:nvPicPr>
          <p:cNvPr id="8" name="Image 7">
            <a:extLst>
              <a:ext uri="{FF2B5EF4-FFF2-40B4-BE49-F238E27FC236}">
                <a16:creationId xmlns:a16="http://schemas.microsoft.com/office/drawing/2014/main" id="{E6AB4A96-038C-3445-8A06-E55B584E5657}"/>
              </a:ext>
            </a:extLst>
          </p:cNvPr>
          <p:cNvPicPr>
            <a:picLocks noChangeAspect="1"/>
          </p:cNvPicPr>
          <p:nvPr/>
        </p:nvPicPr>
        <p:blipFill>
          <a:blip r:embed="rId3"/>
          <a:stretch>
            <a:fillRect/>
          </a:stretch>
        </p:blipFill>
        <p:spPr>
          <a:xfrm>
            <a:off x="5163779" y="5193569"/>
            <a:ext cx="3382948" cy="1624446"/>
          </a:xfrm>
          <a:prstGeom prst="rect">
            <a:avLst/>
          </a:prstGeom>
        </p:spPr>
      </p:pic>
      <p:sp>
        <p:nvSpPr>
          <p:cNvPr id="9" name="ZoneTexte 8">
            <a:extLst>
              <a:ext uri="{FF2B5EF4-FFF2-40B4-BE49-F238E27FC236}">
                <a16:creationId xmlns:a16="http://schemas.microsoft.com/office/drawing/2014/main" id="{542B0D43-A3DB-884A-8290-956F6B15B230}"/>
              </a:ext>
            </a:extLst>
          </p:cNvPr>
          <p:cNvSpPr txBox="1"/>
          <p:nvPr/>
        </p:nvSpPr>
        <p:spPr>
          <a:xfrm>
            <a:off x="5950465" y="4770975"/>
            <a:ext cx="1895656" cy="369332"/>
          </a:xfrm>
          <a:prstGeom prst="rect">
            <a:avLst/>
          </a:prstGeom>
          <a:noFill/>
        </p:spPr>
        <p:txBody>
          <a:bodyPr wrap="square" rtlCol="0">
            <a:spAutoFit/>
          </a:bodyPr>
          <a:lstStyle/>
          <a:p>
            <a:r>
              <a:rPr lang="fr-FR" dirty="0" err="1">
                <a:solidFill>
                  <a:srgbClr val="0070C0"/>
                </a:solidFill>
              </a:rPr>
              <a:t>Experiment</a:t>
            </a:r>
            <a:endParaRPr lang="fr-FR" dirty="0">
              <a:solidFill>
                <a:srgbClr val="0070C0"/>
              </a:solidFill>
            </a:endParaRPr>
          </a:p>
        </p:txBody>
      </p:sp>
      <p:sp>
        <p:nvSpPr>
          <p:cNvPr id="10" name="ZoneTexte 27">
            <a:extLst>
              <a:ext uri="{FF2B5EF4-FFF2-40B4-BE49-F238E27FC236}">
                <a16:creationId xmlns:a16="http://schemas.microsoft.com/office/drawing/2014/main" id="{61B1DC9E-0352-914C-9B62-4F605D64E5A4}"/>
              </a:ext>
            </a:extLst>
          </p:cNvPr>
          <p:cNvSpPr txBox="1"/>
          <p:nvPr/>
        </p:nvSpPr>
        <p:spPr>
          <a:xfrm>
            <a:off x="682907" y="740780"/>
            <a:ext cx="11131652" cy="830997"/>
          </a:xfrm>
          <a:prstGeom prst="rect">
            <a:avLst/>
          </a:prstGeom>
          <a:noFill/>
        </p:spPr>
        <p:txBody>
          <a:bodyPr wrap="square" rtlCol="0">
            <a:spAutoFit/>
          </a:bodyPr>
          <a:lstStyle/>
          <a:p>
            <a:pPr marL="285750" indent="-285750">
              <a:buFont typeface="Arial" panose="020B0604020202020204" pitchFamily="34" charset="0"/>
              <a:buChar char="•"/>
            </a:pPr>
            <a:r>
              <a:rPr lang="fr-FR" sz="1600" dirty="0" err="1">
                <a:solidFill>
                  <a:srgbClr val="FF0000"/>
                </a:solidFill>
              </a:rPr>
              <a:t>Subject</a:t>
            </a:r>
            <a:r>
              <a:rPr lang="fr-FR" sz="1600" dirty="0"/>
              <a:t>: </a:t>
            </a:r>
            <a:r>
              <a:rPr lang="fr-FR" sz="1600" dirty="0" err="1"/>
              <a:t>Wave</a:t>
            </a:r>
            <a:r>
              <a:rPr lang="fr-FR" sz="1600" dirty="0"/>
              <a:t> turbulence and </a:t>
            </a:r>
            <a:r>
              <a:rPr lang="fr-FR" sz="1600" dirty="0" err="1"/>
              <a:t>solitons</a:t>
            </a:r>
            <a:r>
              <a:rPr lang="fr-FR" sz="1600" dirty="0"/>
              <a:t> in non-</a:t>
            </a:r>
            <a:r>
              <a:rPr lang="fr-FR" sz="1600" dirty="0" err="1"/>
              <a:t>linear</a:t>
            </a:r>
            <a:r>
              <a:rPr lang="fr-FR" sz="1600" dirty="0"/>
              <a:t> </a:t>
            </a:r>
            <a:r>
              <a:rPr lang="fr-FR" sz="1600" dirty="0" err="1"/>
              <a:t>optics</a:t>
            </a:r>
            <a:r>
              <a:rPr lang="fr-FR" sz="1600" dirty="0"/>
              <a:t> </a:t>
            </a:r>
            <a:r>
              <a:rPr lang="fr-FR" sz="1600" dirty="0">
                <a:solidFill>
                  <a:srgbClr val="FF0000"/>
                </a:solidFill>
              </a:rPr>
              <a:t>(Thomas Frisch and </a:t>
            </a:r>
            <a:r>
              <a:rPr lang="fr-FR" sz="1600" dirty="0" err="1">
                <a:solidFill>
                  <a:srgbClr val="FF0000"/>
                </a:solidFill>
              </a:rPr>
              <a:t>Sergey</a:t>
            </a:r>
            <a:r>
              <a:rPr lang="fr-FR" sz="1600" dirty="0">
                <a:solidFill>
                  <a:srgbClr val="FF0000"/>
                </a:solidFill>
              </a:rPr>
              <a:t> </a:t>
            </a:r>
            <a:r>
              <a:rPr lang="fr-FR" sz="1600" dirty="0" err="1">
                <a:solidFill>
                  <a:srgbClr val="FF0000"/>
                </a:solidFill>
              </a:rPr>
              <a:t>Nazarenko</a:t>
            </a:r>
            <a:r>
              <a:rPr lang="fr-FR" sz="1600" dirty="0">
                <a:solidFill>
                  <a:srgbClr val="FF0000"/>
                </a:solidFill>
              </a:rPr>
              <a:t>)</a:t>
            </a:r>
            <a:endParaRPr lang="fr-FR" sz="1600" dirty="0"/>
          </a:p>
          <a:p>
            <a:pPr marL="285750" indent="-285750">
              <a:buFont typeface="Arial" panose="020B0604020202020204" pitchFamily="34" charset="0"/>
              <a:buChar char="•"/>
            </a:pPr>
            <a:r>
              <a:rPr lang="fr-FR" sz="1600" dirty="0">
                <a:solidFill>
                  <a:srgbClr val="FF0000"/>
                </a:solidFill>
              </a:rPr>
              <a:t>Tools</a:t>
            </a:r>
            <a:r>
              <a:rPr lang="fr-FR" sz="1600" dirty="0"/>
              <a:t>: Theory and </a:t>
            </a:r>
            <a:r>
              <a:rPr lang="fr-FR" sz="1600" dirty="0" err="1"/>
              <a:t>numerical</a:t>
            </a:r>
            <a:r>
              <a:rPr lang="fr-FR" sz="1600" dirty="0"/>
              <a:t> simulations, non-</a:t>
            </a:r>
            <a:r>
              <a:rPr lang="fr-FR" sz="1600" dirty="0" err="1"/>
              <a:t>linear</a:t>
            </a:r>
            <a:r>
              <a:rPr lang="fr-FR" sz="1600" dirty="0"/>
              <a:t> Schrödinger </a:t>
            </a:r>
            <a:r>
              <a:rPr lang="fr-FR" sz="1600" dirty="0" err="1"/>
              <a:t>equation</a:t>
            </a:r>
            <a:endParaRPr lang="fr-FR" sz="1600" dirty="0"/>
          </a:p>
          <a:p>
            <a:pPr marL="285750" indent="-285750">
              <a:buFont typeface="Arial" panose="020B0604020202020204" pitchFamily="34" charset="0"/>
              <a:buChar char="•"/>
            </a:pPr>
            <a:r>
              <a:rPr lang="fr-FR" sz="1600" dirty="0">
                <a:solidFill>
                  <a:srgbClr val="FF0000"/>
                </a:solidFill>
              </a:rPr>
              <a:t>Applications:  </a:t>
            </a:r>
            <a:r>
              <a:rPr lang="fr-FR" sz="1600" dirty="0" err="1">
                <a:solidFill>
                  <a:srgbClr val="FF0000"/>
                </a:solidFill>
              </a:rPr>
              <a:t>Solitons</a:t>
            </a:r>
            <a:r>
              <a:rPr lang="fr-FR" sz="1600" dirty="0">
                <a:solidFill>
                  <a:srgbClr val="FF0000"/>
                </a:solidFill>
              </a:rPr>
              <a:t> for </a:t>
            </a:r>
            <a:r>
              <a:rPr lang="fr-FR" sz="1600" dirty="0" err="1">
                <a:solidFill>
                  <a:srgbClr val="FF0000"/>
                </a:solidFill>
              </a:rPr>
              <a:t>photonic</a:t>
            </a:r>
            <a:endParaRPr lang="fr-FR" sz="1600" dirty="0">
              <a:solidFill>
                <a:srgbClr val="FF0000"/>
              </a:solidFill>
            </a:endParaRPr>
          </a:p>
        </p:txBody>
      </p:sp>
    </p:spTree>
    <p:extLst>
      <p:ext uri="{BB962C8B-B14F-4D97-AF65-F5344CB8AC3E}">
        <p14:creationId xmlns:p14="http://schemas.microsoft.com/office/powerpoint/2010/main" val="365081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F622C4-1C20-224A-9FCC-EA3DB2888C4B}"/>
              </a:ext>
            </a:extLst>
          </p:cNvPr>
          <p:cNvSpPr>
            <a:spLocks noGrp="1"/>
          </p:cNvSpPr>
          <p:nvPr>
            <p:ph type="sldNum" sz="quarter" idx="12"/>
          </p:nvPr>
        </p:nvSpPr>
        <p:spPr/>
        <p:txBody>
          <a:bodyPr/>
          <a:lstStyle/>
          <a:p>
            <a:pPr>
              <a:defRPr/>
            </a:pPr>
            <a:fld id="{6756C4AB-AB25-4381-B0B4-CBAF35395C7A}" type="slidenum">
              <a:rPr lang="es-ES" altLang="fr-FR" smtClean="0"/>
              <a:pPr>
                <a:defRPr/>
              </a:pPr>
              <a:t>5</a:t>
            </a:fld>
            <a:endParaRPr lang="es-ES" altLang="fr-FR"/>
          </a:p>
        </p:txBody>
      </p:sp>
      <p:sp>
        <p:nvSpPr>
          <p:cNvPr id="4" name="ZoneTexte 11">
            <a:extLst>
              <a:ext uri="{FF2B5EF4-FFF2-40B4-BE49-F238E27FC236}">
                <a16:creationId xmlns:a16="http://schemas.microsoft.com/office/drawing/2014/main" id="{44EFC4DA-8DE6-CE45-8FBC-44CE4346C35D}"/>
              </a:ext>
            </a:extLst>
          </p:cNvPr>
          <p:cNvSpPr txBox="1"/>
          <p:nvPr/>
        </p:nvSpPr>
        <p:spPr>
          <a:xfrm>
            <a:off x="4007768" y="260034"/>
            <a:ext cx="6417912" cy="830997"/>
          </a:xfrm>
          <a:prstGeom prst="rect">
            <a:avLst/>
          </a:prstGeom>
          <a:noFill/>
        </p:spPr>
        <p:txBody>
          <a:bodyPr wrap="square" rtlCol="0">
            <a:spAutoFit/>
          </a:bodyPr>
          <a:lstStyle/>
          <a:p>
            <a:pPr algn="ctr"/>
            <a:r>
              <a:rPr lang="fr-FR" sz="2400" dirty="0" err="1">
                <a:solidFill>
                  <a:srgbClr val="FF0000"/>
                </a:solidFill>
                <a:latin typeface="Times New Roman" panose="02020603050405020304" pitchFamily="18" charset="0"/>
                <a:cs typeface="Times New Roman" panose="02020603050405020304" pitchFamily="18" charset="0"/>
              </a:rPr>
              <a:t>Wave</a:t>
            </a:r>
            <a:r>
              <a:rPr lang="fr-FR" sz="2400" dirty="0">
                <a:solidFill>
                  <a:srgbClr val="FF0000"/>
                </a:solidFill>
                <a:latin typeface="Times New Roman" panose="02020603050405020304" pitchFamily="18" charset="0"/>
                <a:cs typeface="Times New Roman" panose="02020603050405020304" pitchFamily="18" charset="0"/>
              </a:rPr>
              <a:t> Turbulence in Self-</a:t>
            </a:r>
            <a:r>
              <a:rPr lang="fr-FR" sz="2400" dirty="0" err="1">
                <a:solidFill>
                  <a:srgbClr val="FF0000"/>
                </a:solidFill>
                <a:latin typeface="Times New Roman" panose="02020603050405020304" pitchFamily="18" charset="0"/>
                <a:cs typeface="Times New Roman" panose="02020603050405020304" pitchFamily="18" charset="0"/>
              </a:rPr>
              <a:t>Gravitating</a:t>
            </a:r>
            <a:r>
              <a:rPr lang="fr-FR" sz="2400" dirty="0">
                <a:solidFill>
                  <a:srgbClr val="FF0000"/>
                </a:solidFill>
                <a:latin typeface="Times New Roman" panose="02020603050405020304" pitchFamily="18" charset="0"/>
                <a:cs typeface="Times New Roman" panose="02020603050405020304" pitchFamily="18" charset="0"/>
              </a:rPr>
              <a:t> Bose </a:t>
            </a:r>
            <a:r>
              <a:rPr lang="fr-FR" sz="2400" dirty="0" err="1">
                <a:solidFill>
                  <a:srgbClr val="FF0000"/>
                </a:solidFill>
                <a:latin typeface="Times New Roman" panose="02020603050405020304" pitchFamily="18" charset="0"/>
                <a:cs typeface="Times New Roman" panose="02020603050405020304" pitchFamily="18" charset="0"/>
              </a:rPr>
              <a:t>Gases</a:t>
            </a:r>
            <a:endParaRPr lang="fr-FR" sz="2400" dirty="0">
              <a:solidFill>
                <a:srgbClr val="FF0000"/>
              </a:solidFill>
              <a:latin typeface="Times New Roman" panose="02020603050405020304" pitchFamily="18" charset="0"/>
              <a:cs typeface="Times New Roman" panose="02020603050405020304" pitchFamily="18" charset="0"/>
            </a:endParaRPr>
          </a:p>
          <a:p>
            <a:pPr algn="ctr"/>
            <a:endParaRPr lang="fr-FR" sz="2400" dirty="0">
              <a:solidFill>
                <a:schemeClr val="bg1"/>
              </a:solidFill>
              <a:latin typeface="Times New Roman" panose="02020603050405020304" pitchFamily="18" charset="0"/>
              <a:cs typeface="Times New Roman" panose="02020603050405020304" pitchFamily="18" charset="0"/>
            </a:endParaRPr>
          </a:p>
        </p:txBody>
      </p:sp>
      <p:sp>
        <p:nvSpPr>
          <p:cNvPr id="5" name="ZoneTexte 3">
            <a:extLst>
              <a:ext uri="{FF2B5EF4-FFF2-40B4-BE49-F238E27FC236}">
                <a16:creationId xmlns:a16="http://schemas.microsoft.com/office/drawing/2014/main" id="{5988886D-51C0-5C4F-B36D-A1DACFF7EEE2}"/>
              </a:ext>
            </a:extLst>
          </p:cNvPr>
          <p:cNvSpPr txBox="1"/>
          <p:nvPr/>
        </p:nvSpPr>
        <p:spPr>
          <a:xfrm>
            <a:off x="4151784" y="788448"/>
            <a:ext cx="5832648" cy="338554"/>
          </a:xfrm>
          <a:prstGeom prst="rect">
            <a:avLst/>
          </a:prstGeom>
          <a:noFill/>
        </p:spPr>
        <p:txBody>
          <a:bodyPr wrap="square" rtlCol="0">
            <a:spAutoFit/>
          </a:bodyPr>
          <a:lstStyle/>
          <a:p>
            <a:pPr algn="ctr"/>
            <a:r>
              <a:rPr lang="fr-FR" sz="1600" dirty="0">
                <a:solidFill>
                  <a:schemeClr val="accent1"/>
                </a:solidFill>
                <a:latin typeface="Times New Roman" panose="02020603050405020304" pitchFamily="18" charset="0"/>
                <a:cs typeface="Times New Roman" panose="02020603050405020304" pitchFamily="18" charset="0"/>
              </a:rPr>
              <a:t>J. </a:t>
            </a:r>
            <a:r>
              <a:rPr lang="fr-FR" sz="1600" dirty="0" err="1">
                <a:solidFill>
                  <a:schemeClr val="accent1"/>
                </a:solidFill>
                <a:latin typeface="Times New Roman" panose="02020603050405020304" pitchFamily="18" charset="0"/>
                <a:cs typeface="Times New Roman" panose="02020603050405020304" pitchFamily="18" charset="0"/>
              </a:rPr>
              <a:t>Skipp</a:t>
            </a:r>
            <a:r>
              <a:rPr lang="fr-FR" sz="1600" dirty="0">
                <a:solidFill>
                  <a:schemeClr val="accent1"/>
                </a:solidFill>
                <a:latin typeface="Times New Roman" panose="02020603050405020304" pitchFamily="18" charset="0"/>
                <a:cs typeface="Times New Roman" panose="02020603050405020304" pitchFamily="18" charset="0"/>
              </a:rPr>
              <a:t>, V. L’</a:t>
            </a:r>
            <a:r>
              <a:rPr lang="fr-FR" sz="1600" dirty="0" err="1">
                <a:solidFill>
                  <a:schemeClr val="accent1"/>
                </a:solidFill>
                <a:latin typeface="Times New Roman" panose="02020603050405020304" pitchFamily="18" charset="0"/>
                <a:cs typeface="Times New Roman" panose="02020603050405020304" pitchFamily="18" charset="0"/>
              </a:rPr>
              <a:t>vov</a:t>
            </a:r>
            <a:r>
              <a:rPr lang="fr-FR" sz="1600" dirty="0">
                <a:solidFill>
                  <a:schemeClr val="accent1"/>
                </a:solidFill>
                <a:latin typeface="Times New Roman" panose="02020603050405020304" pitchFamily="18" charset="0"/>
                <a:cs typeface="Times New Roman" panose="02020603050405020304" pitchFamily="18" charset="0"/>
              </a:rPr>
              <a:t>, S. </a:t>
            </a:r>
            <a:r>
              <a:rPr lang="fr-FR" sz="1600" dirty="0" err="1">
                <a:solidFill>
                  <a:schemeClr val="accent1"/>
                </a:solidFill>
                <a:latin typeface="Times New Roman" panose="02020603050405020304" pitchFamily="18" charset="0"/>
                <a:cs typeface="Times New Roman" panose="02020603050405020304" pitchFamily="18" charset="0"/>
              </a:rPr>
              <a:t>Nazarenko</a:t>
            </a:r>
            <a:endParaRPr lang="fr-FR" sz="1600" dirty="0">
              <a:solidFill>
                <a:schemeClr val="accent1"/>
              </a:solidFill>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BB3A522B-0553-434F-A4DA-13D3086AEB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595" y="160859"/>
            <a:ext cx="2620141" cy="1673631"/>
          </a:xfrm>
          <a:prstGeom prst="rect">
            <a:avLst/>
          </a:prstGeom>
        </p:spPr>
      </p:pic>
      <p:sp>
        <p:nvSpPr>
          <p:cNvPr id="9" name="CustomShape 15 1">
            <a:extLst>
              <a:ext uri="{FF2B5EF4-FFF2-40B4-BE49-F238E27FC236}">
                <a16:creationId xmlns:a16="http://schemas.microsoft.com/office/drawing/2014/main" id="{190763DC-8275-4741-B714-146C08D71CC4}"/>
              </a:ext>
            </a:extLst>
          </p:cNvPr>
          <p:cNvSpPr/>
          <p:nvPr/>
        </p:nvSpPr>
        <p:spPr>
          <a:xfrm>
            <a:off x="1759808" y="1414810"/>
            <a:ext cx="1959928" cy="213990"/>
          </a:xfrm>
          <a:prstGeom prst="rect">
            <a:avLst/>
          </a:prstGeom>
          <a:noFill/>
        </p:spPr>
        <p:txBody>
          <a:bodyPr wrap="square" lIns="90000" tIns="45000" rIns="90000" bIns="45000">
            <a:spAutoFit/>
          </a:bodyPr>
          <a:lstStyle/>
          <a:p>
            <a:r>
              <a:rPr lang="en-GB" sz="800" i="1" dirty="0">
                <a:solidFill>
                  <a:srgbClr val="000000"/>
                </a:solidFill>
                <a:latin typeface="Times New Roman" panose="02020603050405020304" pitchFamily="18" charset="0"/>
                <a:cs typeface="Times New Roman" panose="02020603050405020304" pitchFamily="18" charset="0"/>
              </a:rPr>
              <a:t>Image: </a:t>
            </a:r>
            <a:r>
              <a:rPr lang="en-GB" sz="800" i="1" dirty="0">
                <a:latin typeface="Times New Roman" panose="02020603050405020304" pitchFamily="18" charset="0"/>
                <a:cs typeface="Times New Roman" panose="02020603050405020304" pitchFamily="18" charset="0"/>
              </a:rPr>
              <a:t>NASA and European Space Agency</a:t>
            </a:r>
          </a:p>
        </p:txBody>
      </p:sp>
      <p:grpSp>
        <p:nvGrpSpPr>
          <p:cNvPr id="18" name="Group 17">
            <a:extLst>
              <a:ext uri="{FF2B5EF4-FFF2-40B4-BE49-F238E27FC236}">
                <a16:creationId xmlns:a16="http://schemas.microsoft.com/office/drawing/2014/main" id="{8C035ECF-6DF3-104C-93EA-5D03CEB74BE8}"/>
              </a:ext>
            </a:extLst>
          </p:cNvPr>
          <p:cNvGrpSpPr/>
          <p:nvPr/>
        </p:nvGrpSpPr>
        <p:grpSpPr>
          <a:xfrm>
            <a:off x="1808848" y="1822081"/>
            <a:ext cx="7959561" cy="1222064"/>
            <a:chOff x="284847" y="1822081"/>
            <a:chExt cx="7959561" cy="1222064"/>
          </a:xfrm>
        </p:grpSpPr>
        <mc:AlternateContent xmlns:mc="http://schemas.openxmlformats.org/markup-compatibility/2006" xmlns:a14="http://schemas.microsoft.com/office/drawing/2010/main">
          <mc:Choice Requires="a14">
            <p:sp>
              <p:nvSpPr>
                <p:cNvPr id="6" name="CustomShape 3">
                  <a:extLst>
                    <a:ext uri="{FF2B5EF4-FFF2-40B4-BE49-F238E27FC236}">
                      <a16:creationId xmlns:a16="http://schemas.microsoft.com/office/drawing/2014/main" id="{4C748D69-AFA3-A144-9601-5B4D5B7FCEC1}"/>
                    </a:ext>
                  </a:extLst>
                </p:cNvPr>
                <p:cNvSpPr/>
                <p:nvPr/>
              </p:nvSpPr>
              <p:spPr>
                <a:xfrm>
                  <a:off x="284847" y="1822081"/>
                  <a:ext cx="3207034" cy="1222064"/>
                </a:xfrm>
                <a:prstGeom prst="roundRect">
                  <a:avLst>
                    <a:gd name="adj" fmla="val 3486"/>
                  </a:avLst>
                </a:prstGeom>
                <a:noFill/>
              </p:spPr>
              <p:txBody>
                <a:bodyPr wrap="square" lIns="90000" tIns="45000" rIns="90000" bIns="45000">
                  <a:spAutoFit/>
                </a:bodyPr>
                <a:lstStyle/>
                <a:p>
                  <a:pPr>
                    <a:lnSpc>
                      <a:spcPct val="100000"/>
                    </a:lnSpc>
                  </a:pPr>
                  <a:r>
                    <a:rPr lang="en-GB" sz="1700" b="1" dirty="0">
                      <a:solidFill>
                        <a:srgbClr val="000000"/>
                      </a:solidFill>
                      <a:latin typeface="Times New Roman" panose="02020603050405020304" pitchFamily="18" charset="0"/>
                      <a:cs typeface="Times New Roman" panose="02020603050405020304" pitchFamily="18" charset="0"/>
                    </a:rPr>
                    <a:t>Schrödinger-Newton Equation</a:t>
                  </a:r>
                </a:p>
                <a:p>
                  <a:pPr>
                    <a:lnSpc>
                      <a:spcPct val="100000"/>
                    </a:lnSpc>
                  </a:pPr>
                  <a:endParaRPr lang="en-GB" sz="500" i="1" dirty="0">
                    <a:solidFill>
                      <a:srgbClr val="000000"/>
                    </a:solidFill>
                    <a:latin typeface="Times New Roman" panose="02020603050405020304" pitchFamily="18" charset="0"/>
                    <a:cs typeface="Times New Roman" panose="02020603050405020304" pitchFamily="18" charset="0"/>
                  </a:endParaRPr>
                </a:p>
                <a:p>
                  <a:pPr>
                    <a:lnSpc>
                      <a:spcPct val="100000"/>
                    </a:lnSpc>
                  </a:pPr>
                  <a14:m>
                    <m:oMathPara xmlns:m="http://schemas.openxmlformats.org/officeDocument/2006/math">
                      <m:oMathParaPr>
                        <m:jc m:val="centerGroup"/>
                      </m:oMathParaPr>
                      <m:oMath xmlns:m="http://schemas.openxmlformats.org/officeDocument/2006/math">
                        <m:r>
                          <a:rPr lang="en-GB" sz="1600" i="1">
                            <a:solidFill>
                              <a:srgbClr val="000000"/>
                            </a:solidFill>
                            <a:latin typeface="Cambria Math" charset="0"/>
                          </a:rPr>
                          <m:t>𝑖</m:t>
                        </m:r>
                        <m:sSub>
                          <m:sSubPr>
                            <m:ctrlPr>
                              <a:rPr lang="en-GB" sz="1600" i="1">
                                <a:solidFill>
                                  <a:srgbClr val="000000"/>
                                </a:solidFill>
                                <a:latin typeface="Cambria Math" panose="02040503050406030204" pitchFamily="18" charset="0"/>
                              </a:rPr>
                            </m:ctrlPr>
                          </m:sSubPr>
                          <m:e>
                            <m:r>
                              <a:rPr lang="en-GB" sz="1600" i="1">
                                <a:solidFill>
                                  <a:srgbClr val="000000"/>
                                </a:solidFill>
                                <a:latin typeface="Cambria Math" charset="0"/>
                              </a:rPr>
                              <m:t>𝜕</m:t>
                            </m:r>
                          </m:e>
                          <m:sub>
                            <m:r>
                              <a:rPr lang="en-GB" sz="1600" i="1">
                                <a:solidFill>
                                  <a:srgbClr val="000000"/>
                                </a:solidFill>
                                <a:latin typeface="Cambria Math" charset="0"/>
                              </a:rPr>
                              <m:t>𝑡</m:t>
                            </m:r>
                          </m:sub>
                        </m:sSub>
                        <m:r>
                          <a:rPr lang="en-GB" sz="1600" i="1">
                            <a:solidFill>
                              <a:srgbClr val="000000"/>
                            </a:solidFill>
                            <a:latin typeface="Cambria Math" charset="0"/>
                          </a:rPr>
                          <m:t>𝜓</m:t>
                        </m:r>
                        <m:r>
                          <a:rPr lang="en-GB" sz="1600" i="1">
                            <a:solidFill>
                              <a:srgbClr val="000000"/>
                            </a:solidFill>
                            <a:latin typeface="Cambria Math" charset="0"/>
                          </a:rPr>
                          <m:t>+</m:t>
                        </m:r>
                        <m:sSup>
                          <m:sSupPr>
                            <m:ctrlPr>
                              <a:rPr lang="en-GB" sz="1600" i="1">
                                <a:solidFill>
                                  <a:srgbClr val="000000"/>
                                </a:solidFill>
                                <a:latin typeface="Cambria Math" panose="02040503050406030204" pitchFamily="18" charset="0"/>
                              </a:rPr>
                            </m:ctrlPr>
                          </m:sSupPr>
                          <m:e>
                            <m:r>
                              <a:rPr lang="en-GB" sz="1600">
                                <a:solidFill>
                                  <a:srgbClr val="000000"/>
                                </a:solidFill>
                                <a:latin typeface="Cambria Math" charset="0"/>
                              </a:rPr>
                              <m:t>𝛻</m:t>
                            </m:r>
                          </m:e>
                          <m:sup>
                            <m:r>
                              <a:rPr lang="en-GB" sz="1600" i="1">
                                <a:solidFill>
                                  <a:srgbClr val="000000"/>
                                </a:solidFill>
                                <a:latin typeface="Cambria Math" charset="0"/>
                              </a:rPr>
                              <m:t>2</m:t>
                            </m:r>
                          </m:sup>
                        </m:sSup>
                        <m:r>
                          <a:rPr lang="en-GB" sz="1600" i="1">
                            <a:solidFill>
                              <a:srgbClr val="000000"/>
                            </a:solidFill>
                            <a:latin typeface="Cambria Math" charset="0"/>
                          </a:rPr>
                          <m:t>𝜓</m:t>
                        </m:r>
                        <m:r>
                          <a:rPr lang="en-GB" sz="1600" i="1">
                            <a:solidFill>
                              <a:srgbClr val="000000"/>
                            </a:solidFill>
                            <a:latin typeface="Cambria Math" charset="0"/>
                          </a:rPr>
                          <m:t>−</m:t>
                        </m:r>
                        <m:r>
                          <a:rPr lang="en-GB" sz="1600" i="1">
                            <a:solidFill>
                              <a:srgbClr val="000000"/>
                            </a:solidFill>
                            <a:latin typeface="Cambria Math" charset="0"/>
                          </a:rPr>
                          <m:t>𝜓</m:t>
                        </m:r>
                        <m:r>
                          <a:rPr lang="en-GB" sz="1600" i="1">
                            <a:solidFill>
                              <a:srgbClr val="000000"/>
                            </a:solidFill>
                            <a:latin typeface="Cambria Math" charset="0"/>
                          </a:rPr>
                          <m:t>𝑉</m:t>
                        </m:r>
                        <m:r>
                          <a:rPr lang="en-GB" sz="1600" i="1">
                            <a:solidFill>
                              <a:srgbClr val="000000"/>
                            </a:solidFill>
                            <a:latin typeface="Cambria Math" charset="0"/>
                          </a:rPr>
                          <m:t>=0</m:t>
                        </m:r>
                      </m:oMath>
                    </m:oMathPara>
                  </a14:m>
                  <a:endParaRPr lang="en-GB" sz="1600" i="1" dirty="0">
                    <a:solidFill>
                      <a:srgbClr val="000000"/>
                    </a:solidFill>
                    <a:latin typeface="Times New Roman" panose="02020603050405020304" pitchFamily="18" charset="0"/>
                    <a:cs typeface="Times New Roman" panose="02020603050405020304" pitchFamily="18" charset="0"/>
                  </a:endParaRPr>
                </a:p>
                <a:p>
                  <a:pPr algn="ctr">
                    <a:lnSpc>
                      <a:spcPct val="100000"/>
                    </a:lnSpc>
                  </a:pPr>
                  <a14:m>
                    <m:oMathPara xmlns:m="http://schemas.openxmlformats.org/officeDocument/2006/math">
                      <m:oMathParaPr>
                        <m:jc m:val="centerGroup"/>
                      </m:oMathParaPr>
                      <m:oMath xmlns:m="http://schemas.openxmlformats.org/officeDocument/2006/math">
                        <m:sSup>
                          <m:sSupPr>
                            <m:ctrlPr>
                              <a:rPr lang="en-GB" sz="1600" i="1">
                                <a:solidFill>
                                  <a:srgbClr val="000000"/>
                                </a:solidFill>
                                <a:latin typeface="Cambria Math" panose="02040503050406030204" pitchFamily="18" charset="0"/>
                              </a:rPr>
                            </m:ctrlPr>
                          </m:sSupPr>
                          <m:e>
                            <m:r>
                              <a:rPr lang="en-GB" sz="1600">
                                <a:solidFill>
                                  <a:srgbClr val="000000"/>
                                </a:solidFill>
                                <a:latin typeface="Cambria Math" charset="0"/>
                              </a:rPr>
                              <m:t>𝛻</m:t>
                            </m:r>
                          </m:e>
                          <m:sup>
                            <m:r>
                              <a:rPr lang="en-GB" sz="1600" i="1">
                                <a:solidFill>
                                  <a:srgbClr val="000000"/>
                                </a:solidFill>
                                <a:latin typeface="Cambria Math" charset="0"/>
                              </a:rPr>
                              <m:t>2</m:t>
                            </m:r>
                          </m:sup>
                        </m:sSup>
                        <m:r>
                          <a:rPr lang="en-GB" sz="1600" i="1">
                            <a:solidFill>
                              <a:srgbClr val="000000"/>
                            </a:solidFill>
                            <a:latin typeface="Cambria Math" panose="02040503050406030204" pitchFamily="18" charset="0"/>
                          </a:rPr>
                          <m:t>𝑉</m:t>
                        </m:r>
                        <m:r>
                          <a:rPr lang="en-GB" sz="1600" i="1">
                            <a:solidFill>
                              <a:srgbClr val="000000"/>
                            </a:solidFill>
                            <a:latin typeface="Cambria Math" charset="0"/>
                          </a:rPr>
                          <m:t>=</m:t>
                        </m:r>
                        <m:r>
                          <a:rPr lang="en-GB" sz="1600" i="1">
                            <a:solidFill>
                              <a:srgbClr val="000000"/>
                            </a:solidFill>
                            <a:latin typeface="Cambria Math" charset="0"/>
                          </a:rPr>
                          <m:t>𝐺𝑚</m:t>
                        </m:r>
                        <m:sSup>
                          <m:sSupPr>
                            <m:ctrlPr>
                              <a:rPr lang="en-GB" sz="1600" i="1">
                                <a:solidFill>
                                  <a:srgbClr val="000000"/>
                                </a:solidFill>
                                <a:latin typeface="Cambria Math" panose="02040503050406030204" pitchFamily="18" charset="0"/>
                              </a:rPr>
                            </m:ctrlPr>
                          </m:sSupPr>
                          <m:e>
                            <m:d>
                              <m:dPr>
                                <m:begChr m:val="|"/>
                                <m:endChr m:val="|"/>
                                <m:ctrlPr>
                                  <a:rPr lang="en-GB" sz="1600" i="1">
                                    <a:solidFill>
                                      <a:srgbClr val="000000"/>
                                    </a:solidFill>
                                    <a:latin typeface="Cambria Math" panose="02040503050406030204" pitchFamily="18" charset="0"/>
                                  </a:rPr>
                                </m:ctrlPr>
                              </m:dPr>
                              <m:e>
                                <m:r>
                                  <a:rPr lang="en-GB" sz="1600" i="1">
                                    <a:solidFill>
                                      <a:srgbClr val="000000"/>
                                    </a:solidFill>
                                    <a:latin typeface="Cambria Math" charset="0"/>
                                  </a:rPr>
                                  <m:t>𝜓</m:t>
                                </m:r>
                              </m:e>
                            </m:d>
                          </m:e>
                          <m:sup>
                            <m:r>
                              <a:rPr lang="en-GB" sz="1600" i="1">
                                <a:solidFill>
                                  <a:srgbClr val="000000"/>
                                </a:solidFill>
                                <a:latin typeface="Cambria Math" charset="0"/>
                              </a:rPr>
                              <m:t>2</m:t>
                            </m:r>
                          </m:sup>
                        </m:sSup>
                      </m:oMath>
                    </m:oMathPara>
                  </a14:m>
                  <a:endParaRPr lang="en-GB" sz="1600" dirty="0">
                    <a:solidFill>
                      <a:srgbClr val="000000"/>
                    </a:solidFill>
                    <a:latin typeface="Times New Roman" panose="02020603050405020304" pitchFamily="18" charset="0"/>
                    <a:cs typeface="Times New Roman" panose="02020603050405020304" pitchFamily="18" charset="0"/>
                  </a:endParaRPr>
                </a:p>
                <a:p>
                  <a:pPr algn="ctr">
                    <a:lnSpc>
                      <a:spcPct val="100000"/>
                    </a:lnSpc>
                  </a:pPr>
                  <a:endParaRPr lang="en-GB" dirty="0">
                    <a:solidFill>
                      <a:srgbClr val="000000"/>
                    </a:solidFill>
                    <a:latin typeface="Times New Roman" panose="02020603050405020304" pitchFamily="18" charset="0"/>
                    <a:cs typeface="Times New Roman" panose="02020603050405020304" pitchFamily="18" charset="0"/>
                  </a:endParaRPr>
                </a:p>
              </p:txBody>
            </p:sp>
          </mc:Choice>
          <mc:Fallback xmlns="">
            <p:sp>
              <p:nvSpPr>
                <p:cNvPr id="6" name="CustomShape 3">
                  <a:extLst>
                    <a:ext uri="{FF2B5EF4-FFF2-40B4-BE49-F238E27FC236}">
                      <a16:creationId xmlns:a16="http://schemas.microsoft.com/office/drawing/2014/main" id="{4C748D69-AFA3-A144-9601-5B4D5B7FCEC1}"/>
                    </a:ext>
                  </a:extLst>
                </p:cNvPr>
                <p:cNvSpPr>
                  <a:spLocks noRot="1" noChangeAspect="1" noMove="1" noResize="1" noEditPoints="1" noAdjustHandles="1" noChangeArrowheads="1" noChangeShapeType="1" noTextEdit="1"/>
                </p:cNvSpPr>
                <p:nvPr/>
              </p:nvSpPr>
              <p:spPr>
                <a:xfrm>
                  <a:off x="284847" y="1822081"/>
                  <a:ext cx="3207034" cy="1222064"/>
                </a:xfrm>
                <a:prstGeom prst="roundRect">
                  <a:avLst>
                    <a:gd name="adj" fmla="val 3486"/>
                  </a:avLst>
                </a:prstGeom>
                <a:blipFill>
                  <a:blip r:embed="rId4"/>
                  <a:stretch>
                    <a:fillRect l="-394"/>
                  </a:stretch>
                </a:blipFill>
              </p:spPr>
              <p:txBody>
                <a:bodyPr/>
                <a:lstStyle/>
                <a:p>
                  <a:r>
                    <a:rPr lang="en-FR">
                      <a:noFill/>
                    </a:rPr>
                    <a:t> </a:t>
                  </a:r>
                </a:p>
              </p:txBody>
            </p:sp>
          </mc:Fallback>
        </mc:AlternateContent>
        <p:sp>
          <p:nvSpPr>
            <p:cNvPr id="10" name="CustomShape 3">
              <a:extLst>
                <a:ext uri="{FF2B5EF4-FFF2-40B4-BE49-F238E27FC236}">
                  <a16:creationId xmlns:a16="http://schemas.microsoft.com/office/drawing/2014/main" id="{E75B41EB-4F6B-834C-B780-D40956BD1DA0}"/>
                </a:ext>
              </a:extLst>
            </p:cNvPr>
            <p:cNvSpPr/>
            <p:nvPr/>
          </p:nvSpPr>
          <p:spPr>
            <a:xfrm>
              <a:off x="3491881" y="1844824"/>
              <a:ext cx="4752527" cy="625977"/>
            </a:xfrm>
            <a:prstGeom prst="roundRect">
              <a:avLst>
                <a:gd name="adj" fmla="val 3486"/>
              </a:avLst>
            </a:prstGeom>
            <a:noFill/>
          </p:spPr>
          <p:txBody>
            <a:bodyPr wrap="square" lIns="90000" tIns="45000" rIns="90000" bIns="45000">
              <a:spAutoFit/>
            </a:bodyPr>
            <a:lstStyle/>
            <a:p>
              <a:pPr>
                <a:lnSpc>
                  <a:spcPct val="100000"/>
                </a:lnSpc>
              </a:pPr>
              <a:r>
                <a:rPr lang="en-GB" sz="1700" dirty="0">
                  <a:solidFill>
                    <a:srgbClr val="000000"/>
                  </a:solidFill>
                  <a:latin typeface="Times New Roman" panose="02020603050405020304" pitchFamily="18" charset="0"/>
                  <a:cs typeface="Times New Roman" panose="02020603050405020304" pitchFamily="18" charset="0"/>
                </a:rPr>
                <a:t>3D: ”Fuzzy Dark Matter” of self-gravitating bosons.</a:t>
              </a:r>
            </a:p>
            <a:p>
              <a:pPr>
                <a:lnSpc>
                  <a:spcPct val="100000"/>
                </a:lnSpc>
              </a:pPr>
              <a:r>
                <a:rPr lang="en-GB" sz="1700" dirty="0">
                  <a:solidFill>
                    <a:srgbClr val="000000"/>
                  </a:solidFill>
                  <a:latin typeface="Times New Roman" panose="02020603050405020304" pitchFamily="18" charset="0"/>
                  <a:cs typeface="Times New Roman" panose="02020603050405020304" pitchFamily="18" charset="0"/>
                </a:rPr>
                <a:t>2D: Optical systems with nonlocal nonlinearity.</a:t>
              </a:r>
            </a:p>
          </p:txBody>
        </p:sp>
      </p:grpSp>
      <p:sp>
        <p:nvSpPr>
          <p:cNvPr id="12" name="Rectangle 11">
            <a:extLst>
              <a:ext uri="{FF2B5EF4-FFF2-40B4-BE49-F238E27FC236}">
                <a16:creationId xmlns:a16="http://schemas.microsoft.com/office/drawing/2014/main" id="{7A21808D-E29D-6A4E-B8EB-AEE354544B87}"/>
              </a:ext>
            </a:extLst>
          </p:cNvPr>
          <p:cNvSpPr/>
          <p:nvPr/>
        </p:nvSpPr>
        <p:spPr>
          <a:xfrm>
            <a:off x="1645745" y="6165305"/>
            <a:ext cx="3654152" cy="307777"/>
          </a:xfrm>
          <a:prstGeom prst="rect">
            <a:avLst/>
          </a:prstGeom>
        </p:spPr>
        <p:txBody>
          <a:bodyPr wrap="square">
            <a:spAutoFit/>
          </a:bodyPr>
          <a:lstStyle/>
          <a:p>
            <a:r>
              <a:rPr lang="fr-FR" sz="1400" i="1" dirty="0">
                <a:latin typeface="Times New Roman" panose="02020603050405020304" pitchFamily="18" charset="0"/>
                <a:cs typeface="Times New Roman" panose="02020603050405020304" pitchFamily="18" charset="0"/>
              </a:rPr>
              <a:t>J. </a:t>
            </a:r>
            <a:r>
              <a:rPr lang="fr-FR" sz="1400" i="1" dirty="0" err="1">
                <a:latin typeface="Times New Roman" panose="02020603050405020304" pitchFamily="18" charset="0"/>
                <a:cs typeface="Times New Roman" panose="02020603050405020304" pitchFamily="18" charset="0"/>
              </a:rPr>
              <a:t>Skipp</a:t>
            </a:r>
            <a:r>
              <a:rPr lang="fr-FR" sz="1400" i="1" dirty="0">
                <a:latin typeface="Times New Roman" panose="02020603050405020304" pitchFamily="18" charset="0"/>
                <a:cs typeface="Times New Roman" panose="02020603050405020304" pitchFamily="18" charset="0"/>
              </a:rPr>
              <a:t>, et al. arXiv:2003.0558 (2020)</a:t>
            </a:r>
          </a:p>
        </p:txBody>
      </p:sp>
      <p:grpSp>
        <p:nvGrpSpPr>
          <p:cNvPr id="16" name="Group 15">
            <a:extLst>
              <a:ext uri="{FF2B5EF4-FFF2-40B4-BE49-F238E27FC236}">
                <a16:creationId xmlns:a16="http://schemas.microsoft.com/office/drawing/2014/main" id="{8BF1BE8A-F798-1043-8C82-7E353108AC3D}"/>
              </a:ext>
            </a:extLst>
          </p:cNvPr>
          <p:cNvGrpSpPr/>
          <p:nvPr/>
        </p:nvGrpSpPr>
        <p:grpSpPr>
          <a:xfrm>
            <a:off x="1808847" y="2890747"/>
            <a:ext cx="8823223" cy="763701"/>
            <a:chOff x="284846" y="2890746"/>
            <a:chExt cx="8823223" cy="763701"/>
          </a:xfrm>
        </p:grpSpPr>
        <p:sp>
          <p:nvSpPr>
            <p:cNvPr id="11" name="CustomShape 3">
              <a:extLst>
                <a:ext uri="{FF2B5EF4-FFF2-40B4-BE49-F238E27FC236}">
                  <a16:creationId xmlns:a16="http://schemas.microsoft.com/office/drawing/2014/main" id="{AEA083E3-44C8-974E-9088-7513C994B54C}"/>
                </a:ext>
              </a:extLst>
            </p:cNvPr>
            <p:cNvSpPr/>
            <p:nvPr/>
          </p:nvSpPr>
          <p:spPr>
            <a:xfrm>
              <a:off x="284846" y="3028470"/>
              <a:ext cx="1959928" cy="625977"/>
            </a:xfrm>
            <a:prstGeom prst="roundRect">
              <a:avLst>
                <a:gd name="adj" fmla="val 3486"/>
              </a:avLst>
            </a:prstGeom>
            <a:noFill/>
          </p:spPr>
          <p:txBody>
            <a:bodyPr wrap="square" lIns="90000" tIns="45000" rIns="90000" bIns="45000">
              <a:spAutoFit/>
            </a:bodyPr>
            <a:lstStyle/>
            <a:p>
              <a:pPr>
                <a:lnSpc>
                  <a:spcPct val="100000"/>
                </a:lnSpc>
              </a:pPr>
              <a:r>
                <a:rPr lang="en-GB" sz="1700" b="1" dirty="0">
                  <a:solidFill>
                    <a:srgbClr val="000000"/>
                  </a:solidFill>
                  <a:latin typeface="Times New Roman" panose="02020603050405020304" pitchFamily="18" charset="0"/>
                  <a:cs typeface="Times New Roman" panose="02020603050405020304" pitchFamily="18" charset="0"/>
                </a:rPr>
                <a:t>Wave Kinetic </a:t>
              </a:r>
              <a:r>
                <a:rPr lang="en-GB" sz="1700" b="1" dirty="0" err="1">
                  <a:solidFill>
                    <a:srgbClr val="000000"/>
                  </a:solidFill>
                  <a:latin typeface="Times New Roman" panose="02020603050405020304" pitchFamily="18" charset="0"/>
                  <a:cs typeface="Times New Roman" panose="02020603050405020304" pitchFamily="18" charset="0"/>
                </a:rPr>
                <a:t>Eq</a:t>
              </a:r>
              <a:r>
                <a:rPr lang="en-GB" sz="1700" b="1" dirty="0">
                  <a:solidFill>
                    <a:srgbClr val="000000"/>
                  </a:solidFill>
                  <a:latin typeface="Times New Roman" panose="02020603050405020304" pitchFamily="18" charset="0"/>
                  <a:cs typeface="Times New Roman" panose="02020603050405020304" pitchFamily="18" charset="0"/>
                </a:rPr>
                <a:t>:</a:t>
              </a:r>
              <a:endParaRPr lang="en-GB" sz="1600" dirty="0">
                <a:solidFill>
                  <a:srgbClr val="000000"/>
                </a:solidFill>
                <a:latin typeface="Times New Roman" panose="02020603050405020304" pitchFamily="18" charset="0"/>
                <a:cs typeface="Times New Roman" panose="02020603050405020304" pitchFamily="18" charset="0"/>
              </a:endParaRPr>
            </a:p>
            <a:p>
              <a:pPr>
                <a:lnSpc>
                  <a:spcPct val="100000"/>
                </a:lnSpc>
              </a:pPr>
              <a:endParaRPr lang="en-GB" sz="1700" dirty="0">
                <a:solidFill>
                  <a:srgbClr val="00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 name="CustomShape 3">
                  <a:extLst>
                    <a:ext uri="{FF2B5EF4-FFF2-40B4-BE49-F238E27FC236}">
                      <a16:creationId xmlns:a16="http://schemas.microsoft.com/office/drawing/2014/main" id="{A2FE8EEE-854F-9740-9197-58665672EA8F}"/>
                    </a:ext>
                  </a:extLst>
                </p:cNvPr>
                <p:cNvSpPr/>
                <p:nvPr/>
              </p:nvSpPr>
              <p:spPr>
                <a:xfrm>
                  <a:off x="1691244" y="2890746"/>
                  <a:ext cx="7416825" cy="750946"/>
                </a:xfrm>
                <a:prstGeom prst="roundRect">
                  <a:avLst>
                    <a:gd name="adj" fmla="val 3486"/>
                  </a:avLst>
                </a:prstGeom>
                <a:noFill/>
              </p:spPr>
              <p:txBody>
                <a:bodyPr wrap="square" lIns="90000" tIns="45000" rIns="90000" bIns="45000">
                  <a:spAutoFit/>
                </a:bodyPr>
                <a:lstStyle/>
                <a:p>
                  <a:pPr>
                    <a:lnSpc>
                      <a:spcPct val="100000"/>
                    </a:lnSpc>
                  </a:pPr>
                  <a14:m>
                    <m:oMathPara xmlns:m="http://schemas.openxmlformats.org/officeDocument/2006/math">
                      <m:oMathParaPr>
                        <m:jc m:val="centerGroup"/>
                      </m:oMathParaPr>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m:t>
                            </m:r>
                          </m:e>
                          <m:sub>
                            <m:r>
                              <a:rPr lang="en-GB" sz="1600" i="1">
                                <a:latin typeface="Cambria Math" panose="02040503050406030204" pitchFamily="18" charset="0"/>
                              </a:rPr>
                              <m:t>𝑡</m:t>
                            </m:r>
                          </m:sub>
                        </m:sSub>
                        <m:sSub>
                          <m:sSubPr>
                            <m:ctrlPr>
                              <a:rPr lang="en-GB" sz="1600" i="1">
                                <a:latin typeface="Cambria Math" panose="02040503050406030204" pitchFamily="18" charset="0"/>
                              </a:rPr>
                            </m:ctrlPr>
                          </m:sSubPr>
                          <m:e>
                            <m:r>
                              <a:rPr lang="en-GB" sz="1600" i="1">
                                <a:latin typeface="Cambria Math" panose="02040503050406030204" pitchFamily="18" charset="0"/>
                              </a:rPr>
                              <m:t>𝑛</m:t>
                            </m:r>
                          </m:e>
                          <m:sub>
                            <m:r>
                              <a:rPr lang="en-GB" sz="1600" b="1">
                                <a:latin typeface="Cambria Math" panose="02040503050406030204" pitchFamily="18" charset="0"/>
                              </a:rPr>
                              <m:t>𝐤</m:t>
                            </m:r>
                          </m:sub>
                        </m:sSub>
                        <m:r>
                          <a:rPr lang="en-GB" sz="1600" i="1">
                            <a:latin typeface="Cambria Math" panose="02040503050406030204" pitchFamily="18" charset="0"/>
                          </a:rPr>
                          <m:t>=4</m:t>
                        </m:r>
                        <m:r>
                          <a:rPr lang="en-GB" sz="1600" i="1">
                            <a:latin typeface="Cambria Math" panose="02040503050406030204" pitchFamily="18" charset="0"/>
                          </a:rPr>
                          <m:t>𝜋</m:t>
                        </m:r>
                        <m:nary>
                          <m:naryPr>
                            <m:limLoc m:val="undOvr"/>
                            <m:subHide m:val="on"/>
                            <m:supHide m:val="on"/>
                            <m:ctrlPr>
                              <a:rPr lang="en-GB" sz="1600" i="1">
                                <a:latin typeface="Cambria Math" panose="02040503050406030204" pitchFamily="18" charset="0"/>
                              </a:rPr>
                            </m:ctrlPr>
                          </m:naryPr>
                          <m:sub/>
                          <m:sup/>
                          <m:e>
                            <m:sSup>
                              <m:sSupPr>
                                <m:ctrlPr>
                                  <a:rPr lang="en-GB" sz="1600" i="1">
                                    <a:latin typeface="Cambria Math" panose="02040503050406030204" pitchFamily="18" charset="0"/>
                                  </a:rPr>
                                </m:ctrlPr>
                              </m:sSupPr>
                              <m:e>
                                <m:d>
                                  <m:dPr>
                                    <m:begChr m:val="|"/>
                                    <m:endChr m:val="|"/>
                                    <m:ctrlPr>
                                      <a:rPr lang="en-GB" sz="1600" i="1">
                                        <a:latin typeface="Cambria Math" panose="02040503050406030204" pitchFamily="18" charset="0"/>
                                      </a:rPr>
                                    </m:ctrlPr>
                                  </m:dPr>
                                  <m:e>
                                    <m:sSubSup>
                                      <m:sSubSupPr>
                                        <m:ctrlPr>
                                          <a:rPr lang="en-GB" sz="1600" i="1">
                                            <a:latin typeface="Cambria Math" panose="02040503050406030204" pitchFamily="18" charset="0"/>
                                          </a:rPr>
                                        </m:ctrlPr>
                                      </m:sSubSupPr>
                                      <m:e>
                                        <m:r>
                                          <a:rPr lang="en-GB" sz="1600" i="1">
                                            <a:latin typeface="Cambria Math" panose="02040503050406030204" pitchFamily="18" charset="0"/>
                                          </a:rPr>
                                          <m:t>𝑊</m:t>
                                        </m:r>
                                      </m:e>
                                      <m:sub>
                                        <m:r>
                                          <a:rPr lang="en-GB" sz="1600" i="1">
                                            <a:latin typeface="Cambria Math" panose="02040503050406030204" pitchFamily="18" charset="0"/>
                                          </a:rPr>
                                          <m:t> 3</m:t>
                                        </m:r>
                                        <m:r>
                                          <a:rPr lang="en-GB" sz="1600" b="1">
                                            <a:latin typeface="Cambria Math" panose="02040503050406030204" pitchFamily="18" charset="0"/>
                                          </a:rPr>
                                          <m:t>𝐤</m:t>
                                        </m:r>
                                      </m:sub>
                                      <m:sup>
                                        <m:r>
                                          <a:rPr lang="en-GB" sz="1600" i="1">
                                            <a:latin typeface="Cambria Math" panose="02040503050406030204" pitchFamily="18" charset="0"/>
                                          </a:rPr>
                                          <m:t>12</m:t>
                                        </m:r>
                                      </m:sup>
                                    </m:sSubSup>
                                  </m:e>
                                </m:d>
                              </m:e>
                              <m:sup>
                                <m:r>
                                  <a:rPr lang="en-GB" sz="1600" i="1">
                                    <a:latin typeface="Cambria Math" panose="02040503050406030204" pitchFamily="18" charset="0"/>
                                  </a:rPr>
                                  <m:t>2</m:t>
                                </m:r>
                              </m:sup>
                            </m:sSup>
                          </m:e>
                        </m:nary>
                        <m:sSubSup>
                          <m:sSubSupPr>
                            <m:ctrlPr>
                              <a:rPr lang="en-GB" sz="1600" i="1">
                                <a:latin typeface="Cambria Math" panose="02040503050406030204" pitchFamily="18" charset="0"/>
                              </a:rPr>
                            </m:ctrlPr>
                          </m:sSubSupPr>
                          <m:e>
                            <m:r>
                              <a:rPr lang="en-GB" sz="1600" i="1">
                                <a:latin typeface="Cambria Math" panose="02040503050406030204" pitchFamily="18" charset="0"/>
                              </a:rPr>
                              <m:t>𝛿</m:t>
                            </m:r>
                          </m:e>
                          <m:sub>
                            <m:r>
                              <a:rPr lang="en-GB" sz="1600" i="1">
                                <a:latin typeface="Cambria Math" panose="02040503050406030204" pitchFamily="18" charset="0"/>
                              </a:rPr>
                              <m:t>3</m:t>
                            </m:r>
                            <m:r>
                              <a:rPr lang="en-GB" sz="1600" b="1">
                                <a:latin typeface="Cambria Math" panose="02040503050406030204" pitchFamily="18" charset="0"/>
                              </a:rPr>
                              <m:t>𝐤</m:t>
                            </m:r>
                          </m:sub>
                          <m:sup>
                            <m:r>
                              <a:rPr lang="en-GB" sz="1600" i="1">
                                <a:latin typeface="Cambria Math" panose="02040503050406030204" pitchFamily="18" charset="0"/>
                              </a:rPr>
                              <m:t>12</m:t>
                            </m:r>
                          </m:sup>
                        </m:sSubSup>
                        <m:r>
                          <a:rPr lang="en-GB" sz="1600" i="1">
                            <a:latin typeface="Cambria Math" panose="02040503050406030204" pitchFamily="18" charset="0"/>
                          </a:rPr>
                          <m:t>𝛿</m:t>
                        </m:r>
                        <m:d>
                          <m:dPr>
                            <m:ctrlPr>
                              <a:rPr lang="en-GB" sz="1600" i="1">
                                <a:latin typeface="Cambria Math" panose="02040503050406030204" pitchFamily="18" charset="0"/>
                              </a:rPr>
                            </m:ctrlPr>
                          </m:dPr>
                          <m:e>
                            <m:sSubSup>
                              <m:sSubSupPr>
                                <m:ctrlPr>
                                  <a:rPr lang="en-GB" sz="1600" i="1">
                                    <a:latin typeface="Cambria Math" panose="02040503050406030204" pitchFamily="18" charset="0"/>
                                  </a:rPr>
                                </m:ctrlPr>
                              </m:sSubSupPr>
                              <m:e>
                                <m:r>
                                  <a:rPr lang="en-GB" sz="1600" i="1">
                                    <a:latin typeface="Cambria Math" panose="02040503050406030204" pitchFamily="18" charset="0"/>
                                  </a:rPr>
                                  <m:t>𝜔</m:t>
                                </m:r>
                              </m:e>
                              <m:sub>
                                <m:r>
                                  <a:rPr lang="en-GB" sz="1600" i="1">
                                    <a:latin typeface="Cambria Math" panose="02040503050406030204" pitchFamily="18" charset="0"/>
                                  </a:rPr>
                                  <m:t>3</m:t>
                                </m:r>
                                <m:r>
                                  <a:rPr lang="en-GB" sz="1600" b="1">
                                    <a:latin typeface="Cambria Math" panose="02040503050406030204" pitchFamily="18" charset="0"/>
                                  </a:rPr>
                                  <m:t>𝐤</m:t>
                                </m:r>
                              </m:sub>
                              <m:sup>
                                <m:r>
                                  <a:rPr lang="en-GB" sz="1600" i="1">
                                    <a:latin typeface="Cambria Math" panose="02040503050406030204" pitchFamily="18" charset="0"/>
                                  </a:rPr>
                                  <m:t>12</m:t>
                                </m:r>
                              </m:sup>
                            </m:sSubSup>
                          </m:e>
                        </m:d>
                        <m:sSub>
                          <m:sSubPr>
                            <m:ctrlPr>
                              <a:rPr lang="en-GB" sz="1600" i="1">
                                <a:latin typeface="Cambria Math" panose="02040503050406030204" pitchFamily="18" charset="0"/>
                              </a:rPr>
                            </m:ctrlPr>
                          </m:sSubPr>
                          <m:e>
                            <m:r>
                              <a:rPr lang="en-GB" sz="1600" i="1">
                                <a:latin typeface="Cambria Math" panose="02040503050406030204" pitchFamily="18" charset="0"/>
                              </a:rPr>
                              <m:t> </m:t>
                            </m:r>
                            <m:r>
                              <a:rPr lang="en-GB" sz="1600" i="1">
                                <a:latin typeface="Cambria Math" panose="02040503050406030204" pitchFamily="18" charset="0"/>
                              </a:rPr>
                              <m:t>𝑛</m:t>
                            </m:r>
                          </m:e>
                          <m:sub>
                            <m:r>
                              <a:rPr lang="en-GB" sz="1600" i="1">
                                <a:latin typeface="Cambria Math" panose="02040503050406030204" pitchFamily="18" charset="0"/>
                              </a:rPr>
                              <m:t>1</m:t>
                            </m:r>
                          </m:sub>
                        </m:sSub>
                        <m:sSub>
                          <m:sSubPr>
                            <m:ctrlPr>
                              <a:rPr lang="en-GB" sz="1600" i="1">
                                <a:latin typeface="Cambria Math" panose="02040503050406030204" pitchFamily="18" charset="0"/>
                              </a:rPr>
                            </m:ctrlPr>
                          </m:sSubPr>
                          <m:e>
                            <m:r>
                              <a:rPr lang="en-GB" sz="1600" i="1">
                                <a:latin typeface="Cambria Math" panose="02040503050406030204" pitchFamily="18" charset="0"/>
                              </a:rPr>
                              <m:t>𝑛</m:t>
                            </m:r>
                          </m:e>
                          <m:sub>
                            <m:r>
                              <a:rPr lang="en-GB" sz="1600" i="1">
                                <a:latin typeface="Cambria Math" panose="02040503050406030204" pitchFamily="18" charset="0"/>
                              </a:rPr>
                              <m:t>2</m:t>
                            </m:r>
                          </m:sub>
                        </m:sSub>
                        <m:sSub>
                          <m:sSubPr>
                            <m:ctrlPr>
                              <a:rPr lang="en-GB" sz="1600" i="1">
                                <a:latin typeface="Cambria Math" panose="02040503050406030204" pitchFamily="18" charset="0"/>
                              </a:rPr>
                            </m:ctrlPr>
                          </m:sSubPr>
                          <m:e>
                            <m:r>
                              <a:rPr lang="en-GB" sz="1600" i="1">
                                <a:latin typeface="Cambria Math" panose="02040503050406030204" pitchFamily="18" charset="0"/>
                              </a:rPr>
                              <m:t>𝑛</m:t>
                            </m:r>
                          </m:e>
                          <m:sub>
                            <m:r>
                              <a:rPr lang="en-GB" sz="1600" i="1">
                                <a:latin typeface="Cambria Math" panose="02040503050406030204" pitchFamily="18" charset="0"/>
                              </a:rPr>
                              <m:t>3</m:t>
                            </m:r>
                          </m:sub>
                        </m:sSub>
                        <m:sSub>
                          <m:sSubPr>
                            <m:ctrlPr>
                              <a:rPr lang="en-GB" sz="1600" i="1">
                                <a:latin typeface="Cambria Math" panose="02040503050406030204" pitchFamily="18" charset="0"/>
                              </a:rPr>
                            </m:ctrlPr>
                          </m:sSubPr>
                          <m:e>
                            <m:r>
                              <a:rPr lang="en-GB" sz="1600" i="1">
                                <a:latin typeface="Cambria Math" panose="02040503050406030204" pitchFamily="18" charset="0"/>
                              </a:rPr>
                              <m:t>𝑛</m:t>
                            </m:r>
                          </m:e>
                          <m:sub>
                            <m:r>
                              <a:rPr lang="en-GB" sz="1600" b="1">
                                <a:latin typeface="Cambria Math" panose="02040503050406030204" pitchFamily="18" charset="0"/>
                              </a:rPr>
                              <m:t>𝐤</m:t>
                            </m:r>
                          </m:sub>
                        </m:sSub>
                        <m:d>
                          <m:dPr>
                            <m:begChr m:val="["/>
                            <m:endChr m:val="]"/>
                            <m:ctrlPr>
                              <a:rPr lang="en-GB" sz="1600" i="1">
                                <a:latin typeface="Cambria Math" panose="02040503050406030204" pitchFamily="18" charset="0"/>
                              </a:rPr>
                            </m:ctrlPr>
                          </m:dPr>
                          <m:e>
                            <m:f>
                              <m:fPr>
                                <m:ctrlPr>
                                  <a:rPr lang="en-GB" sz="1600" i="1">
                                    <a:latin typeface="Cambria Math" panose="02040503050406030204" pitchFamily="18" charset="0"/>
                                  </a:rPr>
                                </m:ctrlPr>
                              </m:fPr>
                              <m:num>
                                <m:r>
                                  <a:rPr lang="en-GB" sz="1600" i="1">
                                    <a:latin typeface="Cambria Math" panose="02040503050406030204" pitchFamily="18" charset="0"/>
                                  </a:rPr>
                                  <m:t>1</m:t>
                                </m:r>
                              </m:num>
                              <m:den>
                                <m:sSub>
                                  <m:sSubPr>
                                    <m:ctrlPr>
                                      <a:rPr lang="en-GB" sz="1600" i="1">
                                        <a:latin typeface="Cambria Math" panose="02040503050406030204" pitchFamily="18" charset="0"/>
                                      </a:rPr>
                                    </m:ctrlPr>
                                  </m:sSubPr>
                                  <m:e>
                                    <m:r>
                                      <a:rPr lang="en-GB" sz="1600" i="1">
                                        <a:latin typeface="Cambria Math" panose="02040503050406030204" pitchFamily="18" charset="0"/>
                                      </a:rPr>
                                      <m:t>𝑛</m:t>
                                    </m:r>
                                  </m:e>
                                  <m:sub>
                                    <m:r>
                                      <a:rPr lang="en-GB" sz="1600" i="1">
                                        <a:latin typeface="Cambria Math" panose="02040503050406030204" pitchFamily="18" charset="0"/>
                                      </a:rPr>
                                      <m:t>1</m:t>
                                    </m:r>
                                  </m:sub>
                                </m:sSub>
                              </m:den>
                            </m:f>
                            <m:r>
                              <a:rPr lang="en-GB" sz="1600" i="1">
                                <a:latin typeface="Cambria Math" panose="02040503050406030204" pitchFamily="18" charset="0"/>
                              </a:rPr>
                              <m:t>+</m:t>
                            </m:r>
                            <m:f>
                              <m:fPr>
                                <m:ctrlPr>
                                  <a:rPr lang="en-GB" sz="1600" i="1">
                                    <a:latin typeface="Cambria Math" panose="02040503050406030204" pitchFamily="18" charset="0"/>
                                  </a:rPr>
                                </m:ctrlPr>
                              </m:fPr>
                              <m:num>
                                <m:r>
                                  <a:rPr lang="en-GB" sz="1600" i="1">
                                    <a:latin typeface="Cambria Math" panose="02040503050406030204" pitchFamily="18" charset="0"/>
                                  </a:rPr>
                                  <m:t>1</m:t>
                                </m:r>
                              </m:num>
                              <m:den>
                                <m:sSub>
                                  <m:sSubPr>
                                    <m:ctrlPr>
                                      <a:rPr lang="en-GB" sz="1600" i="1">
                                        <a:latin typeface="Cambria Math" panose="02040503050406030204" pitchFamily="18" charset="0"/>
                                      </a:rPr>
                                    </m:ctrlPr>
                                  </m:sSubPr>
                                  <m:e>
                                    <m:r>
                                      <a:rPr lang="en-GB" sz="1600" i="1">
                                        <a:latin typeface="Cambria Math" panose="02040503050406030204" pitchFamily="18" charset="0"/>
                                      </a:rPr>
                                      <m:t>𝑛</m:t>
                                    </m:r>
                                  </m:e>
                                  <m:sub>
                                    <m:r>
                                      <a:rPr lang="en-GB" sz="1600" i="1">
                                        <a:latin typeface="Cambria Math" panose="02040503050406030204" pitchFamily="18" charset="0"/>
                                      </a:rPr>
                                      <m:t>2</m:t>
                                    </m:r>
                                  </m:sub>
                                </m:sSub>
                              </m:den>
                            </m:f>
                            <m:r>
                              <a:rPr lang="en-GB" sz="1600" i="1">
                                <a:latin typeface="Cambria Math" panose="02040503050406030204" pitchFamily="18" charset="0"/>
                              </a:rPr>
                              <m:t>−</m:t>
                            </m:r>
                            <m:f>
                              <m:fPr>
                                <m:ctrlPr>
                                  <a:rPr lang="en-GB" sz="1600" i="1">
                                    <a:latin typeface="Cambria Math" panose="02040503050406030204" pitchFamily="18" charset="0"/>
                                  </a:rPr>
                                </m:ctrlPr>
                              </m:fPr>
                              <m:num>
                                <m:r>
                                  <a:rPr lang="en-GB" sz="1600" i="1">
                                    <a:latin typeface="Cambria Math" panose="02040503050406030204" pitchFamily="18" charset="0"/>
                                  </a:rPr>
                                  <m:t>1</m:t>
                                </m:r>
                              </m:num>
                              <m:den>
                                <m:sSub>
                                  <m:sSubPr>
                                    <m:ctrlPr>
                                      <a:rPr lang="en-GB" sz="1600" i="1">
                                        <a:latin typeface="Cambria Math" panose="02040503050406030204" pitchFamily="18" charset="0"/>
                                      </a:rPr>
                                    </m:ctrlPr>
                                  </m:sSubPr>
                                  <m:e>
                                    <m:r>
                                      <a:rPr lang="en-GB" sz="1600" i="1">
                                        <a:latin typeface="Cambria Math" panose="02040503050406030204" pitchFamily="18" charset="0"/>
                                      </a:rPr>
                                      <m:t>𝑛</m:t>
                                    </m:r>
                                  </m:e>
                                  <m:sub>
                                    <m:r>
                                      <a:rPr lang="en-GB" sz="1600" i="1">
                                        <a:latin typeface="Cambria Math" panose="02040503050406030204" pitchFamily="18" charset="0"/>
                                      </a:rPr>
                                      <m:t>3</m:t>
                                    </m:r>
                                  </m:sub>
                                </m:sSub>
                              </m:den>
                            </m:f>
                            <m:r>
                              <a:rPr lang="en-GB" sz="1600" i="1">
                                <a:latin typeface="Cambria Math" panose="02040503050406030204" pitchFamily="18" charset="0"/>
                              </a:rPr>
                              <m:t>−</m:t>
                            </m:r>
                            <m:f>
                              <m:fPr>
                                <m:ctrlPr>
                                  <a:rPr lang="en-GB" sz="1600" i="1">
                                    <a:latin typeface="Cambria Math" panose="02040503050406030204" pitchFamily="18" charset="0"/>
                                  </a:rPr>
                                </m:ctrlPr>
                              </m:fPr>
                              <m:num>
                                <m:r>
                                  <a:rPr lang="en-GB" sz="1600" i="1">
                                    <a:latin typeface="Cambria Math" panose="02040503050406030204" pitchFamily="18" charset="0"/>
                                  </a:rPr>
                                  <m:t>1</m:t>
                                </m:r>
                              </m:num>
                              <m:den>
                                <m:sSub>
                                  <m:sSubPr>
                                    <m:ctrlPr>
                                      <a:rPr lang="en-GB" sz="1600" i="1">
                                        <a:latin typeface="Cambria Math" panose="02040503050406030204" pitchFamily="18" charset="0"/>
                                      </a:rPr>
                                    </m:ctrlPr>
                                  </m:sSubPr>
                                  <m:e>
                                    <m:r>
                                      <a:rPr lang="en-GB" sz="1600" i="1">
                                        <a:latin typeface="Cambria Math" panose="02040503050406030204" pitchFamily="18" charset="0"/>
                                      </a:rPr>
                                      <m:t>𝑛</m:t>
                                    </m:r>
                                  </m:e>
                                  <m:sub>
                                    <m:r>
                                      <a:rPr lang="en-GB" sz="1600" b="1">
                                        <a:latin typeface="Cambria Math" panose="02040503050406030204" pitchFamily="18" charset="0"/>
                                      </a:rPr>
                                      <m:t>𝐤</m:t>
                                    </m:r>
                                  </m:sub>
                                </m:sSub>
                              </m:den>
                            </m:f>
                          </m:e>
                        </m:d>
                        <m:r>
                          <a:rPr lang="en-GB" sz="1600" i="1">
                            <a:latin typeface="Cambria Math" panose="02040503050406030204" pitchFamily="18" charset="0"/>
                          </a:rPr>
                          <m:t>𝑑</m:t>
                        </m:r>
                        <m:sSub>
                          <m:sSubPr>
                            <m:ctrlPr>
                              <a:rPr lang="en-GB" sz="1600" i="1">
                                <a:latin typeface="Cambria Math" panose="02040503050406030204" pitchFamily="18" charset="0"/>
                              </a:rPr>
                            </m:ctrlPr>
                          </m:sSubPr>
                          <m:e>
                            <m:r>
                              <a:rPr lang="en-GB" sz="1600" b="1">
                                <a:latin typeface="Cambria Math" panose="02040503050406030204" pitchFamily="18" charset="0"/>
                              </a:rPr>
                              <m:t>𝐤</m:t>
                            </m:r>
                          </m:e>
                          <m:sub>
                            <m:r>
                              <a:rPr lang="en-GB" sz="1600" i="1">
                                <a:latin typeface="Cambria Math" panose="02040503050406030204" pitchFamily="18" charset="0"/>
                              </a:rPr>
                              <m:t>1</m:t>
                            </m:r>
                          </m:sub>
                        </m:sSub>
                        <m:r>
                          <a:rPr lang="en-GB" sz="1600" i="1">
                            <a:latin typeface="Cambria Math" panose="02040503050406030204" pitchFamily="18" charset="0"/>
                          </a:rPr>
                          <m:t>𝑑</m:t>
                        </m:r>
                        <m:sSub>
                          <m:sSubPr>
                            <m:ctrlPr>
                              <a:rPr lang="en-GB" sz="1600" i="1">
                                <a:latin typeface="Cambria Math" panose="02040503050406030204" pitchFamily="18" charset="0"/>
                              </a:rPr>
                            </m:ctrlPr>
                          </m:sSubPr>
                          <m:e>
                            <m:r>
                              <a:rPr lang="en-GB" sz="1600" b="1">
                                <a:latin typeface="Cambria Math" panose="02040503050406030204" pitchFamily="18" charset="0"/>
                              </a:rPr>
                              <m:t>𝐤</m:t>
                            </m:r>
                          </m:e>
                          <m:sub>
                            <m:r>
                              <a:rPr lang="en-GB" sz="1600" i="1">
                                <a:latin typeface="Cambria Math" panose="02040503050406030204" pitchFamily="18" charset="0"/>
                              </a:rPr>
                              <m:t>2</m:t>
                            </m:r>
                          </m:sub>
                        </m:sSub>
                        <m:r>
                          <a:rPr lang="en-GB" sz="1600" i="1">
                            <a:latin typeface="Cambria Math" panose="02040503050406030204" pitchFamily="18" charset="0"/>
                          </a:rPr>
                          <m:t>𝑑</m:t>
                        </m:r>
                        <m:sSub>
                          <m:sSubPr>
                            <m:ctrlPr>
                              <a:rPr lang="en-GB" sz="1600" b="1" i="1">
                                <a:latin typeface="Cambria Math" panose="02040503050406030204" pitchFamily="18" charset="0"/>
                              </a:rPr>
                            </m:ctrlPr>
                          </m:sSubPr>
                          <m:e>
                            <m:r>
                              <a:rPr lang="en-GB" sz="1600" b="1">
                                <a:latin typeface="Cambria Math" panose="02040503050406030204" pitchFamily="18" charset="0"/>
                              </a:rPr>
                              <m:t>𝐤</m:t>
                            </m:r>
                          </m:e>
                          <m:sub>
                            <m:r>
                              <a:rPr lang="en-GB" sz="1600" b="1">
                                <a:latin typeface="Cambria Math" panose="02040503050406030204" pitchFamily="18" charset="0"/>
                              </a:rPr>
                              <m:t>𝟑</m:t>
                            </m:r>
                          </m:sub>
                        </m:sSub>
                      </m:oMath>
                    </m:oMathPara>
                  </a14:m>
                  <a:endParaRPr lang="en-GB" sz="1600" dirty="0">
                    <a:solidFill>
                      <a:srgbClr val="000000"/>
                    </a:solidFill>
                    <a:latin typeface="Times New Roman" panose="02020603050405020304" pitchFamily="18" charset="0"/>
                    <a:cs typeface="Times New Roman" panose="02020603050405020304" pitchFamily="18" charset="0"/>
                  </a:endParaRPr>
                </a:p>
              </p:txBody>
            </p:sp>
          </mc:Choice>
          <mc:Fallback xmlns="">
            <p:sp>
              <p:nvSpPr>
                <p:cNvPr id="15" name="CustomShape 3">
                  <a:extLst>
                    <a:ext uri="{FF2B5EF4-FFF2-40B4-BE49-F238E27FC236}">
                      <a16:creationId xmlns:a16="http://schemas.microsoft.com/office/drawing/2014/main" id="{A2FE8EEE-854F-9740-9197-58665672EA8F}"/>
                    </a:ext>
                  </a:extLst>
                </p:cNvPr>
                <p:cNvSpPr>
                  <a:spLocks noRot="1" noChangeAspect="1" noMove="1" noResize="1" noEditPoints="1" noAdjustHandles="1" noChangeArrowheads="1" noChangeShapeType="1" noTextEdit="1"/>
                </p:cNvSpPr>
                <p:nvPr/>
              </p:nvSpPr>
              <p:spPr>
                <a:xfrm>
                  <a:off x="1691244" y="2890746"/>
                  <a:ext cx="7416825" cy="750946"/>
                </a:xfrm>
                <a:prstGeom prst="roundRect">
                  <a:avLst>
                    <a:gd name="adj" fmla="val 3486"/>
                  </a:avLst>
                </a:prstGeom>
                <a:blipFill>
                  <a:blip r:embed="rId5"/>
                  <a:stretch>
                    <a:fillRect t="-128814" b="-176271"/>
                  </a:stretch>
                </a:blipFill>
              </p:spPr>
              <p:txBody>
                <a:bodyPr/>
                <a:lstStyle/>
                <a:p>
                  <a:r>
                    <a:rPr lang="en-US">
                      <a:noFill/>
                    </a:rPr>
                    <a:t> </a:t>
                  </a:r>
                </a:p>
              </p:txBody>
            </p:sp>
          </mc:Fallback>
        </mc:AlternateContent>
      </p:grpSp>
      <p:sp>
        <p:nvSpPr>
          <p:cNvPr id="19" name="TextBox 18">
            <a:extLst>
              <a:ext uri="{FF2B5EF4-FFF2-40B4-BE49-F238E27FC236}">
                <a16:creationId xmlns:a16="http://schemas.microsoft.com/office/drawing/2014/main" id="{3F7F3FB0-739B-CD4A-BB79-8E91BCBA1C0B}"/>
              </a:ext>
            </a:extLst>
          </p:cNvPr>
          <p:cNvSpPr txBox="1"/>
          <p:nvPr/>
        </p:nvSpPr>
        <p:spPr>
          <a:xfrm>
            <a:off x="1847528" y="3598143"/>
            <a:ext cx="3115862" cy="1200329"/>
          </a:xfrm>
          <a:prstGeom prst="rect">
            <a:avLst/>
          </a:prstGeom>
          <a:noFill/>
        </p:spPr>
        <p:txBody>
          <a:bodyPr wrap="square" rtlCol="0">
            <a:spAutoFit/>
          </a:bodyPr>
          <a:lstStyle/>
          <a:p>
            <a:pPr>
              <a:lnSpc>
                <a:spcPct val="100000"/>
              </a:lnSpc>
            </a:pPr>
            <a:r>
              <a:rPr lang="en-GB" dirty="0">
                <a:solidFill>
                  <a:srgbClr val="000000"/>
                </a:solidFill>
                <a:latin typeface="Times New Roman" panose="02020603050405020304" pitchFamily="18" charset="0"/>
                <a:cs typeface="Times New Roman" panose="02020603050405020304" pitchFamily="18" charset="0"/>
              </a:rPr>
              <a:t>Particles cascade to large-scale, </a:t>
            </a:r>
          </a:p>
          <a:p>
            <a:pPr>
              <a:lnSpc>
                <a:spcPct val="100000"/>
              </a:lnSpc>
            </a:pPr>
            <a:r>
              <a:rPr lang="en-GB" dirty="0">
                <a:solidFill>
                  <a:srgbClr val="000000"/>
                </a:solidFill>
                <a:latin typeface="Times New Roman" panose="02020603050405020304" pitchFamily="18" charset="0"/>
                <a:cs typeface="Times New Roman" panose="02020603050405020304" pitchFamily="18" charset="0"/>
              </a:rPr>
              <a:t>energy cascades to small-scale.</a:t>
            </a:r>
          </a:p>
          <a:p>
            <a:pPr>
              <a:lnSpc>
                <a:spcPct val="100000"/>
              </a:lnSpc>
            </a:pPr>
            <a:endParaRPr lang="en-GB" dirty="0">
              <a:solidFill>
                <a:srgbClr val="000000"/>
              </a:solidFill>
              <a:latin typeface="Times New Roman" panose="02020603050405020304" pitchFamily="18" charset="0"/>
              <a:cs typeface="Times New Roman" panose="02020603050405020304" pitchFamily="18" charset="0"/>
            </a:endParaRPr>
          </a:p>
          <a:p>
            <a:endParaRPr lang="en-US" dirty="0"/>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26D4F15B-0C37-7245-A4DA-3EA7607AD255}"/>
                  </a:ext>
                </a:extLst>
              </p:cNvPr>
              <p:cNvSpPr txBox="1"/>
              <p:nvPr/>
            </p:nvSpPr>
            <p:spPr>
              <a:xfrm>
                <a:off x="1847528" y="4366846"/>
                <a:ext cx="3115862" cy="646331"/>
              </a:xfrm>
              <a:prstGeom prst="rect">
                <a:avLst/>
              </a:prstGeom>
              <a:noFill/>
            </p:spPr>
            <p:txBody>
              <a:bodyPr wrap="square" rtlCol="0">
                <a:spAutoFit/>
              </a:bodyPr>
              <a:lstStyle/>
              <a:p>
                <a:pPr>
                  <a:lnSpc>
                    <a:spcPct val="100000"/>
                  </a:lnSpc>
                </a:pPr>
                <a:r>
                  <a:rPr lang="en-GB" dirty="0">
                    <a:solidFill>
                      <a:srgbClr val="000000"/>
                    </a:solidFill>
                    <a:latin typeface="Times New Roman" panose="02020603050405020304" pitchFamily="18" charset="0"/>
                    <a:cs typeface="Times New Roman" panose="02020603050405020304" pitchFamily="18" charset="0"/>
                  </a:rPr>
                  <a:t>Scaling solutions </a:t>
                </a:r>
                <a14:m>
                  <m:oMath xmlns:m="http://schemas.openxmlformats.org/officeDocument/2006/math">
                    <m:sSup>
                      <m:sSupPr>
                        <m:ctrlPr>
                          <a:rPr lang="en-GB" i="1">
                            <a:solidFill>
                              <a:srgbClr val="000000"/>
                            </a:solidFill>
                            <a:latin typeface="Cambria Math" panose="02040503050406030204" pitchFamily="18" charset="0"/>
                          </a:rPr>
                        </m:ctrlPr>
                      </m:sSupPr>
                      <m:e>
                        <m:r>
                          <a:rPr lang="en-GB" i="1">
                            <a:solidFill>
                              <a:srgbClr val="000000"/>
                            </a:solidFill>
                            <a:latin typeface="Cambria Math" panose="02040503050406030204" pitchFamily="18" charset="0"/>
                          </a:rPr>
                          <m:t>𝑘</m:t>
                        </m:r>
                      </m:e>
                      <m:sup>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𝑥</m:t>
                        </m:r>
                      </m:sup>
                    </m:sSup>
                  </m:oMath>
                </a14:m>
                <a:r>
                  <a:rPr lang="en-GB" dirty="0">
                    <a:solidFill>
                      <a:srgbClr val="000000"/>
                    </a:solidFill>
                    <a:latin typeface="Times New Roman" panose="02020603050405020304" pitchFamily="18" charset="0"/>
                    <a:cs typeface="Times New Roman" panose="02020603050405020304" pitchFamily="18" charset="0"/>
                  </a:rPr>
                  <a:t> predict wrong cascade directions. </a:t>
                </a:r>
              </a:p>
            </p:txBody>
          </p:sp>
        </mc:Choice>
        <mc:Fallback xmlns="">
          <p:sp>
            <p:nvSpPr>
              <p:cNvPr id="20" name="TextBox 19">
                <a:extLst>
                  <a:ext uri="{FF2B5EF4-FFF2-40B4-BE49-F238E27FC236}">
                    <a16:creationId xmlns:a16="http://schemas.microsoft.com/office/drawing/2014/main" id="{26D4F15B-0C37-7245-A4DA-3EA7607AD255}"/>
                  </a:ext>
                </a:extLst>
              </p:cNvPr>
              <p:cNvSpPr txBox="1">
                <a:spLocks noRot="1" noChangeAspect="1" noMove="1" noResize="1" noEditPoints="1" noAdjustHandles="1" noChangeArrowheads="1" noChangeShapeType="1" noTextEdit="1"/>
              </p:cNvSpPr>
              <p:nvPr/>
            </p:nvSpPr>
            <p:spPr>
              <a:xfrm>
                <a:off x="1847528" y="4366846"/>
                <a:ext cx="3115862" cy="646331"/>
              </a:xfrm>
              <a:prstGeom prst="rect">
                <a:avLst/>
              </a:prstGeom>
              <a:blipFill>
                <a:blip r:embed="rId6"/>
                <a:stretch>
                  <a:fillRect l="-1215" t="-3846" b="-11538"/>
                </a:stretch>
              </a:blipFill>
            </p:spPr>
            <p:txBody>
              <a:bodyPr/>
              <a:lstStyle/>
              <a:p>
                <a:r>
                  <a:rPr lang="en-FR">
                    <a:noFill/>
                  </a:rPr>
                  <a:t> </a:t>
                </a:r>
              </a:p>
            </p:txBody>
          </p:sp>
        </mc:Fallback>
      </mc:AlternateContent>
      <p:grpSp>
        <p:nvGrpSpPr>
          <p:cNvPr id="22" name="Group 21">
            <a:extLst>
              <a:ext uri="{FF2B5EF4-FFF2-40B4-BE49-F238E27FC236}">
                <a16:creationId xmlns:a16="http://schemas.microsoft.com/office/drawing/2014/main" id="{E22C954F-F4B0-3A42-AF6C-3E6E38581FE2}"/>
              </a:ext>
            </a:extLst>
          </p:cNvPr>
          <p:cNvGrpSpPr/>
          <p:nvPr/>
        </p:nvGrpSpPr>
        <p:grpSpPr>
          <a:xfrm>
            <a:off x="1847529" y="5157192"/>
            <a:ext cx="3116737" cy="923330"/>
            <a:chOff x="520034" y="5169966"/>
            <a:chExt cx="3116737" cy="923330"/>
          </a:xfrm>
        </p:grpSpPr>
        <p:sp>
          <p:nvSpPr>
            <p:cNvPr id="21" name="TextBox 20">
              <a:extLst>
                <a:ext uri="{FF2B5EF4-FFF2-40B4-BE49-F238E27FC236}">
                  <a16:creationId xmlns:a16="http://schemas.microsoft.com/office/drawing/2014/main" id="{F324DE15-6F84-2F46-82D8-1B7C9554857A}"/>
                </a:ext>
              </a:extLst>
            </p:cNvPr>
            <p:cNvSpPr txBox="1"/>
            <p:nvPr/>
          </p:nvSpPr>
          <p:spPr>
            <a:xfrm>
              <a:off x="520034" y="5169966"/>
              <a:ext cx="3115862" cy="923330"/>
            </a:xfrm>
            <a:prstGeom prst="rect">
              <a:avLst/>
            </a:prstGeom>
            <a:noFill/>
          </p:spPr>
          <p:txBody>
            <a:bodyPr wrap="square" rtlCol="0">
              <a:spAutoFit/>
            </a:bodyPr>
            <a:lstStyle/>
            <a:p>
              <a:pPr>
                <a:lnSpc>
                  <a:spcPct val="100000"/>
                </a:lnSpc>
              </a:pPr>
              <a:r>
                <a:rPr lang="en-GB" dirty="0">
                  <a:solidFill>
                    <a:srgbClr val="000000"/>
                  </a:solidFill>
                  <a:latin typeface="Times New Roman" panose="02020603050405020304" pitchFamily="18" charset="0"/>
                  <a:cs typeface="Times New Roman" panose="02020603050405020304" pitchFamily="18" charset="0"/>
                </a:rPr>
                <a:t>Dual cascade realised by quasi-thermal spectrum </a:t>
              </a:r>
              <a:endParaRPr lang="en-US" dirty="0"/>
            </a:p>
            <a:p>
              <a:endParaRPr lang="en-US" dirty="0"/>
            </a:p>
          </p:txBody>
        </p:sp>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0C816E5B-0D03-B84F-A8E5-917E302FDF20}"/>
                    </a:ext>
                  </a:extLst>
                </p:cNvPr>
                <p:cNvSpPr/>
                <p:nvPr/>
              </p:nvSpPr>
              <p:spPr>
                <a:xfrm>
                  <a:off x="2212471" y="5428762"/>
                  <a:ext cx="1424300" cy="59362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GB" sz="1600" i="1">
                                <a:latin typeface="Cambria Math" panose="02040503050406030204" pitchFamily="18" charset="0"/>
                              </a:rPr>
                            </m:ctrlPr>
                          </m:sSubSupPr>
                          <m:e>
                            <m:r>
                              <a:rPr lang="en-GB" sz="1600" i="1">
                                <a:latin typeface="Cambria Math"/>
                              </a:rPr>
                              <m:t>𝑛</m:t>
                            </m:r>
                          </m:e>
                          <m:sub>
                            <m:r>
                              <a:rPr lang="en-GB" sz="1600" b="1">
                                <a:latin typeface="Cambria Math"/>
                              </a:rPr>
                              <m:t>𝐤</m:t>
                            </m:r>
                          </m:sub>
                          <m:sup>
                            <m:r>
                              <a:rPr lang="en-GB" sz="1600" i="1">
                                <a:latin typeface="Cambria Math"/>
                              </a:rPr>
                              <m:t>𝑅𝐽</m:t>
                            </m:r>
                          </m:sup>
                        </m:sSubSup>
                        <m:r>
                          <a:rPr lang="en-GB" sz="1600" i="1">
                            <a:latin typeface="Cambria Math"/>
                          </a:rPr>
                          <m:t>=</m:t>
                        </m:r>
                        <m:f>
                          <m:fPr>
                            <m:ctrlPr>
                              <a:rPr lang="en-GB" sz="1600" i="1">
                                <a:latin typeface="Cambria Math" panose="02040503050406030204" pitchFamily="18" charset="0"/>
                              </a:rPr>
                            </m:ctrlPr>
                          </m:fPr>
                          <m:num>
                            <m:r>
                              <a:rPr lang="en-GB" sz="1600" i="1">
                                <a:latin typeface="Cambria Math"/>
                              </a:rPr>
                              <m:t>𝑇</m:t>
                            </m:r>
                          </m:num>
                          <m:den>
                            <m:r>
                              <a:rPr lang="en-GB" sz="1600" i="1">
                                <a:latin typeface="Cambria Math"/>
                                <a:ea typeface="Cambria Math"/>
                              </a:rPr>
                              <m:t>𝜇</m:t>
                            </m:r>
                            <m:r>
                              <a:rPr lang="en-GB" sz="1600" i="1">
                                <a:latin typeface="Cambria Math" panose="02040503050406030204" pitchFamily="18" charset="0"/>
                                <a:ea typeface="Cambria Math"/>
                              </a:rPr>
                              <m:t>+</m:t>
                            </m:r>
                            <m:sSub>
                              <m:sSubPr>
                                <m:ctrlPr>
                                  <a:rPr lang="en-GB" sz="1600" i="1">
                                    <a:latin typeface="Cambria Math" panose="02040503050406030204" pitchFamily="18" charset="0"/>
                                    <a:ea typeface="Cambria Math"/>
                                  </a:rPr>
                                </m:ctrlPr>
                              </m:sSubPr>
                              <m:e>
                                <m:r>
                                  <a:rPr lang="en-GB" sz="1600" i="1">
                                    <a:latin typeface="Cambria Math" panose="02040503050406030204" pitchFamily="18" charset="0"/>
                                    <a:ea typeface="Cambria Math"/>
                                  </a:rPr>
                                  <m:t>𝜔</m:t>
                                </m:r>
                              </m:e>
                              <m:sub>
                                <m:r>
                                  <a:rPr lang="en-GB" sz="1600" b="1">
                                    <a:latin typeface="Cambria Math" panose="02040503050406030204" pitchFamily="18" charset="0"/>
                                    <a:ea typeface="Cambria Math"/>
                                  </a:rPr>
                                  <m:t>𝐤</m:t>
                                </m:r>
                              </m:sub>
                            </m:sSub>
                          </m:den>
                        </m:f>
                      </m:oMath>
                    </m:oMathPara>
                  </a14:m>
                  <a:endParaRPr lang="en-US" sz="1600" dirty="0"/>
                </a:p>
              </p:txBody>
            </p:sp>
          </mc:Choice>
          <mc:Fallback xmlns="">
            <p:sp>
              <p:nvSpPr>
                <p:cNvPr id="13" name="Rectangle 12">
                  <a:extLst>
                    <a:ext uri="{FF2B5EF4-FFF2-40B4-BE49-F238E27FC236}">
                      <a16:creationId xmlns:a16="http://schemas.microsoft.com/office/drawing/2014/main" id="{0C816E5B-0D03-B84F-A8E5-917E302FDF20}"/>
                    </a:ext>
                  </a:extLst>
                </p:cNvPr>
                <p:cNvSpPr>
                  <a:spLocks noRot="1" noChangeAspect="1" noMove="1" noResize="1" noEditPoints="1" noAdjustHandles="1" noChangeArrowheads="1" noChangeShapeType="1" noTextEdit="1"/>
                </p:cNvSpPr>
                <p:nvPr/>
              </p:nvSpPr>
              <p:spPr>
                <a:xfrm>
                  <a:off x="2212471" y="5428762"/>
                  <a:ext cx="1424300" cy="593624"/>
                </a:xfrm>
                <a:prstGeom prst="rect">
                  <a:avLst/>
                </a:prstGeom>
                <a:blipFill>
                  <a:blip r:embed="rId7"/>
                  <a:stretch>
                    <a:fillRect b="-2083"/>
                  </a:stretch>
                </a:blipFill>
              </p:spPr>
              <p:txBody>
                <a:bodyPr/>
                <a:lstStyle/>
                <a:p>
                  <a:r>
                    <a:rPr lang="en-US">
                      <a:noFill/>
                    </a:rPr>
                    <a:t> </a:t>
                  </a:r>
                </a:p>
              </p:txBody>
            </p:sp>
          </mc:Fallback>
        </mc:AlternateContent>
      </p:grpSp>
      <p:grpSp>
        <p:nvGrpSpPr>
          <p:cNvPr id="26" name="Group 25">
            <a:extLst>
              <a:ext uri="{FF2B5EF4-FFF2-40B4-BE49-F238E27FC236}">
                <a16:creationId xmlns:a16="http://schemas.microsoft.com/office/drawing/2014/main" id="{3EDC9086-89A1-5642-880B-F2C67327A046}"/>
              </a:ext>
            </a:extLst>
          </p:cNvPr>
          <p:cNvGrpSpPr/>
          <p:nvPr/>
        </p:nvGrpSpPr>
        <p:grpSpPr>
          <a:xfrm>
            <a:off x="5735961" y="3499525"/>
            <a:ext cx="3961705" cy="3059974"/>
            <a:chOff x="4211960" y="3499525"/>
            <a:chExt cx="3961705" cy="3059974"/>
          </a:xfrm>
        </p:grpSpPr>
        <p:pic>
          <p:nvPicPr>
            <p:cNvPr id="24" name="Picture 23">
              <a:extLst>
                <a:ext uri="{FF2B5EF4-FFF2-40B4-BE49-F238E27FC236}">
                  <a16:creationId xmlns:a16="http://schemas.microsoft.com/office/drawing/2014/main" id="{3924B79B-4B41-F74C-8728-F1803C99718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11960" y="3499525"/>
              <a:ext cx="3961705" cy="3059974"/>
            </a:xfrm>
            <a:prstGeom prst="rect">
              <a:avLst/>
            </a:prstGeom>
          </p:spPr>
        </p:pic>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8ACD2551-330D-5B4A-A933-AFF984B92541}"/>
                    </a:ext>
                  </a:extLst>
                </p:cNvPr>
                <p:cNvSpPr/>
                <p:nvPr/>
              </p:nvSpPr>
              <p:spPr>
                <a:xfrm>
                  <a:off x="6876255" y="4616914"/>
                  <a:ext cx="1297409" cy="46827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GB" sz="1200" i="1">
                                <a:latin typeface="Cambria Math" panose="02040503050406030204" pitchFamily="18" charset="0"/>
                              </a:rPr>
                            </m:ctrlPr>
                          </m:sSubSupPr>
                          <m:e>
                            <m:r>
                              <a:rPr lang="en-GB" sz="1200" i="1">
                                <a:latin typeface="Cambria Math"/>
                              </a:rPr>
                              <m:t>𝑛</m:t>
                            </m:r>
                          </m:e>
                          <m:sub>
                            <m:r>
                              <a:rPr lang="en-GB" sz="1200" b="1">
                                <a:latin typeface="Cambria Math"/>
                              </a:rPr>
                              <m:t>𝐤</m:t>
                            </m:r>
                          </m:sub>
                          <m:sup>
                            <m:r>
                              <a:rPr lang="en-GB" sz="1200" i="1">
                                <a:latin typeface="Cambria Math"/>
                              </a:rPr>
                              <m:t>𝑅𝐽</m:t>
                            </m:r>
                          </m:sup>
                        </m:sSubSup>
                        <m:r>
                          <a:rPr lang="en-GB" sz="1200" i="1">
                            <a:latin typeface="Cambria Math"/>
                          </a:rPr>
                          <m:t>=</m:t>
                        </m:r>
                        <m:f>
                          <m:fPr>
                            <m:ctrlPr>
                              <a:rPr lang="en-GB" sz="1200" i="1">
                                <a:latin typeface="Cambria Math" panose="02040503050406030204" pitchFamily="18" charset="0"/>
                              </a:rPr>
                            </m:ctrlPr>
                          </m:fPr>
                          <m:num>
                            <m:r>
                              <a:rPr lang="en-GB" sz="1200" i="1">
                                <a:latin typeface="Cambria Math"/>
                              </a:rPr>
                              <m:t>𝑇</m:t>
                            </m:r>
                          </m:num>
                          <m:den>
                            <m:r>
                              <a:rPr lang="en-GB" sz="1200" i="1">
                                <a:latin typeface="Cambria Math"/>
                                <a:ea typeface="Cambria Math"/>
                              </a:rPr>
                              <m:t>𝜇</m:t>
                            </m:r>
                            <m:r>
                              <a:rPr lang="en-GB" sz="1200" i="1">
                                <a:latin typeface="Cambria Math" panose="02040503050406030204" pitchFamily="18" charset="0"/>
                                <a:ea typeface="Cambria Math"/>
                              </a:rPr>
                              <m:t>+</m:t>
                            </m:r>
                            <m:sSub>
                              <m:sSubPr>
                                <m:ctrlPr>
                                  <a:rPr lang="en-GB" sz="1200" i="1">
                                    <a:latin typeface="Cambria Math" panose="02040503050406030204" pitchFamily="18" charset="0"/>
                                    <a:ea typeface="Cambria Math"/>
                                  </a:rPr>
                                </m:ctrlPr>
                              </m:sSubPr>
                              <m:e>
                                <m:r>
                                  <a:rPr lang="en-GB" sz="1200" i="1">
                                    <a:latin typeface="Cambria Math" panose="02040503050406030204" pitchFamily="18" charset="0"/>
                                    <a:ea typeface="Cambria Math"/>
                                  </a:rPr>
                                  <m:t>𝜔</m:t>
                                </m:r>
                              </m:e>
                              <m:sub>
                                <m:r>
                                  <a:rPr lang="en-GB" sz="1200" b="1">
                                    <a:latin typeface="Cambria Math" panose="02040503050406030204" pitchFamily="18" charset="0"/>
                                    <a:ea typeface="Cambria Math"/>
                                  </a:rPr>
                                  <m:t>𝐤</m:t>
                                </m:r>
                              </m:sub>
                            </m:sSub>
                          </m:den>
                        </m:f>
                      </m:oMath>
                    </m:oMathPara>
                  </a14:m>
                  <a:endParaRPr lang="en-US" sz="1200" dirty="0"/>
                </a:p>
              </p:txBody>
            </p:sp>
          </mc:Choice>
          <mc:Fallback xmlns="">
            <p:sp>
              <p:nvSpPr>
                <p:cNvPr id="25" name="Rectangle 24">
                  <a:extLst>
                    <a:ext uri="{FF2B5EF4-FFF2-40B4-BE49-F238E27FC236}">
                      <a16:creationId xmlns:a16="http://schemas.microsoft.com/office/drawing/2014/main" id="{8ACD2551-330D-5B4A-A933-AFF984B92541}"/>
                    </a:ext>
                  </a:extLst>
                </p:cNvPr>
                <p:cNvSpPr>
                  <a:spLocks noRot="1" noChangeAspect="1" noMove="1" noResize="1" noEditPoints="1" noAdjustHandles="1" noChangeArrowheads="1" noChangeShapeType="1" noTextEdit="1"/>
                </p:cNvSpPr>
                <p:nvPr/>
              </p:nvSpPr>
              <p:spPr>
                <a:xfrm>
                  <a:off x="6876255" y="4616914"/>
                  <a:ext cx="1297409" cy="468270"/>
                </a:xfrm>
                <a:prstGeom prst="rect">
                  <a:avLst/>
                </a:prstGeom>
                <a:blipFill>
                  <a:blip r:embed="rId9"/>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882447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Quantum turbulence"/>
          <p:cNvSpPr txBox="1"/>
          <p:nvPr/>
        </p:nvSpPr>
        <p:spPr>
          <a:xfrm>
            <a:off x="1524000" y="-141092"/>
            <a:ext cx="9144000" cy="1264450"/>
          </a:xfrm>
          <a:prstGeom prst="rect">
            <a:avLst/>
          </a:prstGeom>
          <a:solidFill>
            <a:srgbClr val="535353"/>
          </a:solidFill>
          <a:ln w="12700">
            <a:miter lim="400000"/>
          </a:ln>
          <a:effectLst>
            <a:outerShdw blurRad="127000" dist="76200" dir="2700000" rotWithShape="0">
              <a:srgbClr val="000000">
                <a:alpha val="75000"/>
              </a:srgbClr>
            </a:outerShdw>
            <a:reflection stA="0" endPos="40000" dir="5400000" sy="-100000" algn="bl" rotWithShape="0"/>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defRPr sz="5900" i="1">
                <a:solidFill>
                  <a:srgbClr val="FFFFFF"/>
                </a:solidFill>
                <a:latin typeface="Gill Sans"/>
                <a:ea typeface="Gill Sans"/>
                <a:cs typeface="Gill Sans"/>
                <a:sym typeface="Gill Sans"/>
              </a:defRPr>
            </a:lvl1pPr>
          </a:lstStyle>
          <a:p>
            <a:r>
              <a:rPr sz="4148" dirty="0"/>
              <a:t>Quantum turbulence</a:t>
            </a:r>
            <a:r>
              <a:rPr lang="en-US" sz="4148" dirty="0"/>
              <a:t> </a:t>
            </a:r>
          </a:p>
          <a:p>
            <a:r>
              <a:rPr lang="en-US" sz="3600" dirty="0"/>
              <a:t>(</a:t>
            </a:r>
            <a:r>
              <a:rPr lang="en-GB" sz="3600" dirty="0"/>
              <a:t>G. </a:t>
            </a:r>
            <a:r>
              <a:rPr lang="en-GB" sz="3600" dirty="0" err="1"/>
              <a:t>Krstulovic</a:t>
            </a:r>
            <a:r>
              <a:rPr lang="en-GB" sz="3600" dirty="0"/>
              <a:t>, S. </a:t>
            </a:r>
            <a:r>
              <a:rPr lang="en-GB" sz="3600" dirty="0" err="1"/>
              <a:t>Nazarenko</a:t>
            </a:r>
            <a:r>
              <a:rPr lang="en-GB" sz="3600" dirty="0"/>
              <a:t>, V. Lvov, I. </a:t>
            </a:r>
            <a:r>
              <a:rPr lang="en-GB" sz="3600" dirty="0" err="1"/>
              <a:t>Procaccia</a:t>
            </a:r>
            <a:r>
              <a:rPr lang="en-GB" sz="3600" dirty="0"/>
              <a:t>) </a:t>
            </a:r>
            <a:endParaRPr sz="3600" dirty="0"/>
          </a:p>
        </p:txBody>
      </p:sp>
      <p:grpSp>
        <p:nvGrpSpPr>
          <p:cNvPr id="138" name="Group"/>
          <p:cNvGrpSpPr/>
          <p:nvPr/>
        </p:nvGrpSpPr>
        <p:grpSpPr>
          <a:xfrm>
            <a:off x="1646461" y="2978608"/>
            <a:ext cx="8899079" cy="3200359"/>
            <a:chOff x="0" y="0"/>
            <a:chExt cx="12656466" cy="4551620"/>
          </a:xfrm>
        </p:grpSpPr>
        <p:grpSp>
          <p:nvGrpSpPr>
            <p:cNvPr id="133" name="Group"/>
            <p:cNvGrpSpPr/>
            <p:nvPr/>
          </p:nvGrpSpPr>
          <p:grpSpPr>
            <a:xfrm>
              <a:off x="-1" y="0"/>
              <a:ext cx="12656468" cy="4551621"/>
              <a:chOff x="0" y="0"/>
              <a:chExt cx="12656465" cy="4551620"/>
            </a:xfrm>
          </p:grpSpPr>
          <p:pic>
            <p:nvPicPr>
              <p:cNvPr id="129" name="FullLater.png" descr="FullLater.png"/>
              <p:cNvPicPr>
                <a:picLocks noChangeAspect="1"/>
              </p:cNvPicPr>
              <p:nvPr/>
            </p:nvPicPr>
            <p:blipFill>
              <a:blip r:embed="rId2"/>
              <a:stretch>
                <a:fillRect/>
              </a:stretch>
            </p:blipFill>
            <p:spPr>
              <a:xfrm>
                <a:off x="0" y="0"/>
                <a:ext cx="5276553" cy="4551621"/>
              </a:xfrm>
              <a:prstGeom prst="rect">
                <a:avLst/>
              </a:prstGeom>
              <a:ln w="12700" cap="flat">
                <a:noFill/>
                <a:miter lim="400000"/>
              </a:ln>
              <a:effectLst/>
            </p:spPr>
          </p:pic>
          <p:pic>
            <p:nvPicPr>
              <p:cNvPr id="130" name="ZoomLater.png" descr="ZoomLater.png"/>
              <p:cNvPicPr>
                <a:picLocks noChangeAspect="1"/>
              </p:cNvPicPr>
              <p:nvPr/>
            </p:nvPicPr>
            <p:blipFill>
              <a:blip r:embed="rId3"/>
              <a:stretch>
                <a:fillRect/>
              </a:stretch>
            </p:blipFill>
            <p:spPr>
              <a:xfrm>
                <a:off x="5595073" y="0"/>
                <a:ext cx="7061394" cy="4551621"/>
              </a:xfrm>
              <a:prstGeom prst="rect">
                <a:avLst/>
              </a:prstGeom>
              <a:ln w="63500" cap="flat">
                <a:solidFill>
                  <a:srgbClr val="51A7F9"/>
                </a:solidFill>
                <a:prstDash val="solid"/>
                <a:miter lim="400000"/>
              </a:ln>
              <a:effectLst/>
            </p:spPr>
          </p:pic>
          <p:sp>
            <p:nvSpPr>
              <p:cNvPr id="131" name="Rectangle"/>
              <p:cNvSpPr/>
              <p:nvPr/>
            </p:nvSpPr>
            <p:spPr>
              <a:xfrm>
                <a:off x="4220144" y="1070866"/>
                <a:ext cx="414665" cy="458360"/>
              </a:xfrm>
              <a:prstGeom prst="rect">
                <a:avLst/>
              </a:prstGeom>
              <a:noFill/>
              <a:ln w="38100" cap="flat">
                <a:solidFill>
                  <a:srgbClr val="51A7F9"/>
                </a:solidFill>
                <a:prstDash val="solid"/>
                <a:miter lim="400000"/>
              </a:ln>
              <a:effectLst/>
            </p:spPr>
            <p:txBody>
              <a:bodyPr wrap="square" lIns="35719" tIns="35719" rIns="35719" bIns="35719" numCol="1" anchor="ctr">
                <a:noAutofit/>
              </a:bodyPr>
              <a:lstStyle/>
              <a:p>
                <a:pPr>
                  <a:defRPr sz="4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12"/>
              </a:p>
            </p:txBody>
          </p:sp>
          <p:sp>
            <p:nvSpPr>
              <p:cNvPr id="132" name="Line"/>
              <p:cNvSpPr/>
              <p:nvPr/>
            </p:nvSpPr>
            <p:spPr>
              <a:xfrm flipV="1">
                <a:off x="4643874" y="953023"/>
                <a:ext cx="929452" cy="333450"/>
              </a:xfrm>
              <a:prstGeom prst="line">
                <a:avLst/>
              </a:prstGeom>
              <a:noFill/>
              <a:ln w="50800" cap="flat">
                <a:solidFill>
                  <a:srgbClr val="51A7F9"/>
                </a:solidFill>
                <a:prstDash val="solid"/>
                <a:miter lim="400000"/>
              </a:ln>
              <a:effectLst/>
            </p:spPr>
            <p:txBody>
              <a:bodyPr wrap="square" lIns="35719" tIns="35719" rIns="35719" bIns="35719" numCol="1" anchor="ctr">
                <a:noAutofit/>
              </a:bodyPr>
              <a:lstStyle/>
              <a:p>
                <a:pPr>
                  <a:defRPr sz="4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12"/>
              </a:p>
            </p:txBody>
          </p:sp>
        </p:grpSp>
        <p:sp>
          <p:nvSpPr>
            <p:cNvPr id="134" name="Line"/>
            <p:cNvSpPr/>
            <p:nvPr/>
          </p:nvSpPr>
          <p:spPr>
            <a:xfrm>
              <a:off x="7282651" y="1895445"/>
              <a:ext cx="1462214" cy="484791"/>
            </a:xfrm>
            <a:prstGeom prst="line">
              <a:avLst/>
            </a:prstGeom>
            <a:noFill/>
            <a:ln w="25400" cap="flat">
              <a:solidFill>
                <a:srgbClr val="FFFFFF"/>
              </a:solidFill>
              <a:prstDash val="solid"/>
              <a:miter lim="400000"/>
              <a:headEnd type="triangle" w="med" len="sm"/>
              <a:tailEnd type="triangle" w="med" len="sm"/>
            </a:ln>
            <a:effectLst/>
          </p:spPr>
          <p:txBody>
            <a:bodyPr wrap="square" lIns="35719" tIns="35719" rIns="35719" bIns="35719" numCol="1" anchor="ctr">
              <a:noAutofit/>
            </a:bodyPr>
            <a:lstStyle/>
            <a:p>
              <a:pPr>
                <a:defRPr sz="4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12"/>
            </a:p>
          </p:txBody>
        </p:sp>
        <p:pic>
          <p:nvPicPr>
            <p:cNvPr id="135" name="Image" descr="Image"/>
            <p:cNvPicPr>
              <a:picLocks noChangeAspect="1"/>
            </p:cNvPicPr>
            <p:nvPr/>
          </p:nvPicPr>
          <p:blipFill>
            <a:blip r:embed="rId4"/>
            <a:stretch>
              <a:fillRect/>
            </a:stretch>
          </p:blipFill>
          <p:spPr>
            <a:xfrm>
              <a:off x="7868954" y="1383264"/>
              <a:ext cx="353966" cy="637137"/>
            </a:xfrm>
            <a:prstGeom prst="rect">
              <a:avLst/>
            </a:prstGeom>
            <a:ln w="12700" cap="flat">
              <a:noFill/>
              <a:miter lim="400000"/>
            </a:ln>
            <a:effectLst/>
          </p:spPr>
        </p:pic>
        <p:sp>
          <p:nvSpPr>
            <p:cNvPr id="136" name="Line"/>
            <p:cNvSpPr/>
            <p:nvPr/>
          </p:nvSpPr>
          <p:spPr>
            <a:xfrm>
              <a:off x="805838" y="1895445"/>
              <a:ext cx="2632207" cy="1215010"/>
            </a:xfrm>
            <a:prstGeom prst="line">
              <a:avLst/>
            </a:prstGeom>
            <a:noFill/>
            <a:ln w="25400" cap="flat">
              <a:solidFill>
                <a:srgbClr val="FFFFFF"/>
              </a:solidFill>
              <a:prstDash val="solid"/>
              <a:miter lim="400000"/>
              <a:headEnd type="triangle" w="med" len="sm"/>
              <a:tailEnd type="triangle" w="med" len="sm"/>
            </a:ln>
            <a:effectLst/>
          </p:spPr>
          <p:txBody>
            <a:bodyPr wrap="square" lIns="35719" tIns="35719" rIns="35719" bIns="35719" numCol="1" anchor="ctr">
              <a:noAutofit/>
            </a:bodyPr>
            <a:lstStyle/>
            <a:p>
              <a:pPr>
                <a:defRPr sz="4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12"/>
            </a:p>
          </p:txBody>
        </p:sp>
        <p:pic>
          <p:nvPicPr>
            <p:cNvPr id="137" name="Image" descr="Image"/>
            <p:cNvPicPr>
              <a:picLocks noChangeAspect="1"/>
            </p:cNvPicPr>
            <p:nvPr/>
          </p:nvPicPr>
          <p:blipFill>
            <a:blip r:embed="rId5"/>
            <a:stretch>
              <a:fillRect/>
            </a:stretch>
          </p:blipFill>
          <p:spPr>
            <a:xfrm>
              <a:off x="1791694" y="2711862"/>
              <a:ext cx="463373" cy="579216"/>
            </a:xfrm>
            <a:prstGeom prst="rect">
              <a:avLst/>
            </a:prstGeom>
            <a:ln w="12700" cap="flat">
              <a:noFill/>
              <a:miter lim="400000"/>
            </a:ln>
            <a:effectLst/>
          </p:spPr>
        </p:pic>
      </p:grpSp>
      <p:sp>
        <p:nvSpPr>
          <p:cNvPr id="139" name="N. Müller and G. Krstulovic (2020)"/>
          <p:cNvSpPr txBox="1"/>
          <p:nvPr/>
        </p:nvSpPr>
        <p:spPr>
          <a:xfrm>
            <a:off x="7228754" y="6512047"/>
            <a:ext cx="229409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dirty="0"/>
              <a:t>N. Müller and G. </a:t>
            </a:r>
            <a:r>
              <a:rPr sz="1266" dirty="0" err="1"/>
              <a:t>Krstulovic</a:t>
            </a:r>
            <a:r>
              <a:rPr sz="1266" dirty="0"/>
              <a:t> (2020)</a:t>
            </a:r>
          </a:p>
        </p:txBody>
      </p:sp>
      <p:sp>
        <p:nvSpPr>
          <p:cNvPr id="140" name="Vortices and sound waves in quantum turbulence"/>
          <p:cNvSpPr txBox="1"/>
          <p:nvPr/>
        </p:nvSpPr>
        <p:spPr>
          <a:xfrm>
            <a:off x="2966626" y="2281795"/>
            <a:ext cx="6048965" cy="429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defRPr sz="3300" b="0">
                <a:solidFill>
                  <a:schemeClr val="accent5">
                    <a:lumOff val="-29866"/>
                  </a:schemeClr>
                </a:solidFill>
              </a:defRPr>
            </a:lvl1pPr>
          </a:lstStyle>
          <a:p>
            <a:r>
              <a:rPr sz="2320" dirty="0"/>
              <a:t>Vortices and sound waves in quantum turbulence</a:t>
            </a:r>
          </a:p>
        </p:txBody>
      </p:sp>
      <p:grpSp>
        <p:nvGrpSpPr>
          <p:cNvPr id="157" name="Group"/>
          <p:cNvGrpSpPr/>
          <p:nvPr/>
        </p:nvGrpSpPr>
        <p:grpSpPr>
          <a:xfrm>
            <a:off x="1314805" y="1092204"/>
            <a:ext cx="9507118" cy="1349094"/>
            <a:chOff x="0" y="164317"/>
            <a:chExt cx="13521233" cy="1918708"/>
          </a:xfrm>
        </p:grpSpPr>
        <p:sp>
          <p:nvSpPr>
            <p:cNvPr id="141" name="Classical (Kolmogorov) turbulence"/>
            <p:cNvSpPr/>
            <p:nvPr/>
          </p:nvSpPr>
          <p:spPr>
            <a:xfrm>
              <a:off x="1939976" y="579417"/>
              <a:ext cx="3343190" cy="81043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lvl1pPr>
                <a:defRPr sz="2300" b="0">
                  <a:latin typeface="Gill Sans"/>
                  <a:ea typeface="Gill Sans"/>
                  <a:cs typeface="Gill Sans"/>
                  <a:sym typeface="Gill Sans"/>
                </a:defRPr>
              </a:lvl1pPr>
            </a:lstStyle>
            <a:p>
              <a:r>
                <a:rPr sz="1617" dirty="0"/>
                <a:t>Classical (Kolmogorov) turbulence</a:t>
              </a:r>
            </a:p>
          </p:txBody>
        </p:sp>
        <p:pic>
          <p:nvPicPr>
            <p:cNvPr id="142" name="droppedImage.pdf" descr="droppedImage.pdf"/>
            <p:cNvPicPr>
              <a:picLocks noChangeAspect="1"/>
            </p:cNvPicPr>
            <p:nvPr/>
          </p:nvPicPr>
          <p:blipFill>
            <a:blip r:embed="rId6"/>
            <a:stretch>
              <a:fillRect/>
            </a:stretch>
          </p:blipFill>
          <p:spPr>
            <a:xfrm>
              <a:off x="10783241" y="1178232"/>
              <a:ext cx="203201" cy="419101"/>
            </a:xfrm>
            <a:prstGeom prst="rect">
              <a:avLst/>
            </a:prstGeom>
            <a:ln w="12700" cap="flat">
              <a:noFill/>
              <a:miter lim="400000"/>
            </a:ln>
            <a:effectLst/>
          </p:spPr>
        </p:pic>
        <p:pic>
          <p:nvPicPr>
            <p:cNvPr id="143" name="droppedImage.pdf" descr="droppedImage.pdf"/>
            <p:cNvPicPr>
              <a:picLocks noChangeAspect="1"/>
            </p:cNvPicPr>
            <p:nvPr/>
          </p:nvPicPr>
          <p:blipFill>
            <a:blip r:embed="rId7"/>
            <a:stretch>
              <a:fillRect/>
            </a:stretch>
          </p:blipFill>
          <p:spPr>
            <a:xfrm>
              <a:off x="5847510" y="1216332"/>
              <a:ext cx="190501" cy="342901"/>
            </a:xfrm>
            <a:prstGeom prst="rect">
              <a:avLst/>
            </a:prstGeom>
            <a:ln w="12700" cap="flat">
              <a:noFill/>
              <a:miter lim="400000"/>
            </a:ln>
            <a:effectLst/>
          </p:spPr>
        </p:pic>
        <p:sp>
          <p:nvSpPr>
            <p:cNvPr id="144" name="Line"/>
            <p:cNvSpPr/>
            <p:nvPr/>
          </p:nvSpPr>
          <p:spPr>
            <a:xfrm flipH="1" flipV="1">
              <a:off x="1452478" y="1387781"/>
              <a:ext cx="4044837" cy="1"/>
            </a:xfrm>
            <a:prstGeom prst="line">
              <a:avLst/>
            </a:prstGeom>
            <a:noFill/>
            <a:ln w="25400" cap="flat">
              <a:solidFill>
                <a:srgbClr val="FF2600"/>
              </a:solidFill>
              <a:prstDash val="solid"/>
              <a:miter lim="400000"/>
              <a:headEnd type="triangle" w="med" len="med"/>
            </a:ln>
            <a:effectLst/>
          </p:spPr>
          <p:txBody>
            <a:bodyPr wrap="square" lIns="35719" tIns="35719" rIns="35719" bIns="35719" numCol="1" anchor="ctr">
              <a:noAutofit/>
            </a:bodyPr>
            <a:lstStyle/>
            <a:p>
              <a:pPr defTabSz="321457">
                <a:defRPr sz="1200" b="0">
                  <a:latin typeface="Helvetica"/>
                  <a:ea typeface="Helvetica"/>
                  <a:cs typeface="Helvetica"/>
                  <a:sym typeface="Helvetica"/>
                </a:defRPr>
              </a:pPr>
              <a:endParaRPr sz="844"/>
            </a:p>
          </p:txBody>
        </p:sp>
        <p:sp>
          <p:nvSpPr>
            <p:cNvPr id="145" name="Line"/>
            <p:cNvSpPr/>
            <p:nvPr/>
          </p:nvSpPr>
          <p:spPr>
            <a:xfrm flipH="1">
              <a:off x="6664237" y="1387782"/>
              <a:ext cx="3850557" cy="1"/>
            </a:xfrm>
            <a:prstGeom prst="line">
              <a:avLst/>
            </a:prstGeom>
            <a:noFill/>
            <a:ln w="25400" cap="flat">
              <a:solidFill>
                <a:srgbClr val="FF2600"/>
              </a:solidFill>
              <a:prstDash val="solid"/>
              <a:miter lim="400000"/>
              <a:headEnd type="triangle" w="med" len="med"/>
            </a:ln>
            <a:effectLst/>
          </p:spPr>
          <p:txBody>
            <a:bodyPr wrap="square" lIns="35719" tIns="35719" rIns="35719" bIns="35719" numCol="1" anchor="ctr">
              <a:noAutofit/>
            </a:bodyPr>
            <a:lstStyle/>
            <a:p>
              <a:pPr defTabSz="321457">
                <a:defRPr sz="1200" b="0">
                  <a:latin typeface="Helvetica"/>
                  <a:ea typeface="Helvetica"/>
                  <a:cs typeface="Helvetica"/>
                  <a:sym typeface="Helvetica"/>
                </a:defRPr>
              </a:pPr>
              <a:endParaRPr sz="844"/>
            </a:p>
          </p:txBody>
        </p:sp>
        <p:sp>
          <p:nvSpPr>
            <p:cNvPr id="146" name="Line"/>
            <p:cNvSpPr/>
            <p:nvPr/>
          </p:nvSpPr>
          <p:spPr>
            <a:xfrm flipH="1" flipV="1">
              <a:off x="11254888" y="1387782"/>
              <a:ext cx="1417736" cy="2"/>
            </a:xfrm>
            <a:prstGeom prst="line">
              <a:avLst/>
            </a:prstGeom>
            <a:noFill/>
            <a:ln w="25400" cap="flat">
              <a:solidFill>
                <a:srgbClr val="FF2600"/>
              </a:solidFill>
              <a:prstDash val="sysDot"/>
              <a:miter lim="400000"/>
              <a:headEnd type="triangle" w="med" len="med"/>
            </a:ln>
            <a:effectLst/>
          </p:spPr>
          <p:txBody>
            <a:bodyPr wrap="square" lIns="35719" tIns="35719" rIns="35719" bIns="35719" numCol="1" anchor="ctr">
              <a:noAutofit/>
            </a:bodyPr>
            <a:lstStyle/>
            <a:p>
              <a:pPr defTabSz="321457">
                <a:defRPr sz="1200" b="0">
                  <a:latin typeface="Helvetica"/>
                  <a:ea typeface="Helvetica"/>
                  <a:cs typeface="Helvetica"/>
                  <a:sym typeface="Helvetica"/>
                </a:defRPr>
              </a:pPr>
              <a:endParaRPr sz="844"/>
            </a:p>
          </p:txBody>
        </p:sp>
        <p:sp>
          <p:nvSpPr>
            <p:cNvPr id="147" name="Line"/>
            <p:cNvSpPr/>
            <p:nvPr/>
          </p:nvSpPr>
          <p:spPr>
            <a:xfrm flipH="1" flipV="1">
              <a:off x="0" y="1384311"/>
              <a:ext cx="677334" cy="4234"/>
            </a:xfrm>
            <a:prstGeom prst="line">
              <a:avLst/>
            </a:prstGeom>
            <a:noFill/>
            <a:ln w="25400" cap="flat">
              <a:solidFill>
                <a:srgbClr val="FF2600"/>
              </a:solidFill>
              <a:prstDash val="sysDot"/>
              <a:miter lim="400000"/>
              <a:headEnd type="triangle" w="med" len="med"/>
            </a:ln>
            <a:effectLst/>
          </p:spPr>
          <p:txBody>
            <a:bodyPr wrap="square" lIns="35719" tIns="35719" rIns="35719" bIns="35719" numCol="1" anchor="ctr">
              <a:noAutofit/>
            </a:bodyPr>
            <a:lstStyle/>
            <a:p>
              <a:pPr defTabSz="321457">
                <a:defRPr sz="1200" b="0">
                  <a:latin typeface="Helvetica"/>
                  <a:ea typeface="Helvetica"/>
                  <a:cs typeface="Helvetica"/>
                  <a:sym typeface="Helvetica"/>
                </a:defRPr>
              </a:pPr>
              <a:endParaRPr sz="844"/>
            </a:p>
          </p:txBody>
        </p:sp>
        <p:sp>
          <p:nvSpPr>
            <p:cNvPr id="148" name="Kelvin wave cascade…"/>
            <p:cNvSpPr/>
            <p:nvPr/>
          </p:nvSpPr>
          <p:spPr>
            <a:xfrm>
              <a:off x="6620255" y="516352"/>
              <a:ext cx="4228354" cy="83888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p>
              <a:pPr>
                <a:lnSpc>
                  <a:spcPct val="60000"/>
                </a:lnSpc>
                <a:defRPr sz="2300" b="0">
                  <a:latin typeface="Gill Sans"/>
                  <a:ea typeface="Gill Sans"/>
                  <a:cs typeface="Gill Sans"/>
                  <a:sym typeface="Gill Sans"/>
                </a:defRPr>
              </a:pPr>
              <a:r>
                <a:rPr sz="1617" dirty="0"/>
                <a:t>Kelvin wave </a:t>
              </a:r>
              <a:r>
                <a:rPr lang="en-US" sz="1617" dirty="0"/>
                <a:t>turbulence </a:t>
              </a:r>
              <a:r>
                <a:rPr sz="1617" dirty="0"/>
                <a:t>cascade </a:t>
              </a:r>
            </a:p>
            <a:p>
              <a:pPr>
                <a:lnSpc>
                  <a:spcPct val="60000"/>
                </a:lnSpc>
                <a:spcBef>
                  <a:spcPts val="281"/>
                </a:spcBef>
                <a:defRPr sz="2300" b="0">
                  <a:latin typeface="Gill Sans"/>
                  <a:ea typeface="Gill Sans"/>
                  <a:cs typeface="Gill Sans"/>
                  <a:sym typeface="Gill Sans"/>
                </a:defRPr>
              </a:pPr>
              <a:r>
                <a:rPr lang="en-US" sz="1617" dirty="0"/>
                <a:t>             </a:t>
              </a:r>
              <a:r>
                <a:rPr sz="1617" dirty="0"/>
                <a:t>&amp;</a:t>
              </a:r>
            </a:p>
            <a:p>
              <a:pPr>
                <a:lnSpc>
                  <a:spcPct val="70000"/>
                </a:lnSpc>
                <a:defRPr sz="2300" b="0">
                  <a:latin typeface="Gill Sans"/>
                  <a:ea typeface="Gill Sans"/>
                  <a:cs typeface="Gill Sans"/>
                  <a:sym typeface="Gill Sans"/>
                </a:defRPr>
              </a:pPr>
              <a:r>
                <a:rPr sz="1617" dirty="0"/>
                <a:t>vortex reconnections</a:t>
              </a:r>
            </a:p>
          </p:txBody>
        </p:sp>
        <p:sp>
          <p:nvSpPr>
            <p:cNvPr id="149" name="sound emission"/>
            <p:cNvSpPr/>
            <p:nvPr/>
          </p:nvSpPr>
          <p:spPr>
            <a:xfrm>
              <a:off x="12251232" y="813024"/>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numCol="1" anchor="ctr">
              <a:spAutoFit/>
            </a:bodyPr>
            <a:lstStyle>
              <a:lvl1pPr>
                <a:defRPr sz="2300" b="0">
                  <a:latin typeface="Gill Sans"/>
                  <a:ea typeface="Gill Sans"/>
                  <a:cs typeface="Gill Sans"/>
                  <a:sym typeface="Gill Sans"/>
                </a:defRPr>
              </a:lvl1pPr>
            </a:lstStyle>
            <a:p>
              <a:r>
                <a:rPr sz="1617"/>
                <a:t>sound emission</a:t>
              </a:r>
            </a:p>
          </p:txBody>
        </p:sp>
        <p:pic>
          <p:nvPicPr>
            <p:cNvPr id="150" name="droppedImage.pdf" descr="droppedImage.pdf"/>
            <p:cNvPicPr>
              <a:picLocks noChangeAspect="1"/>
            </p:cNvPicPr>
            <p:nvPr/>
          </p:nvPicPr>
          <p:blipFill>
            <a:blip r:embed="rId8"/>
            <a:stretch>
              <a:fillRect/>
            </a:stretch>
          </p:blipFill>
          <p:spPr>
            <a:xfrm>
              <a:off x="784781" y="1184582"/>
              <a:ext cx="317501" cy="406401"/>
            </a:xfrm>
            <a:prstGeom prst="rect">
              <a:avLst/>
            </a:prstGeom>
            <a:ln w="12700" cap="flat">
              <a:noFill/>
              <a:miter lim="400000"/>
            </a:ln>
            <a:effectLst/>
          </p:spPr>
        </p:pic>
        <p:sp>
          <p:nvSpPr>
            <p:cNvPr id="151" name="energy injection"/>
            <p:cNvSpPr/>
            <p:nvPr/>
          </p:nvSpPr>
          <p:spPr>
            <a:xfrm>
              <a:off x="54531" y="394382"/>
              <a:ext cx="1778001" cy="37963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lvl1pPr>
                <a:defRPr b="0">
                  <a:solidFill>
                    <a:srgbClr val="0433FF"/>
                  </a:solidFill>
                  <a:latin typeface="Gill Sans"/>
                  <a:ea typeface="Gill Sans"/>
                  <a:cs typeface="Gill Sans"/>
                  <a:sym typeface="Gill Sans"/>
                </a:defRPr>
              </a:lvl1pPr>
            </a:lstStyle>
            <a:p>
              <a:r>
                <a:rPr sz="1266"/>
                <a:t>energy injection</a:t>
              </a:r>
            </a:p>
          </p:txBody>
        </p:sp>
        <p:sp>
          <p:nvSpPr>
            <p:cNvPr id="152" name="inter-vortex distance"/>
            <p:cNvSpPr/>
            <p:nvPr/>
          </p:nvSpPr>
          <p:spPr>
            <a:xfrm>
              <a:off x="5106497" y="164317"/>
              <a:ext cx="2169765" cy="65668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lvl1pPr>
                <a:defRPr b="0">
                  <a:solidFill>
                    <a:srgbClr val="0433FF"/>
                  </a:solidFill>
                  <a:latin typeface="Gill Sans"/>
                  <a:ea typeface="Gill Sans"/>
                  <a:cs typeface="Gill Sans"/>
                  <a:sym typeface="Gill Sans"/>
                </a:defRPr>
              </a:lvl1pPr>
            </a:lstStyle>
            <a:p>
              <a:r>
                <a:rPr sz="1266" dirty="0"/>
                <a:t>inter-vortex </a:t>
              </a:r>
              <a:endParaRPr lang="en-US" sz="1266" dirty="0"/>
            </a:p>
            <a:p>
              <a:r>
                <a:rPr sz="1266" dirty="0"/>
                <a:t>distance</a:t>
              </a:r>
            </a:p>
          </p:txBody>
        </p:sp>
        <p:sp>
          <p:nvSpPr>
            <p:cNvPr id="153" name="vortex core size"/>
            <p:cNvSpPr/>
            <p:nvPr/>
          </p:nvSpPr>
          <p:spPr>
            <a:xfrm>
              <a:off x="10641000" y="326727"/>
              <a:ext cx="2031624" cy="37963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lvl1pPr>
                <a:defRPr b="0">
                  <a:solidFill>
                    <a:srgbClr val="0433FF"/>
                  </a:solidFill>
                  <a:latin typeface="Gill Sans"/>
                  <a:ea typeface="Gill Sans"/>
                  <a:cs typeface="Gill Sans"/>
                  <a:sym typeface="Gill Sans"/>
                </a:defRPr>
              </a:lvl1pPr>
            </a:lstStyle>
            <a:p>
              <a:r>
                <a:rPr sz="1266" dirty="0"/>
                <a:t>vortex core</a:t>
              </a:r>
              <a:r>
                <a:rPr lang="en-US" sz="1266" dirty="0"/>
                <a:t> </a:t>
              </a:r>
              <a:r>
                <a:rPr sz="1266" dirty="0"/>
                <a:t>size</a:t>
              </a:r>
            </a:p>
          </p:txBody>
        </p:sp>
        <p:pic>
          <p:nvPicPr>
            <p:cNvPr id="154" name="Image" descr="Image"/>
            <p:cNvPicPr>
              <a:picLocks noChangeAspect="1"/>
            </p:cNvPicPr>
            <p:nvPr/>
          </p:nvPicPr>
          <p:blipFill>
            <a:blip r:embed="rId9"/>
            <a:stretch>
              <a:fillRect/>
            </a:stretch>
          </p:blipFill>
          <p:spPr>
            <a:xfrm>
              <a:off x="461524" y="908431"/>
              <a:ext cx="609601" cy="152401"/>
            </a:xfrm>
            <a:prstGeom prst="rect">
              <a:avLst/>
            </a:prstGeom>
            <a:ln w="12700" cap="flat">
              <a:noFill/>
              <a:miter lim="400000"/>
            </a:ln>
            <a:effectLst/>
          </p:spPr>
        </p:pic>
        <p:pic>
          <p:nvPicPr>
            <p:cNvPr id="155" name="droppedImage.pdf" descr="droppedImage.pdf"/>
            <p:cNvPicPr>
              <a:picLocks noChangeAspect="1"/>
            </p:cNvPicPr>
            <p:nvPr/>
          </p:nvPicPr>
          <p:blipFill>
            <a:blip r:embed="rId10"/>
            <a:stretch>
              <a:fillRect/>
            </a:stretch>
          </p:blipFill>
          <p:spPr>
            <a:xfrm>
              <a:off x="10848609" y="822236"/>
              <a:ext cx="521810" cy="273329"/>
            </a:xfrm>
            <a:prstGeom prst="rect">
              <a:avLst/>
            </a:prstGeom>
            <a:ln w="12700" cap="flat">
              <a:noFill/>
              <a:miter lim="400000"/>
            </a:ln>
            <a:effectLst/>
          </p:spPr>
        </p:pic>
        <p:pic>
          <p:nvPicPr>
            <p:cNvPr id="156" name="Image" descr="Image"/>
            <p:cNvPicPr>
              <a:picLocks noChangeAspect="1"/>
            </p:cNvPicPr>
            <p:nvPr/>
          </p:nvPicPr>
          <p:blipFill>
            <a:blip r:embed="rId11"/>
            <a:stretch>
              <a:fillRect/>
            </a:stretch>
          </p:blipFill>
          <p:spPr>
            <a:xfrm>
              <a:off x="5308664" y="839885"/>
              <a:ext cx="1176141" cy="273330"/>
            </a:xfrm>
            <a:prstGeom prst="rect">
              <a:avLst/>
            </a:prstGeom>
            <a:ln w="12700" cap="flat">
              <a:noFill/>
              <a:miter lim="400000"/>
            </a:ln>
            <a:effectLst/>
          </p:spPr>
        </p:pic>
      </p:grpSp>
    </p:spTree>
    <p:extLst>
      <p:ext uri="{BB962C8B-B14F-4D97-AF65-F5344CB8AC3E}">
        <p14:creationId xmlns:p14="http://schemas.microsoft.com/office/powerpoint/2010/main" val="55978834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Group"/>
          <p:cNvGrpSpPr/>
          <p:nvPr/>
        </p:nvGrpSpPr>
        <p:grpSpPr>
          <a:xfrm>
            <a:off x="2499907" y="2815667"/>
            <a:ext cx="6832570" cy="3757913"/>
            <a:chOff x="0" y="0"/>
            <a:chExt cx="9717431" cy="5344587"/>
          </a:xfrm>
        </p:grpSpPr>
        <p:sp>
          <p:nvSpPr>
            <p:cNvPr id="159" name="Rectangle"/>
            <p:cNvSpPr txBox="1"/>
            <p:nvPr/>
          </p:nvSpPr>
          <p:spPr>
            <a:xfrm>
              <a:off x="1846622" y="3254527"/>
              <a:ext cx="134966" cy="48587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noAutofit/>
            </a:bodyPr>
            <a:lstStyle/>
            <a:p>
              <a:pPr defTabSz="321457">
                <a:lnSpc>
                  <a:spcPts val="1969"/>
                </a:lnSpc>
                <a:defRPr sz="1200" b="0">
                  <a:solidFill>
                    <a:srgbClr val="0000EE"/>
                  </a:solidFill>
                  <a:latin typeface="Times"/>
                  <a:ea typeface="Times"/>
                  <a:cs typeface="Times"/>
                  <a:sym typeface="Times"/>
                </a:defRPr>
              </a:pPr>
              <a:endParaRPr sz="844" u="sng"/>
            </a:p>
          </p:txBody>
        </p:sp>
        <p:pic>
          <p:nvPicPr>
            <p:cNvPr id="160" name="incompressible_spectra1024.pdf" descr="incompressible_spectra1024.pdf"/>
            <p:cNvPicPr>
              <a:picLocks noChangeAspect="1"/>
            </p:cNvPicPr>
            <p:nvPr/>
          </p:nvPicPr>
          <p:blipFill>
            <a:blip r:embed="rId2"/>
            <a:stretch>
              <a:fillRect/>
            </a:stretch>
          </p:blipFill>
          <p:spPr>
            <a:xfrm>
              <a:off x="0" y="0"/>
              <a:ext cx="9717432" cy="5344588"/>
            </a:xfrm>
            <a:prstGeom prst="rect">
              <a:avLst/>
            </a:prstGeom>
            <a:ln w="12700" cap="flat">
              <a:noFill/>
              <a:miter lim="400000"/>
            </a:ln>
            <a:effectLst/>
          </p:spPr>
        </p:pic>
        <p:sp>
          <p:nvSpPr>
            <p:cNvPr id="161" name="Rectangle"/>
            <p:cNvSpPr/>
            <p:nvPr/>
          </p:nvSpPr>
          <p:spPr>
            <a:xfrm>
              <a:off x="1359119" y="295528"/>
              <a:ext cx="3203886" cy="4250082"/>
            </a:xfrm>
            <a:prstGeom prst="rect">
              <a:avLst/>
            </a:prstGeom>
            <a:solidFill>
              <a:srgbClr val="70BF41">
                <a:alpha val="19622"/>
              </a:srgbClr>
            </a:solidFill>
            <a:ln w="12700" cap="flat">
              <a:noFill/>
              <a:miter lim="400000"/>
            </a:ln>
            <a:effectLst>
              <a:outerShdw blurRad="38100" dist="25400" dir="5400000" rotWithShape="0">
                <a:srgbClr val="000000">
                  <a:alpha val="50000"/>
                </a:srgbClr>
              </a:outerShdw>
            </a:effectLst>
          </p:spPr>
          <p:txBody>
            <a:bodyPr wrap="square" lIns="35719" tIns="35719" rIns="35719" bIns="35719" numCol="1" anchor="ctr">
              <a:noAutofit/>
            </a:bodyPr>
            <a:lstStyle/>
            <a:p>
              <a:pPr>
                <a:defRPr sz="4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12"/>
            </a:p>
          </p:txBody>
        </p:sp>
        <p:sp>
          <p:nvSpPr>
            <p:cNvPr id="162" name="Rectangle"/>
            <p:cNvSpPr/>
            <p:nvPr/>
          </p:nvSpPr>
          <p:spPr>
            <a:xfrm>
              <a:off x="6053274" y="295528"/>
              <a:ext cx="2341379" cy="4250082"/>
            </a:xfrm>
            <a:prstGeom prst="rect">
              <a:avLst/>
            </a:prstGeom>
            <a:solidFill>
              <a:srgbClr val="DCBD23">
                <a:alpha val="19622"/>
              </a:srgbClr>
            </a:solidFill>
            <a:ln w="12700" cap="flat">
              <a:noFill/>
              <a:miter lim="400000"/>
            </a:ln>
            <a:effectLst>
              <a:outerShdw blurRad="38100" dist="25400" dir="5400000" rotWithShape="0">
                <a:srgbClr val="000000">
                  <a:alpha val="50000"/>
                </a:srgbClr>
              </a:outerShdw>
            </a:effectLst>
          </p:spPr>
          <p:txBody>
            <a:bodyPr wrap="square" lIns="35719" tIns="35719" rIns="35719" bIns="35719" numCol="1" anchor="ctr">
              <a:noAutofit/>
            </a:bodyPr>
            <a:lstStyle/>
            <a:p>
              <a:pPr>
                <a:defRPr sz="4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12"/>
            </a:p>
          </p:txBody>
        </p:sp>
        <p:pic>
          <p:nvPicPr>
            <p:cNvPr id="163" name="Image" descr="Image"/>
            <p:cNvPicPr>
              <a:picLocks noChangeAspect="1"/>
            </p:cNvPicPr>
            <p:nvPr/>
          </p:nvPicPr>
          <p:blipFill>
            <a:blip r:embed="rId3"/>
            <a:stretch>
              <a:fillRect/>
            </a:stretch>
          </p:blipFill>
          <p:spPr>
            <a:xfrm>
              <a:off x="2210836" y="1707268"/>
              <a:ext cx="931255" cy="391398"/>
            </a:xfrm>
            <a:prstGeom prst="rect">
              <a:avLst/>
            </a:prstGeom>
            <a:ln w="12700" cap="flat">
              <a:noFill/>
              <a:miter lim="400000"/>
            </a:ln>
            <a:effectLst/>
          </p:spPr>
        </p:pic>
        <p:pic>
          <p:nvPicPr>
            <p:cNvPr id="164" name="Image" descr="Image"/>
            <p:cNvPicPr>
              <a:picLocks noChangeAspect="1"/>
            </p:cNvPicPr>
            <p:nvPr/>
          </p:nvPicPr>
          <p:blipFill>
            <a:blip r:embed="rId3"/>
            <a:stretch>
              <a:fillRect/>
            </a:stretch>
          </p:blipFill>
          <p:spPr>
            <a:xfrm>
              <a:off x="7350295" y="1944831"/>
              <a:ext cx="931254" cy="391397"/>
            </a:xfrm>
            <a:prstGeom prst="rect">
              <a:avLst/>
            </a:prstGeom>
            <a:ln w="12700" cap="flat">
              <a:noFill/>
              <a:miter lim="400000"/>
            </a:ln>
            <a:effectLst/>
          </p:spPr>
        </p:pic>
        <p:sp>
          <p:nvSpPr>
            <p:cNvPr id="165" name="Rectangle"/>
            <p:cNvSpPr/>
            <p:nvPr/>
          </p:nvSpPr>
          <p:spPr>
            <a:xfrm>
              <a:off x="4912656" y="326388"/>
              <a:ext cx="790967" cy="4250081"/>
            </a:xfrm>
            <a:prstGeom prst="rect">
              <a:avLst/>
            </a:prstGeom>
            <a:solidFill>
              <a:srgbClr val="DE6A10">
                <a:alpha val="19622"/>
              </a:srgbClr>
            </a:solidFill>
            <a:ln w="12700" cap="flat">
              <a:noFill/>
              <a:miter lim="400000"/>
            </a:ln>
            <a:effectLst>
              <a:outerShdw blurRad="38100" dist="25400" dir="5400000" rotWithShape="0">
                <a:srgbClr val="000000">
                  <a:alpha val="50000"/>
                </a:srgbClr>
              </a:outerShdw>
            </a:effectLst>
          </p:spPr>
          <p:txBody>
            <a:bodyPr wrap="square" lIns="35719" tIns="35719" rIns="35719" bIns="35719" numCol="1" anchor="ctr">
              <a:noAutofit/>
            </a:bodyPr>
            <a:lstStyle/>
            <a:p>
              <a:pPr>
                <a:defRPr sz="4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12"/>
            </a:p>
          </p:txBody>
        </p:sp>
        <p:sp>
          <p:nvSpPr>
            <p:cNvPr id="166" name="inter-vortex distance"/>
            <p:cNvSpPr txBox="1"/>
            <p:nvPr/>
          </p:nvSpPr>
          <p:spPr>
            <a:xfrm rot="16200000">
              <a:off x="4077325" y="2881594"/>
              <a:ext cx="2461629" cy="86377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noAutofit/>
            </a:bodyPr>
            <a:lstStyle>
              <a:lvl1pPr>
                <a:defRPr b="0">
                  <a:solidFill>
                    <a:srgbClr val="861001"/>
                  </a:solidFill>
                  <a:latin typeface="Gill Sans"/>
                  <a:ea typeface="Gill Sans"/>
                  <a:cs typeface="Gill Sans"/>
                  <a:sym typeface="Gill Sans"/>
                </a:defRPr>
              </a:lvl1pPr>
            </a:lstStyle>
            <a:p>
              <a:r>
                <a:rPr sz="1266"/>
                <a:t>inter-vortex distance</a:t>
              </a:r>
            </a:p>
          </p:txBody>
        </p:sp>
        <p:sp>
          <p:nvSpPr>
            <p:cNvPr id="167" name="Kolmogorov (classical) cascade"/>
            <p:cNvSpPr txBox="1"/>
            <p:nvPr/>
          </p:nvSpPr>
          <p:spPr>
            <a:xfrm>
              <a:off x="1557472" y="3451875"/>
              <a:ext cx="2461629" cy="86377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noAutofit/>
            </a:bodyPr>
            <a:lstStyle>
              <a:lvl1pPr>
                <a:defRPr b="0">
                  <a:solidFill>
                    <a:srgbClr val="861001"/>
                  </a:solidFill>
                  <a:latin typeface="Gill Sans"/>
                  <a:ea typeface="Gill Sans"/>
                  <a:cs typeface="Gill Sans"/>
                  <a:sym typeface="Gill Sans"/>
                </a:defRPr>
              </a:lvl1pPr>
            </a:lstStyle>
            <a:p>
              <a:r>
                <a:rPr sz="1266"/>
                <a:t>Kolmogorov (classical) cascade</a:t>
              </a:r>
            </a:p>
          </p:txBody>
        </p:sp>
        <p:sp>
          <p:nvSpPr>
            <p:cNvPr id="168" name="Kelvin wave cascade"/>
            <p:cNvSpPr txBox="1"/>
            <p:nvPr/>
          </p:nvSpPr>
          <p:spPr>
            <a:xfrm>
              <a:off x="5891492" y="3451875"/>
              <a:ext cx="2461628" cy="86377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noAutofit/>
            </a:bodyPr>
            <a:lstStyle>
              <a:lvl1pPr>
                <a:defRPr b="0">
                  <a:solidFill>
                    <a:srgbClr val="861001"/>
                  </a:solidFill>
                  <a:latin typeface="Gill Sans"/>
                  <a:ea typeface="Gill Sans"/>
                  <a:cs typeface="Gill Sans"/>
                  <a:sym typeface="Gill Sans"/>
                </a:defRPr>
              </a:lvl1pPr>
            </a:lstStyle>
            <a:p>
              <a:r>
                <a:rPr sz="1266"/>
                <a:t>Kelvin wave cascade</a:t>
              </a:r>
            </a:p>
          </p:txBody>
        </p:sp>
      </p:grpSp>
      <p:sp>
        <p:nvSpPr>
          <p:cNvPr id="170" name="N. Müller and G. Krstulovic (2020)"/>
          <p:cNvSpPr txBox="1"/>
          <p:nvPr/>
        </p:nvSpPr>
        <p:spPr>
          <a:xfrm>
            <a:off x="7228754" y="6512047"/>
            <a:ext cx="229409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N. Müller and G. Krstulovic (2020)</a:t>
            </a:r>
          </a:p>
        </p:txBody>
      </p:sp>
      <p:sp>
        <p:nvSpPr>
          <p:cNvPr id="171" name="Energy spectrum of quantum turbulence"/>
          <p:cNvSpPr txBox="1"/>
          <p:nvPr/>
        </p:nvSpPr>
        <p:spPr>
          <a:xfrm>
            <a:off x="3531752" y="2343199"/>
            <a:ext cx="4984955" cy="429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defRPr sz="3300" b="0">
                <a:solidFill>
                  <a:schemeClr val="accent5">
                    <a:lumOff val="-29866"/>
                  </a:schemeClr>
                </a:solidFill>
              </a:defRPr>
            </a:lvl1pPr>
          </a:lstStyle>
          <a:p>
            <a:r>
              <a:rPr sz="2320"/>
              <a:t>Energy spectrum of quantum turbulence</a:t>
            </a:r>
          </a:p>
        </p:txBody>
      </p:sp>
      <p:sp>
        <p:nvSpPr>
          <p:cNvPr id="172" name="Quantum turbulence"/>
          <p:cNvSpPr txBox="1"/>
          <p:nvPr/>
        </p:nvSpPr>
        <p:spPr>
          <a:xfrm>
            <a:off x="1524000" y="135907"/>
            <a:ext cx="9144000" cy="710452"/>
          </a:xfrm>
          <a:prstGeom prst="rect">
            <a:avLst/>
          </a:prstGeom>
          <a:solidFill>
            <a:srgbClr val="535353"/>
          </a:solidFill>
          <a:ln w="12700">
            <a:miter lim="400000"/>
          </a:ln>
          <a:effectLst>
            <a:outerShdw blurRad="127000" dist="76200" dir="2700000" rotWithShape="0">
              <a:srgbClr val="000000">
                <a:alpha val="75000"/>
              </a:srgbClr>
            </a:outerShdw>
            <a:reflection stA="0" endPos="40000" dir="5400000" sy="-100000" algn="bl" rotWithShape="0"/>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defRPr sz="5900" i="1">
                <a:solidFill>
                  <a:srgbClr val="FFFFFF"/>
                </a:solidFill>
                <a:latin typeface="Gill Sans"/>
                <a:ea typeface="Gill Sans"/>
                <a:cs typeface="Gill Sans"/>
                <a:sym typeface="Gill Sans"/>
              </a:defRPr>
            </a:lvl1pPr>
          </a:lstStyle>
          <a:p>
            <a:r>
              <a:rPr sz="4148"/>
              <a:t>Quantum turbulence</a:t>
            </a:r>
          </a:p>
        </p:txBody>
      </p:sp>
      <p:grpSp>
        <p:nvGrpSpPr>
          <p:cNvPr id="189" name="Group"/>
          <p:cNvGrpSpPr/>
          <p:nvPr/>
        </p:nvGrpSpPr>
        <p:grpSpPr>
          <a:xfrm>
            <a:off x="1314805" y="1159118"/>
            <a:ext cx="9507118" cy="1282180"/>
            <a:chOff x="0" y="259482"/>
            <a:chExt cx="13521233" cy="1823543"/>
          </a:xfrm>
        </p:grpSpPr>
        <p:sp>
          <p:nvSpPr>
            <p:cNvPr id="173" name="Classical (Kolmogorov) turbulence"/>
            <p:cNvSpPr/>
            <p:nvPr/>
          </p:nvSpPr>
          <p:spPr>
            <a:xfrm>
              <a:off x="1832530" y="579418"/>
              <a:ext cx="3450636" cy="81043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lvl1pPr>
                <a:defRPr sz="2300" b="0">
                  <a:latin typeface="Gill Sans"/>
                  <a:ea typeface="Gill Sans"/>
                  <a:cs typeface="Gill Sans"/>
                  <a:sym typeface="Gill Sans"/>
                </a:defRPr>
              </a:lvl1pPr>
            </a:lstStyle>
            <a:p>
              <a:r>
                <a:rPr sz="1617" dirty="0"/>
                <a:t>Classical (Kolmogorov) turbulence</a:t>
              </a:r>
            </a:p>
          </p:txBody>
        </p:sp>
        <p:pic>
          <p:nvPicPr>
            <p:cNvPr id="174" name="droppedImage.pdf" descr="droppedImage.pdf"/>
            <p:cNvPicPr>
              <a:picLocks noChangeAspect="1"/>
            </p:cNvPicPr>
            <p:nvPr/>
          </p:nvPicPr>
          <p:blipFill>
            <a:blip r:embed="rId4"/>
            <a:stretch>
              <a:fillRect/>
            </a:stretch>
          </p:blipFill>
          <p:spPr>
            <a:xfrm>
              <a:off x="10783241" y="1178232"/>
              <a:ext cx="203201" cy="419101"/>
            </a:xfrm>
            <a:prstGeom prst="rect">
              <a:avLst/>
            </a:prstGeom>
            <a:ln w="12700" cap="flat">
              <a:noFill/>
              <a:miter lim="400000"/>
            </a:ln>
            <a:effectLst/>
          </p:spPr>
        </p:pic>
        <p:pic>
          <p:nvPicPr>
            <p:cNvPr id="175" name="droppedImage.pdf" descr="droppedImage.pdf"/>
            <p:cNvPicPr>
              <a:picLocks noChangeAspect="1"/>
            </p:cNvPicPr>
            <p:nvPr/>
          </p:nvPicPr>
          <p:blipFill>
            <a:blip r:embed="rId5"/>
            <a:stretch>
              <a:fillRect/>
            </a:stretch>
          </p:blipFill>
          <p:spPr>
            <a:xfrm>
              <a:off x="5847510" y="1216332"/>
              <a:ext cx="190501" cy="342901"/>
            </a:xfrm>
            <a:prstGeom prst="rect">
              <a:avLst/>
            </a:prstGeom>
            <a:ln w="12700" cap="flat">
              <a:noFill/>
              <a:miter lim="400000"/>
            </a:ln>
            <a:effectLst/>
          </p:spPr>
        </p:pic>
        <p:sp>
          <p:nvSpPr>
            <p:cNvPr id="176" name="Line"/>
            <p:cNvSpPr/>
            <p:nvPr/>
          </p:nvSpPr>
          <p:spPr>
            <a:xfrm flipH="1" flipV="1">
              <a:off x="1452478" y="1387781"/>
              <a:ext cx="4044837" cy="1"/>
            </a:xfrm>
            <a:prstGeom prst="line">
              <a:avLst/>
            </a:prstGeom>
            <a:noFill/>
            <a:ln w="25400" cap="flat">
              <a:solidFill>
                <a:srgbClr val="FF2600"/>
              </a:solidFill>
              <a:prstDash val="solid"/>
              <a:miter lim="400000"/>
              <a:headEnd type="triangle" w="med" len="med"/>
            </a:ln>
            <a:effectLst/>
          </p:spPr>
          <p:txBody>
            <a:bodyPr wrap="square" lIns="35719" tIns="35719" rIns="35719" bIns="35719" numCol="1" anchor="ctr">
              <a:noAutofit/>
            </a:bodyPr>
            <a:lstStyle/>
            <a:p>
              <a:pPr defTabSz="321457">
                <a:defRPr sz="1200" b="0">
                  <a:latin typeface="Helvetica"/>
                  <a:ea typeface="Helvetica"/>
                  <a:cs typeface="Helvetica"/>
                  <a:sym typeface="Helvetica"/>
                </a:defRPr>
              </a:pPr>
              <a:endParaRPr sz="844"/>
            </a:p>
          </p:txBody>
        </p:sp>
        <p:sp>
          <p:nvSpPr>
            <p:cNvPr id="177" name="Line"/>
            <p:cNvSpPr/>
            <p:nvPr/>
          </p:nvSpPr>
          <p:spPr>
            <a:xfrm flipH="1">
              <a:off x="6664237" y="1387782"/>
              <a:ext cx="3850557" cy="1"/>
            </a:xfrm>
            <a:prstGeom prst="line">
              <a:avLst/>
            </a:prstGeom>
            <a:noFill/>
            <a:ln w="25400" cap="flat">
              <a:solidFill>
                <a:srgbClr val="FF2600"/>
              </a:solidFill>
              <a:prstDash val="solid"/>
              <a:miter lim="400000"/>
              <a:headEnd type="triangle" w="med" len="med"/>
            </a:ln>
            <a:effectLst/>
          </p:spPr>
          <p:txBody>
            <a:bodyPr wrap="square" lIns="35719" tIns="35719" rIns="35719" bIns="35719" numCol="1" anchor="ctr">
              <a:noAutofit/>
            </a:bodyPr>
            <a:lstStyle/>
            <a:p>
              <a:pPr defTabSz="321457">
                <a:defRPr sz="1200" b="0">
                  <a:latin typeface="Helvetica"/>
                  <a:ea typeface="Helvetica"/>
                  <a:cs typeface="Helvetica"/>
                  <a:sym typeface="Helvetica"/>
                </a:defRPr>
              </a:pPr>
              <a:endParaRPr sz="844"/>
            </a:p>
          </p:txBody>
        </p:sp>
        <p:sp>
          <p:nvSpPr>
            <p:cNvPr id="178" name="Line"/>
            <p:cNvSpPr/>
            <p:nvPr/>
          </p:nvSpPr>
          <p:spPr>
            <a:xfrm flipH="1" flipV="1">
              <a:off x="11254888" y="1387782"/>
              <a:ext cx="1417736" cy="2"/>
            </a:xfrm>
            <a:prstGeom prst="line">
              <a:avLst/>
            </a:prstGeom>
            <a:noFill/>
            <a:ln w="25400" cap="flat">
              <a:solidFill>
                <a:srgbClr val="FF2600"/>
              </a:solidFill>
              <a:prstDash val="sysDot"/>
              <a:miter lim="400000"/>
              <a:headEnd type="triangle" w="med" len="med"/>
            </a:ln>
            <a:effectLst/>
          </p:spPr>
          <p:txBody>
            <a:bodyPr wrap="square" lIns="35719" tIns="35719" rIns="35719" bIns="35719" numCol="1" anchor="ctr">
              <a:noAutofit/>
            </a:bodyPr>
            <a:lstStyle/>
            <a:p>
              <a:pPr defTabSz="321457">
                <a:defRPr sz="1200" b="0">
                  <a:latin typeface="Helvetica"/>
                  <a:ea typeface="Helvetica"/>
                  <a:cs typeface="Helvetica"/>
                  <a:sym typeface="Helvetica"/>
                </a:defRPr>
              </a:pPr>
              <a:endParaRPr sz="844"/>
            </a:p>
          </p:txBody>
        </p:sp>
        <p:sp>
          <p:nvSpPr>
            <p:cNvPr id="179" name="Line"/>
            <p:cNvSpPr/>
            <p:nvPr/>
          </p:nvSpPr>
          <p:spPr>
            <a:xfrm flipH="1" flipV="1">
              <a:off x="0" y="1384311"/>
              <a:ext cx="677334" cy="4234"/>
            </a:xfrm>
            <a:prstGeom prst="line">
              <a:avLst/>
            </a:prstGeom>
            <a:noFill/>
            <a:ln w="25400" cap="flat">
              <a:solidFill>
                <a:srgbClr val="FF2600"/>
              </a:solidFill>
              <a:prstDash val="sysDot"/>
              <a:miter lim="400000"/>
              <a:headEnd type="triangle" w="med" len="med"/>
            </a:ln>
            <a:effectLst/>
          </p:spPr>
          <p:txBody>
            <a:bodyPr wrap="square" lIns="35719" tIns="35719" rIns="35719" bIns="35719" numCol="1" anchor="ctr">
              <a:noAutofit/>
            </a:bodyPr>
            <a:lstStyle/>
            <a:p>
              <a:pPr defTabSz="321457">
                <a:defRPr sz="1200" b="0">
                  <a:latin typeface="Helvetica"/>
                  <a:ea typeface="Helvetica"/>
                  <a:cs typeface="Helvetica"/>
                  <a:sym typeface="Helvetica"/>
                </a:defRPr>
              </a:pPr>
              <a:endParaRPr sz="844"/>
            </a:p>
          </p:txBody>
        </p:sp>
        <p:sp>
          <p:nvSpPr>
            <p:cNvPr id="180" name="Kelvin wave cascade…"/>
            <p:cNvSpPr/>
            <p:nvPr/>
          </p:nvSpPr>
          <p:spPr>
            <a:xfrm>
              <a:off x="6753252" y="401041"/>
              <a:ext cx="4095357" cy="7841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p>
              <a:pPr>
                <a:lnSpc>
                  <a:spcPct val="60000"/>
                </a:lnSpc>
                <a:defRPr sz="2300" b="0">
                  <a:latin typeface="Gill Sans"/>
                  <a:ea typeface="Gill Sans"/>
                  <a:cs typeface="Gill Sans"/>
                  <a:sym typeface="Gill Sans"/>
                </a:defRPr>
              </a:pPr>
              <a:r>
                <a:rPr sz="1617" dirty="0"/>
                <a:t>Kelvin wave </a:t>
              </a:r>
              <a:r>
                <a:rPr lang="en-US" sz="1617" dirty="0"/>
                <a:t>turbulence </a:t>
              </a:r>
            </a:p>
            <a:p>
              <a:pPr>
                <a:lnSpc>
                  <a:spcPct val="60000"/>
                </a:lnSpc>
                <a:defRPr sz="2300" b="0">
                  <a:latin typeface="Gill Sans"/>
                  <a:ea typeface="Gill Sans"/>
                  <a:cs typeface="Gill Sans"/>
                  <a:sym typeface="Gill Sans"/>
                </a:defRPr>
              </a:pPr>
              <a:r>
                <a:rPr sz="1617" dirty="0"/>
                <a:t>cascade </a:t>
              </a:r>
              <a:r>
                <a:rPr lang="en-US" sz="1617" dirty="0"/>
                <a:t>and</a:t>
              </a:r>
              <a:endParaRPr sz="1617" dirty="0"/>
            </a:p>
            <a:p>
              <a:pPr>
                <a:lnSpc>
                  <a:spcPct val="70000"/>
                </a:lnSpc>
                <a:defRPr sz="2300" b="0">
                  <a:latin typeface="Gill Sans"/>
                  <a:ea typeface="Gill Sans"/>
                  <a:cs typeface="Gill Sans"/>
                  <a:sym typeface="Gill Sans"/>
                </a:defRPr>
              </a:pPr>
              <a:r>
                <a:rPr sz="1617" dirty="0"/>
                <a:t>vortex reconnections</a:t>
              </a:r>
            </a:p>
          </p:txBody>
        </p:sp>
        <p:sp>
          <p:nvSpPr>
            <p:cNvPr id="181" name="sound emission"/>
            <p:cNvSpPr/>
            <p:nvPr/>
          </p:nvSpPr>
          <p:spPr>
            <a:xfrm>
              <a:off x="12251232" y="813024"/>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numCol="1" anchor="ctr">
              <a:spAutoFit/>
            </a:bodyPr>
            <a:lstStyle>
              <a:lvl1pPr>
                <a:defRPr sz="2300" b="0">
                  <a:latin typeface="Gill Sans"/>
                  <a:ea typeface="Gill Sans"/>
                  <a:cs typeface="Gill Sans"/>
                  <a:sym typeface="Gill Sans"/>
                </a:defRPr>
              </a:lvl1pPr>
            </a:lstStyle>
            <a:p>
              <a:r>
                <a:rPr sz="1617"/>
                <a:t>sound emission</a:t>
              </a:r>
            </a:p>
          </p:txBody>
        </p:sp>
        <p:pic>
          <p:nvPicPr>
            <p:cNvPr id="182" name="droppedImage.pdf" descr="droppedImage.pdf"/>
            <p:cNvPicPr>
              <a:picLocks noChangeAspect="1"/>
            </p:cNvPicPr>
            <p:nvPr/>
          </p:nvPicPr>
          <p:blipFill>
            <a:blip r:embed="rId6"/>
            <a:stretch>
              <a:fillRect/>
            </a:stretch>
          </p:blipFill>
          <p:spPr>
            <a:xfrm>
              <a:off x="784781" y="1184582"/>
              <a:ext cx="317501" cy="406401"/>
            </a:xfrm>
            <a:prstGeom prst="rect">
              <a:avLst/>
            </a:prstGeom>
            <a:ln w="12700" cap="flat">
              <a:noFill/>
              <a:miter lim="400000"/>
            </a:ln>
            <a:effectLst/>
          </p:spPr>
        </p:pic>
        <p:sp>
          <p:nvSpPr>
            <p:cNvPr id="183" name="energy injection"/>
            <p:cNvSpPr/>
            <p:nvPr/>
          </p:nvSpPr>
          <p:spPr>
            <a:xfrm>
              <a:off x="54531" y="394382"/>
              <a:ext cx="1778001" cy="37963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lvl1pPr>
                <a:defRPr b="0">
                  <a:solidFill>
                    <a:srgbClr val="0433FF"/>
                  </a:solidFill>
                  <a:latin typeface="Gill Sans"/>
                  <a:ea typeface="Gill Sans"/>
                  <a:cs typeface="Gill Sans"/>
                  <a:sym typeface="Gill Sans"/>
                </a:defRPr>
              </a:lvl1pPr>
            </a:lstStyle>
            <a:p>
              <a:r>
                <a:rPr sz="1266"/>
                <a:t>energy injection</a:t>
              </a:r>
            </a:p>
          </p:txBody>
        </p:sp>
        <p:sp>
          <p:nvSpPr>
            <p:cNvPr id="184" name="inter-vortex distance"/>
            <p:cNvSpPr/>
            <p:nvPr/>
          </p:nvSpPr>
          <p:spPr>
            <a:xfrm>
              <a:off x="4609260" y="278949"/>
              <a:ext cx="2667001" cy="37963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lvl1pPr>
                <a:defRPr b="0">
                  <a:solidFill>
                    <a:srgbClr val="0433FF"/>
                  </a:solidFill>
                  <a:latin typeface="Gill Sans"/>
                  <a:ea typeface="Gill Sans"/>
                  <a:cs typeface="Gill Sans"/>
                  <a:sym typeface="Gill Sans"/>
                </a:defRPr>
              </a:lvl1pPr>
            </a:lstStyle>
            <a:p>
              <a:r>
                <a:rPr sz="1266"/>
                <a:t>inter-vortex distance</a:t>
              </a:r>
            </a:p>
          </p:txBody>
        </p:sp>
        <p:sp>
          <p:nvSpPr>
            <p:cNvPr id="185" name="vortex core size"/>
            <p:cNvSpPr/>
            <p:nvPr/>
          </p:nvSpPr>
          <p:spPr>
            <a:xfrm>
              <a:off x="9656135" y="259482"/>
              <a:ext cx="1994206" cy="37963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lvl1pPr>
                <a:defRPr b="0">
                  <a:solidFill>
                    <a:srgbClr val="0433FF"/>
                  </a:solidFill>
                  <a:latin typeface="Gill Sans"/>
                  <a:ea typeface="Gill Sans"/>
                  <a:cs typeface="Gill Sans"/>
                  <a:sym typeface="Gill Sans"/>
                </a:defRPr>
              </a:lvl1pPr>
            </a:lstStyle>
            <a:p>
              <a:r>
                <a:rPr sz="1266"/>
                <a:t>vortex core size</a:t>
              </a:r>
            </a:p>
          </p:txBody>
        </p:sp>
        <p:pic>
          <p:nvPicPr>
            <p:cNvPr id="186" name="Image" descr="Image"/>
            <p:cNvPicPr>
              <a:picLocks noChangeAspect="1"/>
            </p:cNvPicPr>
            <p:nvPr/>
          </p:nvPicPr>
          <p:blipFill>
            <a:blip r:embed="rId7"/>
            <a:stretch>
              <a:fillRect/>
            </a:stretch>
          </p:blipFill>
          <p:spPr>
            <a:xfrm>
              <a:off x="461524" y="908431"/>
              <a:ext cx="609601" cy="152401"/>
            </a:xfrm>
            <a:prstGeom prst="rect">
              <a:avLst/>
            </a:prstGeom>
            <a:ln w="12700" cap="flat">
              <a:noFill/>
              <a:miter lim="400000"/>
            </a:ln>
            <a:effectLst/>
          </p:spPr>
        </p:pic>
        <p:pic>
          <p:nvPicPr>
            <p:cNvPr id="187" name="droppedImage.pdf" descr="droppedImage.pdf"/>
            <p:cNvPicPr>
              <a:picLocks noChangeAspect="1"/>
            </p:cNvPicPr>
            <p:nvPr/>
          </p:nvPicPr>
          <p:blipFill>
            <a:blip r:embed="rId8"/>
            <a:stretch>
              <a:fillRect/>
            </a:stretch>
          </p:blipFill>
          <p:spPr>
            <a:xfrm>
              <a:off x="10392334" y="839885"/>
              <a:ext cx="521810" cy="273330"/>
            </a:xfrm>
            <a:prstGeom prst="rect">
              <a:avLst/>
            </a:prstGeom>
            <a:ln w="12700" cap="flat">
              <a:noFill/>
              <a:miter lim="400000"/>
            </a:ln>
            <a:effectLst/>
          </p:spPr>
        </p:pic>
        <p:pic>
          <p:nvPicPr>
            <p:cNvPr id="188" name="Image" descr="Image"/>
            <p:cNvPicPr>
              <a:picLocks noChangeAspect="1"/>
            </p:cNvPicPr>
            <p:nvPr/>
          </p:nvPicPr>
          <p:blipFill>
            <a:blip r:embed="rId9"/>
            <a:stretch>
              <a:fillRect/>
            </a:stretch>
          </p:blipFill>
          <p:spPr>
            <a:xfrm>
              <a:off x="5308664" y="839885"/>
              <a:ext cx="1176141" cy="273330"/>
            </a:xfrm>
            <a:prstGeom prst="rect">
              <a:avLst/>
            </a:prstGeom>
            <a:ln w="12700" cap="flat">
              <a:noFill/>
              <a:miter lim="400000"/>
            </a:ln>
            <a:effectLst/>
          </p:spPr>
        </p:pic>
      </p:grpSp>
    </p:spTree>
    <p:extLst>
      <p:ext uri="{BB962C8B-B14F-4D97-AF65-F5344CB8AC3E}">
        <p14:creationId xmlns:p14="http://schemas.microsoft.com/office/powerpoint/2010/main" val="262728208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87D9A-3BCD-7F45-834D-5C8DBDE5BC37}"/>
              </a:ext>
            </a:extLst>
          </p:cNvPr>
          <p:cNvSpPr>
            <a:spLocks noGrp="1"/>
          </p:cNvSpPr>
          <p:nvPr>
            <p:ph type="title"/>
          </p:nvPr>
        </p:nvSpPr>
        <p:spPr>
          <a:xfrm>
            <a:off x="1175657" y="169183"/>
            <a:ext cx="10166267" cy="264266"/>
          </a:xfrm>
        </p:spPr>
        <p:txBody>
          <a:bodyPr>
            <a:noAutofit/>
          </a:bodyPr>
          <a:lstStyle/>
          <a:p>
            <a:r>
              <a:rPr lang="en-FR" sz="2800" dirty="0">
                <a:highlight>
                  <a:srgbClr val="C0C0C0"/>
                </a:highlight>
              </a:rPr>
              <a:t>Projects of R. Chetrie</a:t>
            </a:r>
          </a:p>
        </p:txBody>
      </p:sp>
      <p:pic>
        <p:nvPicPr>
          <p:cNvPr id="5" name="Content Placeholder 4" descr="A screenshot of a social media post&#10;&#10;Description automatically generated">
            <a:extLst>
              <a:ext uri="{FF2B5EF4-FFF2-40B4-BE49-F238E27FC236}">
                <a16:creationId xmlns:a16="http://schemas.microsoft.com/office/drawing/2014/main" id="{E38F8D98-6065-3148-82A3-0046B9626730}"/>
              </a:ext>
            </a:extLst>
          </p:cNvPr>
          <p:cNvPicPr>
            <a:picLocks noGrp="1" noChangeAspect="1"/>
          </p:cNvPicPr>
          <p:nvPr>
            <p:ph idx="1"/>
          </p:nvPr>
        </p:nvPicPr>
        <p:blipFill>
          <a:blip r:embed="rId2"/>
          <a:stretch>
            <a:fillRect/>
          </a:stretch>
        </p:blipFill>
        <p:spPr>
          <a:xfrm>
            <a:off x="374072" y="556739"/>
            <a:ext cx="4696691" cy="3155306"/>
          </a:xfrm>
        </p:spPr>
      </p:pic>
    </p:spTree>
    <p:extLst>
      <p:ext uri="{BB962C8B-B14F-4D97-AF65-F5344CB8AC3E}">
        <p14:creationId xmlns:p14="http://schemas.microsoft.com/office/powerpoint/2010/main" val="3150789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social media post&#10;&#10;Description automatically generated">
            <a:extLst>
              <a:ext uri="{FF2B5EF4-FFF2-40B4-BE49-F238E27FC236}">
                <a16:creationId xmlns:a16="http://schemas.microsoft.com/office/drawing/2014/main" id="{BA8EF297-512A-E340-B81E-C3AEBAEF5BDB}"/>
              </a:ext>
            </a:extLst>
          </p:cNvPr>
          <p:cNvPicPr>
            <a:picLocks noGrp="1" noChangeAspect="1"/>
          </p:cNvPicPr>
          <p:nvPr>
            <p:ph idx="1"/>
          </p:nvPr>
        </p:nvPicPr>
        <p:blipFill>
          <a:blip r:embed="rId2"/>
          <a:stretch>
            <a:fillRect/>
          </a:stretch>
        </p:blipFill>
        <p:spPr>
          <a:xfrm>
            <a:off x="0" y="-29166"/>
            <a:ext cx="7042068" cy="4610324"/>
          </a:xfrm>
        </p:spPr>
      </p:pic>
    </p:spTree>
    <p:extLst>
      <p:ext uri="{BB962C8B-B14F-4D97-AF65-F5344CB8AC3E}">
        <p14:creationId xmlns:p14="http://schemas.microsoft.com/office/powerpoint/2010/main" val="182565673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4635</TotalTime>
  <Words>1127</Words>
  <Application>Microsoft Macintosh PowerPoint</Application>
  <PresentationFormat>Widescreen</PresentationFormat>
  <Paragraphs>85</Paragraphs>
  <Slides>13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vt:lpstr>
      <vt:lpstr>Calibri</vt:lpstr>
      <vt:lpstr>Calibri Light</vt:lpstr>
      <vt:lpstr>Cambria Math</vt:lpstr>
      <vt:lpstr>Gill Sans</vt:lpstr>
      <vt:lpstr>Helvetica</vt:lpstr>
      <vt:lpstr>Times</vt:lpstr>
      <vt:lpstr>Times New Roman</vt:lpstr>
      <vt:lpstr>Thème Office</vt:lpstr>
      <vt:lpstr> Non-Equilibrium Physics of Complex Systems International Research Program France-Israël</vt:lpstr>
      <vt:lpstr>Israeli partners</vt:lpstr>
      <vt:lpstr>People</vt:lpstr>
      <vt:lpstr>Coherent structures and waves interactions</vt:lpstr>
      <vt:lpstr>PowerPoint Presentation</vt:lpstr>
      <vt:lpstr>PowerPoint Presentation</vt:lpstr>
      <vt:lpstr>PowerPoint Presentation</vt:lpstr>
      <vt:lpstr>Projects of R. Chetrie</vt:lpstr>
      <vt:lpstr>PowerPoint Presentation</vt:lpstr>
      <vt:lpstr>PowerPoint Presentation</vt:lpstr>
      <vt:lpstr>PowerPoint Presentation</vt:lpstr>
      <vt:lpstr>PowerPoint Presentation</vt:lpstr>
      <vt:lpstr>Thank you for listening!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Microsoft Office User</dc:creator>
  <cp:lastModifiedBy>Sergey Nazarenko</cp:lastModifiedBy>
  <cp:revision>26</cp:revision>
  <dcterms:created xsi:type="dcterms:W3CDTF">2020-07-01T09:22:21Z</dcterms:created>
  <dcterms:modified xsi:type="dcterms:W3CDTF">2020-07-07T06:34:42Z</dcterms:modified>
</cp:coreProperties>
</file>