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9B"/>
    <a:srgbClr val="00A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74" d="100"/>
          <a:sy n="74" d="100"/>
        </p:scale>
        <p:origin x="30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503569-1188-4A34-8A66-5F0DDF9904A3}" type="doc">
      <dgm:prSet loTypeId="urn:microsoft.com/office/officeart/2005/8/layout/chevron1" loCatId="process" qsTypeId="urn:microsoft.com/office/officeart/2005/8/quickstyle/simple1" qsCatId="simple" csTypeId="urn:microsoft.com/office/officeart/2005/8/colors/accent1_4" csCatId="accent1" phldr="1"/>
      <dgm:spPr/>
    </dgm:pt>
    <dgm:pt modelId="{01BF6A7A-406A-4548-A000-06C269242FA1}">
      <dgm:prSet phldrT="[Texte]"/>
      <dgm:spPr/>
      <dgm:t>
        <a:bodyPr/>
        <a:lstStyle/>
        <a:p>
          <a:r>
            <a:rPr lang="fr-FR" dirty="0"/>
            <a:t>Date limite de réception des candidatures : 07/05/2025</a:t>
          </a:r>
        </a:p>
      </dgm:t>
    </dgm:pt>
    <dgm:pt modelId="{4A7B57EF-4341-4EAD-BCB3-AEE6E89B0DB0}" type="parTrans" cxnId="{5AFCCBC2-1989-44F6-AAF7-DEE7F53875DC}">
      <dgm:prSet/>
      <dgm:spPr/>
      <dgm:t>
        <a:bodyPr/>
        <a:lstStyle/>
        <a:p>
          <a:endParaRPr lang="fr-FR"/>
        </a:p>
      </dgm:t>
    </dgm:pt>
    <dgm:pt modelId="{B2BC9748-BB07-4560-835B-F8A38AFA1134}" type="sibTrans" cxnId="{5AFCCBC2-1989-44F6-AAF7-DEE7F53875DC}">
      <dgm:prSet/>
      <dgm:spPr/>
      <dgm:t>
        <a:bodyPr/>
        <a:lstStyle/>
        <a:p>
          <a:endParaRPr lang="fr-FR"/>
        </a:p>
      </dgm:t>
    </dgm:pt>
    <dgm:pt modelId="{AA63013C-74F7-4DA9-9EE0-F1A6F48D2629}">
      <dgm:prSet phldrT="[Texte]"/>
      <dgm:spPr/>
      <dgm:t>
        <a:bodyPr/>
        <a:lstStyle/>
        <a:p>
          <a:r>
            <a:rPr lang="fr-FR" dirty="0"/>
            <a:t>A partir du 07/05/2025: Réponses candidatures, présélection et organisation des entretiens</a:t>
          </a:r>
        </a:p>
      </dgm:t>
    </dgm:pt>
    <dgm:pt modelId="{5E1B5E19-7C5B-406A-A2F6-8C90C7C7176D}" type="parTrans" cxnId="{58032729-8F35-49F4-B638-1C45215E0BEE}">
      <dgm:prSet/>
      <dgm:spPr/>
      <dgm:t>
        <a:bodyPr/>
        <a:lstStyle/>
        <a:p>
          <a:endParaRPr lang="fr-FR"/>
        </a:p>
      </dgm:t>
    </dgm:pt>
    <dgm:pt modelId="{362CC12C-30A6-4185-B775-4AB9FAAAD9F7}" type="sibTrans" cxnId="{58032729-8F35-49F4-B638-1C45215E0BEE}">
      <dgm:prSet/>
      <dgm:spPr/>
      <dgm:t>
        <a:bodyPr/>
        <a:lstStyle/>
        <a:p>
          <a:endParaRPr lang="fr-FR"/>
        </a:p>
      </dgm:t>
    </dgm:pt>
    <dgm:pt modelId="{D2F64E7A-6D04-4DF6-856B-E7ABCF3C0D04}">
      <dgm:prSet phldrT="[Texte]"/>
      <dgm:spPr/>
      <dgm:t>
        <a:bodyPr/>
        <a:lstStyle/>
        <a:p>
          <a:r>
            <a:rPr lang="fr-FR" dirty="0"/>
            <a:t>Date de prise de fonction souhaitée : 07/05/2025</a:t>
          </a:r>
        </a:p>
      </dgm:t>
    </dgm:pt>
    <dgm:pt modelId="{3829660C-27A4-42D0-B9BE-DF404B736626}" type="parTrans" cxnId="{1144D8B8-5FA1-4BB6-A229-C91EF7E97757}">
      <dgm:prSet/>
      <dgm:spPr/>
      <dgm:t>
        <a:bodyPr/>
        <a:lstStyle/>
        <a:p>
          <a:endParaRPr lang="fr-FR"/>
        </a:p>
      </dgm:t>
    </dgm:pt>
    <dgm:pt modelId="{7A4DB779-3E84-47FF-BFAE-4546A26C3A82}" type="sibTrans" cxnId="{1144D8B8-5FA1-4BB6-A229-C91EF7E97757}">
      <dgm:prSet/>
      <dgm:spPr/>
      <dgm:t>
        <a:bodyPr/>
        <a:lstStyle/>
        <a:p>
          <a:endParaRPr lang="fr-FR"/>
        </a:p>
      </dgm:t>
    </dgm:pt>
    <dgm:pt modelId="{05672D31-5431-4B93-8900-495BCF2CAF77}" type="pres">
      <dgm:prSet presAssocID="{5A503569-1188-4A34-8A66-5F0DDF9904A3}" presName="Name0" presStyleCnt="0">
        <dgm:presLayoutVars>
          <dgm:dir/>
          <dgm:animLvl val="lvl"/>
          <dgm:resizeHandles val="exact"/>
        </dgm:presLayoutVars>
      </dgm:prSet>
      <dgm:spPr/>
    </dgm:pt>
    <dgm:pt modelId="{EE4FED05-21E5-4FE0-B878-0025E8C272C4}" type="pres">
      <dgm:prSet presAssocID="{01BF6A7A-406A-4548-A000-06C269242FA1}" presName="parTxOnly" presStyleLbl="node1" presStyleIdx="0" presStyleCnt="3" custLinFactNeighborX="-5648">
        <dgm:presLayoutVars>
          <dgm:chMax val="0"/>
          <dgm:chPref val="0"/>
          <dgm:bulletEnabled val="1"/>
        </dgm:presLayoutVars>
      </dgm:prSet>
      <dgm:spPr/>
    </dgm:pt>
    <dgm:pt modelId="{C7C0B62F-0C85-47C2-96C7-57C14D75BC7F}" type="pres">
      <dgm:prSet presAssocID="{B2BC9748-BB07-4560-835B-F8A38AFA1134}" presName="parTxOnlySpace" presStyleCnt="0"/>
      <dgm:spPr/>
    </dgm:pt>
    <dgm:pt modelId="{F3274778-9A87-4A63-B185-4BC6AE9F1575}" type="pres">
      <dgm:prSet presAssocID="{AA63013C-74F7-4DA9-9EE0-F1A6F48D262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A1D322F-A4C3-46EE-AF29-9B8C8C58C831}" type="pres">
      <dgm:prSet presAssocID="{362CC12C-30A6-4185-B775-4AB9FAAAD9F7}" presName="parTxOnlySpace" presStyleCnt="0"/>
      <dgm:spPr/>
    </dgm:pt>
    <dgm:pt modelId="{230BAF7A-F50A-4BEA-B873-48685A8E2D4B}" type="pres">
      <dgm:prSet presAssocID="{D2F64E7A-6D04-4DF6-856B-E7ABCF3C0D0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A477008-5166-4608-87BE-0FB656995D00}" type="presOf" srcId="{D2F64E7A-6D04-4DF6-856B-E7ABCF3C0D04}" destId="{230BAF7A-F50A-4BEA-B873-48685A8E2D4B}" srcOrd="0" destOrd="0" presId="urn:microsoft.com/office/officeart/2005/8/layout/chevron1"/>
    <dgm:cxn modelId="{58032729-8F35-49F4-B638-1C45215E0BEE}" srcId="{5A503569-1188-4A34-8A66-5F0DDF9904A3}" destId="{AA63013C-74F7-4DA9-9EE0-F1A6F48D2629}" srcOrd="1" destOrd="0" parTransId="{5E1B5E19-7C5B-406A-A2F6-8C90C7C7176D}" sibTransId="{362CC12C-30A6-4185-B775-4AB9FAAAD9F7}"/>
    <dgm:cxn modelId="{73CBE550-5331-4024-9157-EAB01B8DFF75}" type="presOf" srcId="{AA63013C-74F7-4DA9-9EE0-F1A6F48D2629}" destId="{F3274778-9A87-4A63-B185-4BC6AE9F1575}" srcOrd="0" destOrd="0" presId="urn:microsoft.com/office/officeart/2005/8/layout/chevron1"/>
    <dgm:cxn modelId="{1144D8B8-5FA1-4BB6-A229-C91EF7E97757}" srcId="{5A503569-1188-4A34-8A66-5F0DDF9904A3}" destId="{D2F64E7A-6D04-4DF6-856B-E7ABCF3C0D04}" srcOrd="2" destOrd="0" parTransId="{3829660C-27A4-42D0-B9BE-DF404B736626}" sibTransId="{7A4DB779-3E84-47FF-BFAE-4546A26C3A82}"/>
    <dgm:cxn modelId="{5AFCCBC2-1989-44F6-AAF7-DEE7F53875DC}" srcId="{5A503569-1188-4A34-8A66-5F0DDF9904A3}" destId="{01BF6A7A-406A-4548-A000-06C269242FA1}" srcOrd="0" destOrd="0" parTransId="{4A7B57EF-4341-4EAD-BCB3-AEE6E89B0DB0}" sibTransId="{B2BC9748-BB07-4560-835B-F8A38AFA1134}"/>
    <dgm:cxn modelId="{A0D582D1-7EEC-4DAD-8225-3B926689546F}" type="presOf" srcId="{5A503569-1188-4A34-8A66-5F0DDF9904A3}" destId="{05672D31-5431-4B93-8900-495BCF2CAF77}" srcOrd="0" destOrd="0" presId="urn:microsoft.com/office/officeart/2005/8/layout/chevron1"/>
    <dgm:cxn modelId="{B6BE0CE9-42A4-4AD3-BA11-586F97A554CD}" type="presOf" srcId="{01BF6A7A-406A-4548-A000-06C269242FA1}" destId="{EE4FED05-21E5-4FE0-B878-0025E8C272C4}" srcOrd="0" destOrd="0" presId="urn:microsoft.com/office/officeart/2005/8/layout/chevron1"/>
    <dgm:cxn modelId="{7C620269-BAC0-416B-AAF1-B5AA8BE04437}" type="presParOf" srcId="{05672D31-5431-4B93-8900-495BCF2CAF77}" destId="{EE4FED05-21E5-4FE0-B878-0025E8C272C4}" srcOrd="0" destOrd="0" presId="urn:microsoft.com/office/officeart/2005/8/layout/chevron1"/>
    <dgm:cxn modelId="{2511C807-37E3-42E3-B7C0-9CA662E19300}" type="presParOf" srcId="{05672D31-5431-4B93-8900-495BCF2CAF77}" destId="{C7C0B62F-0C85-47C2-96C7-57C14D75BC7F}" srcOrd="1" destOrd="0" presId="urn:microsoft.com/office/officeart/2005/8/layout/chevron1"/>
    <dgm:cxn modelId="{4BB8F901-FD1E-458F-809B-F5AF1EC8C496}" type="presParOf" srcId="{05672D31-5431-4B93-8900-495BCF2CAF77}" destId="{F3274778-9A87-4A63-B185-4BC6AE9F1575}" srcOrd="2" destOrd="0" presId="urn:microsoft.com/office/officeart/2005/8/layout/chevron1"/>
    <dgm:cxn modelId="{9FB4134E-E9D4-4CB7-BF51-203D8D702B9D}" type="presParOf" srcId="{05672D31-5431-4B93-8900-495BCF2CAF77}" destId="{4A1D322F-A4C3-46EE-AF29-9B8C8C58C831}" srcOrd="3" destOrd="0" presId="urn:microsoft.com/office/officeart/2005/8/layout/chevron1"/>
    <dgm:cxn modelId="{B62995E9-93A7-4E8D-9C07-241791C7C559}" type="presParOf" srcId="{05672D31-5431-4B93-8900-495BCF2CAF77}" destId="{230BAF7A-F50A-4BEA-B873-48685A8E2D4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FED05-21E5-4FE0-B878-0025E8C272C4}">
      <dsp:nvSpPr>
        <dsp:cNvPr id="0" name=""/>
        <dsp:cNvSpPr/>
      </dsp:nvSpPr>
      <dsp:spPr>
        <a:xfrm>
          <a:off x="0" y="1278835"/>
          <a:ext cx="2353563" cy="941425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Date limite de réception des candidatures : 07/05/2025</a:t>
          </a:r>
        </a:p>
      </dsp:txBody>
      <dsp:txXfrm>
        <a:off x="470713" y="1278835"/>
        <a:ext cx="1412138" cy="941425"/>
      </dsp:txXfrm>
    </dsp:sp>
    <dsp:sp modelId="{F3274778-9A87-4A63-B185-4BC6AE9F1575}">
      <dsp:nvSpPr>
        <dsp:cNvPr id="0" name=""/>
        <dsp:cNvSpPr/>
      </dsp:nvSpPr>
      <dsp:spPr>
        <a:xfrm>
          <a:off x="2120138" y="1278835"/>
          <a:ext cx="2353563" cy="941425"/>
        </a:xfrm>
        <a:prstGeom prst="chevron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A partir du 07/05/2025: Réponses candidatures, présélection et organisation des entretiens</a:t>
          </a:r>
        </a:p>
      </dsp:txBody>
      <dsp:txXfrm>
        <a:off x="2590851" y="1278835"/>
        <a:ext cx="1412138" cy="941425"/>
      </dsp:txXfrm>
    </dsp:sp>
    <dsp:sp modelId="{230BAF7A-F50A-4BEA-B873-48685A8E2D4B}">
      <dsp:nvSpPr>
        <dsp:cNvPr id="0" name=""/>
        <dsp:cNvSpPr/>
      </dsp:nvSpPr>
      <dsp:spPr>
        <a:xfrm>
          <a:off x="4238345" y="1278835"/>
          <a:ext cx="2353563" cy="941425"/>
        </a:xfrm>
        <a:prstGeom prst="chevron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Date de prise de fonction souhaitée : 07/05/2025</a:t>
          </a:r>
        </a:p>
      </dsp:txBody>
      <dsp:txXfrm>
        <a:off x="4709058" y="1278835"/>
        <a:ext cx="1412138" cy="941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E72C7-93F0-0643-A05F-2FDDC727AA2A}" type="datetimeFigureOut">
              <a:rPr lang="fr-FR" smtClean="0"/>
              <a:t>07/04/2025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1F6C4-58C4-604D-963A-729FF0787F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521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dpi="0" rotWithShape="1">
          <a:blip r:embed="rId2">
            <a:lum/>
          </a:blip>
          <a:srcRect/>
          <a:stretch>
            <a:fillRect l="-3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8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blipFill dpi="0" rotWithShape="1">
          <a:blip r:embed="rId2">
            <a:lum/>
          </a:blip>
          <a:srcRect/>
          <a:stretch>
            <a:fillRect l="-3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94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10FBB-567B-F544-8F16-C763E491D035}" type="datetimeFigureOut">
              <a:rPr lang="fr-FR" smtClean="0"/>
              <a:t>07/04/2025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729B3-34C7-F549-B578-98C7687A2C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66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mailto:recrutement@univ-cotedazur.fr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iv-cotedazur.fr/universite/travailler-a-universite-cote-d-azur/" TargetMode="External"/><Relationship Id="rId2" Type="http://schemas.openxmlformats.org/officeDocument/2006/relationships/hyperlink" Target="https://univ-cotedazur.fr/universite/travailler-a-universite-cote-d-azur/decouvrez-les-10-bonnes-raisons-de-nous-rejoindr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485407-6AB4-6BEC-68C7-5B0CE3453404}"/>
              </a:ext>
            </a:extLst>
          </p:cNvPr>
          <p:cNvSpPr/>
          <p:nvPr/>
        </p:nvSpPr>
        <p:spPr>
          <a:xfrm>
            <a:off x="522126" y="988798"/>
            <a:ext cx="6515422" cy="4178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ctr"/>
            <a:r>
              <a:rPr lang="fr-FR" sz="2115" b="1" dirty="0">
                <a:solidFill>
                  <a:schemeClr val="tx1"/>
                </a:solidFill>
              </a:rPr>
              <a:t>Ingénieur / Ingénieure de formations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2388FF-5F3B-E95B-FA9C-5ED38BAF147C}"/>
              </a:ext>
            </a:extLst>
          </p:cNvPr>
          <p:cNvSpPr/>
          <p:nvPr/>
        </p:nvSpPr>
        <p:spPr>
          <a:xfrm>
            <a:off x="219345" y="1546871"/>
            <a:ext cx="6515422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fr-FR" sz="1400" b="1" dirty="0">
                <a:solidFill>
                  <a:schemeClr val="tx1"/>
                </a:solidFill>
              </a:rPr>
              <a:t>&gt; Entité/</a:t>
            </a:r>
            <a:r>
              <a:rPr lang="fr-FR" sz="1400" b="1">
                <a:solidFill>
                  <a:schemeClr val="tx1"/>
                </a:solidFill>
              </a:rPr>
              <a:t>Service : École </a:t>
            </a:r>
            <a:r>
              <a:rPr lang="fr-FR" sz="1400" b="1" dirty="0">
                <a:solidFill>
                  <a:schemeClr val="tx1"/>
                </a:solidFill>
              </a:rPr>
              <a:t>Universitaire de Recherche Arts et Humanités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EEA2FE-4AED-8D03-9F7F-A94A9FBB695E}"/>
              </a:ext>
            </a:extLst>
          </p:cNvPr>
          <p:cNvSpPr/>
          <p:nvPr/>
        </p:nvSpPr>
        <p:spPr>
          <a:xfrm>
            <a:off x="219345" y="3158873"/>
            <a:ext cx="6515422" cy="308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fr-FR" sz="1403" b="1" dirty="0">
                <a:solidFill>
                  <a:srgbClr val="00769B"/>
                </a:solidFill>
              </a:rPr>
              <a:t>Le défi à relever  </a:t>
            </a:r>
            <a:endParaRPr lang="fr-FR" sz="1403" b="1" dirty="0">
              <a:solidFill>
                <a:srgbClr val="00AFD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2E83AA-9D4A-4D74-8D60-65A34604C222}"/>
              </a:ext>
            </a:extLst>
          </p:cNvPr>
          <p:cNvSpPr/>
          <p:nvPr/>
        </p:nvSpPr>
        <p:spPr>
          <a:xfrm>
            <a:off x="219345" y="3520968"/>
            <a:ext cx="6515422" cy="1107996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just"/>
            <a:r>
              <a:rPr lang="fr-FR" sz="1100" dirty="0">
                <a:solidFill>
                  <a:schemeClr val="tx1"/>
                </a:solidFill>
              </a:rPr>
              <a:t>L’ingénieur de formation a pour mission principale de gérer au quotidien l’ensemble des diplômes de l’école universitaire de recherche, tout en menant parallèlement des chantiers de valorisation de l’offre de formation et d’innovation pédagogique.</a:t>
            </a:r>
          </a:p>
          <a:p>
            <a:pPr algn="just"/>
            <a:endParaRPr lang="fr-FR" sz="1100" dirty="0">
              <a:solidFill>
                <a:schemeClr val="tx1"/>
              </a:solidFill>
            </a:endParaRPr>
          </a:p>
          <a:p>
            <a:pPr algn="just"/>
            <a:r>
              <a:rPr lang="fr-FR" sz="1100" dirty="0">
                <a:solidFill>
                  <a:schemeClr val="tx1"/>
                </a:solidFill>
              </a:rPr>
              <a:t>Rejoignez-nous au sein d’Université Côte d’Azur, reconnue depuis 2016 pour son excellence scientifique et pédagogique, pour créer ensemble le modèle de l’université du 21</a:t>
            </a:r>
            <a:r>
              <a:rPr lang="fr-FR" sz="1100" baseline="30000" dirty="0">
                <a:solidFill>
                  <a:schemeClr val="tx1"/>
                </a:solidFill>
              </a:rPr>
              <a:t>ème</a:t>
            </a:r>
            <a:r>
              <a:rPr lang="fr-FR" sz="1100" dirty="0">
                <a:solidFill>
                  <a:schemeClr val="tx1"/>
                </a:solidFill>
              </a:rPr>
              <a:t> siècle responsable et innovante.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E72028-4323-4541-B4B0-5EA3843DFB9C}"/>
              </a:ext>
            </a:extLst>
          </p:cNvPr>
          <p:cNvSpPr/>
          <p:nvPr/>
        </p:nvSpPr>
        <p:spPr>
          <a:xfrm>
            <a:off x="219345" y="1881583"/>
            <a:ext cx="6515422" cy="1169551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769B"/>
                </a:solidFill>
              </a:rPr>
              <a:t>Type de recrutement : Contractuel /Titulaire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769B"/>
                </a:solidFill>
              </a:rPr>
              <a:t>Catégorie : A-IGE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769B"/>
                </a:solidFill>
              </a:rPr>
              <a:t>Temps de travail : Temps Complet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769B"/>
                </a:solidFill>
              </a:rPr>
              <a:t>Localisation : Campus Valrose – 28 Avenue Valrose, 06000 Nice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769B"/>
                </a:solidFill>
              </a:rPr>
              <a:t>Référence de l’annonce : 2024-CREATES03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1BCFDA-D6BC-4933-A9A2-D87AC951E836}"/>
              </a:ext>
            </a:extLst>
          </p:cNvPr>
          <p:cNvSpPr/>
          <p:nvPr/>
        </p:nvSpPr>
        <p:spPr>
          <a:xfrm>
            <a:off x="219345" y="5152668"/>
            <a:ext cx="6515422" cy="4832092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just"/>
            <a:r>
              <a:rPr lang="fr-FR" sz="1100" b="1" dirty="0">
                <a:solidFill>
                  <a:schemeClr val="tx1"/>
                </a:solidFill>
              </a:rPr>
              <a:t>Conception et mise en œuvre de formations</a:t>
            </a:r>
          </a:p>
          <a:p>
            <a:pPr algn="just"/>
            <a:r>
              <a:rPr lang="fr-FR" sz="1100" dirty="0">
                <a:solidFill>
                  <a:schemeClr val="tx1"/>
                </a:solidFill>
              </a:rPr>
              <a:t>Vous accompagnez la création du master Pratiques immersives et interactives (P2I)</a:t>
            </a:r>
          </a:p>
          <a:p>
            <a:pPr algn="just"/>
            <a:r>
              <a:rPr lang="fr-FR" sz="1100" dirty="0">
                <a:solidFill>
                  <a:schemeClr val="tx1"/>
                </a:solidFill>
              </a:rPr>
              <a:t>Vous accompagnez la création de nouveaux diplômes universitaires : planifier le processus de mise en place, les réunions de travail, solliciter les interlocuteurs adéquats(partenaires, services connexes…)</a:t>
            </a:r>
          </a:p>
          <a:p>
            <a:pPr algn="just"/>
            <a:r>
              <a:rPr lang="fr-FR" sz="1100" dirty="0">
                <a:solidFill>
                  <a:schemeClr val="tx1"/>
                </a:solidFill>
              </a:rPr>
              <a:t>Vous élaborez les présentations et les argumentaires relatifs aux projets de formation </a:t>
            </a:r>
          </a:p>
          <a:p>
            <a:pPr algn="just"/>
            <a:r>
              <a:rPr lang="fr-FR" sz="1100" dirty="0">
                <a:solidFill>
                  <a:schemeClr val="tx1"/>
                </a:solidFill>
              </a:rPr>
              <a:t>Vous construisez les maquettes de formation et les modalités de contrôle des connaissances(MCC)</a:t>
            </a:r>
          </a:p>
          <a:p>
            <a:pPr algn="just"/>
            <a:r>
              <a:rPr lang="fr-FR" sz="1100" dirty="0">
                <a:solidFill>
                  <a:schemeClr val="tx1"/>
                </a:solidFill>
              </a:rPr>
              <a:t>Vous fédérez une équipe pédagogique autour d’une formation </a:t>
            </a:r>
          </a:p>
          <a:p>
            <a:pPr algn="just"/>
            <a:r>
              <a:rPr lang="fr-FR" sz="1100" dirty="0">
                <a:solidFill>
                  <a:schemeClr val="tx1"/>
                </a:solidFill>
              </a:rPr>
              <a:t>Vous rencontrez les partenaires et potentiels intervenants avec la responsable des Relations Entreprises</a:t>
            </a:r>
          </a:p>
          <a:p>
            <a:pPr algn="just"/>
            <a:r>
              <a:rPr lang="fr-FR" sz="1100" b="1" dirty="0">
                <a:solidFill>
                  <a:schemeClr val="tx1"/>
                </a:solidFill>
              </a:rPr>
              <a:t>Gestion courante de l’offre de formation</a:t>
            </a:r>
          </a:p>
          <a:p>
            <a:pPr algn="just"/>
            <a:r>
              <a:rPr lang="fr-FR" sz="1100" dirty="0">
                <a:solidFill>
                  <a:schemeClr val="tx1"/>
                </a:solidFill>
              </a:rPr>
              <a:t>Vous assurez le suivi du déploiement de la nouvelle accréditation (ouverte en septembre 2024)</a:t>
            </a:r>
          </a:p>
          <a:p>
            <a:pPr algn="just"/>
            <a:r>
              <a:rPr lang="fr-FR" sz="1100" dirty="0">
                <a:solidFill>
                  <a:schemeClr val="tx1"/>
                </a:solidFill>
              </a:rPr>
              <a:t>Vous évaluez la pertinence et la faisabilité des demandes de modifications de maquette et/ou de modalités de contrôle </a:t>
            </a:r>
          </a:p>
          <a:p>
            <a:pPr algn="just"/>
            <a:r>
              <a:rPr lang="fr-FR" sz="1100" dirty="0">
                <a:solidFill>
                  <a:schemeClr val="tx1"/>
                </a:solidFill>
              </a:rPr>
              <a:t>Vous assurez le suivi statistique du nombre de candidatures et d’inscriptions dans chaque formation </a:t>
            </a:r>
          </a:p>
          <a:p>
            <a:pPr algn="just"/>
            <a:r>
              <a:rPr lang="fr-FR" sz="1100" dirty="0">
                <a:solidFill>
                  <a:schemeClr val="tx1"/>
                </a:solidFill>
              </a:rPr>
              <a:t>Vous suivez les mises à jour des informations promotionnelles et supports de communication aux chargés de communication</a:t>
            </a:r>
          </a:p>
          <a:p>
            <a:pPr algn="just"/>
            <a:r>
              <a:rPr lang="fr-FR" sz="1100" b="1" dirty="0">
                <a:solidFill>
                  <a:schemeClr val="tx1"/>
                </a:solidFill>
              </a:rPr>
              <a:t>Elaboration et suivi de la procédure d’enregistrement aux RNCP/RSI</a:t>
            </a:r>
          </a:p>
          <a:p>
            <a:pPr algn="just"/>
            <a:r>
              <a:rPr lang="fr-FR" sz="1100" dirty="0">
                <a:solidFill>
                  <a:schemeClr val="tx1"/>
                </a:solidFill>
              </a:rPr>
              <a:t>Vous identifiez les diplômes éligibles </a:t>
            </a:r>
          </a:p>
          <a:p>
            <a:pPr algn="just"/>
            <a:r>
              <a:rPr lang="fr-FR" sz="1100" dirty="0">
                <a:solidFill>
                  <a:schemeClr val="tx1"/>
                </a:solidFill>
              </a:rPr>
              <a:t>Vous accompagnez  et conseillez les responsables des formations ciblées dans le montage du dossier </a:t>
            </a:r>
            <a:endParaRPr lang="fr-FR" sz="1100" b="1" dirty="0">
              <a:solidFill>
                <a:schemeClr val="tx1"/>
              </a:solidFill>
            </a:endParaRPr>
          </a:p>
          <a:p>
            <a:pPr algn="just"/>
            <a:r>
              <a:rPr lang="fr-FR" sz="1100" b="1" dirty="0">
                <a:solidFill>
                  <a:schemeClr val="tx1"/>
                </a:solidFill>
              </a:rPr>
              <a:t>Pilotage de projet pédagogique </a:t>
            </a:r>
          </a:p>
          <a:p>
            <a:pPr algn="just"/>
            <a:r>
              <a:rPr lang="fr-FR" sz="1100" dirty="0">
                <a:solidFill>
                  <a:schemeClr val="tx1"/>
                </a:solidFill>
              </a:rPr>
              <a:t>Vous effectuez une veille pédagogique hebdomadaire</a:t>
            </a:r>
          </a:p>
          <a:p>
            <a:pPr algn="just"/>
            <a:r>
              <a:rPr lang="fr-FR" sz="1100" dirty="0">
                <a:solidFill>
                  <a:schemeClr val="tx1"/>
                </a:solidFill>
              </a:rPr>
              <a:t>Vous réalisez un cahier des charges et effectuez un recueil des besoins (communauté enseignantes et étudiantes)</a:t>
            </a:r>
          </a:p>
          <a:p>
            <a:pPr algn="just"/>
            <a:r>
              <a:rPr lang="fr-FR" sz="1100" dirty="0">
                <a:solidFill>
                  <a:schemeClr val="tx1"/>
                </a:solidFill>
              </a:rPr>
              <a:t>Vous montez des projets de modernisation des espaces et d’acquisition de matériel technique</a:t>
            </a:r>
          </a:p>
          <a:p>
            <a:pPr algn="just"/>
            <a:r>
              <a:rPr lang="fr-FR" sz="1100" dirty="0">
                <a:solidFill>
                  <a:schemeClr val="tx1"/>
                </a:solidFill>
              </a:rPr>
              <a:t>Vous coordonnez un projet pédagogique et les acteurs du projet : directions de campus, services techniques, logistiques, entreprises externes</a:t>
            </a:r>
          </a:p>
          <a:p>
            <a:pPr algn="just"/>
            <a:r>
              <a:rPr lang="fr-FR" sz="1100" dirty="0">
                <a:solidFill>
                  <a:schemeClr val="tx1"/>
                </a:solidFill>
              </a:rPr>
              <a:t>Vous budgétisez un projet </a:t>
            </a:r>
          </a:p>
          <a:p>
            <a:pPr algn="just"/>
            <a:r>
              <a:rPr lang="fr-FR" sz="1100" dirty="0">
                <a:solidFill>
                  <a:schemeClr val="tx1"/>
                </a:solidFill>
              </a:rPr>
              <a:t>Vous rédigez un dossier de réponse à un appel à projets (AAP) </a:t>
            </a:r>
          </a:p>
          <a:p>
            <a:pPr algn="just"/>
            <a:r>
              <a:rPr lang="fr-FR" sz="1100" dirty="0">
                <a:solidFill>
                  <a:schemeClr val="tx1"/>
                </a:solidFill>
              </a:rPr>
              <a:t>Vous suivez la mise en place du projet et coordonnez sa concrétisation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E0233F-35AC-4000-8264-FD07A0309647}"/>
              </a:ext>
            </a:extLst>
          </p:cNvPr>
          <p:cNvSpPr/>
          <p:nvPr/>
        </p:nvSpPr>
        <p:spPr>
          <a:xfrm>
            <a:off x="219345" y="4736703"/>
            <a:ext cx="6515422" cy="308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fr-FR" sz="1403" b="1" dirty="0">
                <a:solidFill>
                  <a:srgbClr val="00769B"/>
                </a:solidFill>
              </a:rPr>
              <a:t>Vos missions</a:t>
            </a:r>
            <a:endParaRPr lang="fr-FR" sz="1403" b="1" dirty="0">
              <a:solidFill>
                <a:srgbClr val="00AF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98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135DD0-1D30-783C-05B6-C0647ECC856B}"/>
              </a:ext>
            </a:extLst>
          </p:cNvPr>
          <p:cNvSpPr/>
          <p:nvPr/>
        </p:nvSpPr>
        <p:spPr>
          <a:xfrm>
            <a:off x="423621" y="3690936"/>
            <a:ext cx="6515422" cy="308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fr-FR" sz="1403" b="1" dirty="0">
                <a:solidFill>
                  <a:srgbClr val="00769B"/>
                </a:solidFill>
              </a:rPr>
              <a:t>Rémunération et avantages sociaux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1D0F80-49B8-48C2-07BE-16BD788DA243}"/>
              </a:ext>
            </a:extLst>
          </p:cNvPr>
          <p:cNvSpPr/>
          <p:nvPr/>
        </p:nvSpPr>
        <p:spPr>
          <a:xfrm>
            <a:off x="423621" y="4097831"/>
            <a:ext cx="6515422" cy="1277273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/>
                </a:solidFill>
              </a:rPr>
              <a:t>Rémunération contractuels (hors variables) : A partir de 1 858,14 € Net (avant </a:t>
            </a:r>
            <a:r>
              <a:rPr lang="fr-FR" sz="1100" dirty="0" err="1">
                <a:solidFill>
                  <a:schemeClr val="tx1"/>
                </a:solidFill>
              </a:rPr>
              <a:t>impot</a:t>
            </a:r>
            <a:r>
              <a:rPr lang="fr-FR" sz="1100" dirty="0">
                <a:solidFill>
                  <a:schemeClr val="tx1"/>
                </a:solidFill>
              </a:rPr>
              <a:t>), selon profil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/>
                </a:solidFill>
              </a:rPr>
              <a:t>Congés : 45 jours de congés annuels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/>
                </a:solidFill>
              </a:rPr>
              <a:t>Télétravail :  Jusqu’à 2 jours/semaine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/>
                </a:solidFill>
              </a:rPr>
              <a:t>Prise en charge partielle des frais de transport en commun domicile-travail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/>
                </a:solidFill>
              </a:rPr>
              <a:t>Prise en charge partielle des frais de mutuelle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/>
                </a:solidFill>
              </a:rPr>
              <a:t>Accès aux restaurants et cafétérias du CROUS avec tarif privilégié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/>
                </a:solidFill>
              </a:rPr>
              <a:t>Billetterie loisirs et sorties à tarifs préférentiels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499B9C-1D55-A1FE-6E8E-0C608DEB83A7}"/>
              </a:ext>
            </a:extLst>
          </p:cNvPr>
          <p:cNvSpPr/>
          <p:nvPr/>
        </p:nvSpPr>
        <p:spPr>
          <a:xfrm>
            <a:off x="384411" y="5519944"/>
            <a:ext cx="6515422" cy="308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fr-FR" sz="1403" b="1" dirty="0">
                <a:solidFill>
                  <a:srgbClr val="00769B"/>
                </a:solidFill>
              </a:rPr>
              <a:t>L’environnement de travail </a:t>
            </a:r>
            <a:endParaRPr lang="fr-FR" sz="1403" b="1" dirty="0">
              <a:solidFill>
                <a:srgbClr val="00AFD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5A1C61-27DD-500C-B377-9C1C3ABFCEDB}"/>
              </a:ext>
            </a:extLst>
          </p:cNvPr>
          <p:cNvSpPr/>
          <p:nvPr/>
        </p:nvSpPr>
        <p:spPr>
          <a:xfrm>
            <a:off x="384412" y="7369843"/>
            <a:ext cx="6515422" cy="308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fr-FR" sz="1403" b="1" dirty="0">
                <a:solidFill>
                  <a:srgbClr val="00769B"/>
                </a:solidFill>
              </a:rPr>
              <a:t>Pour candidater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52121B-2899-AD14-5809-E8AB47BF4B01}"/>
              </a:ext>
            </a:extLst>
          </p:cNvPr>
          <p:cNvSpPr/>
          <p:nvPr/>
        </p:nvSpPr>
        <p:spPr>
          <a:xfrm>
            <a:off x="384411" y="2748523"/>
            <a:ext cx="6515422" cy="308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fr-FR" sz="1403" b="1" dirty="0">
                <a:solidFill>
                  <a:srgbClr val="00769B"/>
                </a:solidFill>
              </a:rPr>
              <a:t>Votre parcours professionnel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FBB3E5-32AF-4214-920C-5A64AAFA2A60}"/>
              </a:ext>
            </a:extLst>
          </p:cNvPr>
          <p:cNvSpPr/>
          <p:nvPr/>
        </p:nvSpPr>
        <p:spPr>
          <a:xfrm>
            <a:off x="384411" y="3230221"/>
            <a:ext cx="6515421" cy="26161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just"/>
            <a:r>
              <a:rPr lang="fr-FR" sz="1100" b="1" dirty="0">
                <a:solidFill>
                  <a:schemeClr val="tx1"/>
                </a:solidFill>
              </a:rPr>
              <a:t>Diplôme/expérience </a:t>
            </a:r>
            <a:r>
              <a:rPr lang="fr-FR" sz="1100" dirty="0">
                <a:solidFill>
                  <a:schemeClr val="tx1"/>
                </a:solidFill>
              </a:rPr>
              <a:t>: Bac +3 minimum. Une expérience similaire serait appréciée.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621B4B-9C2F-4A92-B656-58C3158453C2}"/>
              </a:ext>
            </a:extLst>
          </p:cNvPr>
          <p:cNvSpPr/>
          <p:nvPr/>
        </p:nvSpPr>
        <p:spPr>
          <a:xfrm>
            <a:off x="384410" y="5847381"/>
            <a:ext cx="6515422" cy="144655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just"/>
            <a:r>
              <a:rPr lang="fr-FR" sz="1100" dirty="0">
                <a:solidFill>
                  <a:schemeClr val="tx1"/>
                </a:solidFill>
              </a:rPr>
              <a:t>Université Côte d’Azur (</a:t>
            </a:r>
            <a:r>
              <a:rPr lang="fr-FR" sz="1100" dirty="0" err="1">
                <a:solidFill>
                  <a:schemeClr val="tx1"/>
                </a:solidFill>
              </a:rPr>
              <a:t>UniCA</a:t>
            </a:r>
            <a:r>
              <a:rPr lang="fr-FR" sz="1100" dirty="0">
                <a:solidFill>
                  <a:schemeClr val="tx1"/>
                </a:solidFill>
              </a:rPr>
              <a:t>) est un grand Établissement Public à Caractère Scientifique Culturel et Professionnel (EPSCP) dont les missions fondamentales sont la Formation des </a:t>
            </a:r>
            <a:r>
              <a:rPr lang="fr-FR" sz="1100" dirty="0" err="1">
                <a:solidFill>
                  <a:schemeClr val="tx1"/>
                </a:solidFill>
              </a:rPr>
              <a:t>étudiant·e·s</a:t>
            </a:r>
            <a:r>
              <a:rPr lang="fr-FR" sz="1100" dirty="0">
                <a:solidFill>
                  <a:schemeClr val="tx1"/>
                </a:solidFill>
              </a:rPr>
              <a:t> et des </a:t>
            </a:r>
            <a:r>
              <a:rPr lang="fr-FR" sz="1100" dirty="0" err="1">
                <a:solidFill>
                  <a:schemeClr val="tx1"/>
                </a:solidFill>
              </a:rPr>
              <a:t>professionnel·le·s</a:t>
            </a:r>
            <a:r>
              <a:rPr lang="fr-FR" sz="1100" dirty="0">
                <a:solidFill>
                  <a:schemeClr val="tx1"/>
                </a:solidFill>
              </a:rPr>
              <a:t>, la Recherche et l’Innovation. Cette nouvelle université à statut dérogatoire issue de la fusion de l’Université Nice-Sophia Antipolis et d’Université Côte d’Azur (COMUE), vise à développer le modèle du 21ème siècle pour les universités françaises, basé sur de nouvelles interactions entre les disciplines (pluridisciplinarité et transdisciplinarité), avec une volonté de dynamique collective articulant Formation- Recherche-Innovation, ainsi que de solides partenariats locaux, nationaux et internationaux avec les secteurs public et privé.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60B07485-E8F5-4E0C-AC2C-8F60615E03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7977099"/>
              </p:ext>
            </p:extLst>
          </p:nvPr>
        </p:nvGraphicFramePr>
        <p:xfrm>
          <a:off x="384412" y="7711443"/>
          <a:ext cx="6593840" cy="3499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58D36B1-E2D7-4B07-9AC0-6F5C6E5321A5}"/>
              </a:ext>
            </a:extLst>
          </p:cNvPr>
          <p:cNvSpPr/>
          <p:nvPr/>
        </p:nvSpPr>
        <p:spPr>
          <a:xfrm>
            <a:off x="384412" y="7778191"/>
            <a:ext cx="6515422" cy="769441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just"/>
            <a:r>
              <a:rPr lang="fr-FR" sz="1100" dirty="0" err="1">
                <a:solidFill>
                  <a:schemeClr val="tx1"/>
                </a:solidFill>
              </a:rPr>
              <a:t>Intéressé.e</a:t>
            </a:r>
            <a:r>
              <a:rPr lang="fr-FR" sz="1100" dirty="0">
                <a:solidFill>
                  <a:schemeClr val="tx1"/>
                </a:solidFill>
              </a:rPr>
              <a:t> par cette annonce ? N’hésitez plus ! Et postulez par mail à l’adresse suivante :  </a:t>
            </a:r>
          </a:p>
          <a:p>
            <a:pPr algn="just"/>
            <a:r>
              <a:rPr lang="fr-FR" sz="1100" dirty="0">
                <a:solidFill>
                  <a:schemeClr val="tx1"/>
                </a:solidFill>
                <a:hlinkClick r:id="rId7"/>
              </a:rPr>
              <a:t>recrutement@univ-cotedazur.fr</a:t>
            </a:r>
            <a:endParaRPr lang="fr-FR" sz="1100" dirty="0">
              <a:solidFill>
                <a:schemeClr val="tx1"/>
              </a:solidFill>
            </a:endParaRPr>
          </a:p>
          <a:p>
            <a:pPr algn="just"/>
            <a:r>
              <a:rPr lang="fr-FR" sz="1100" dirty="0">
                <a:solidFill>
                  <a:schemeClr val="tx1"/>
                </a:solidFill>
              </a:rPr>
              <a:t>La candidature idéale comporte un CV et une lettre de motivation que nous lirons avec attention.</a:t>
            </a:r>
          </a:p>
          <a:p>
            <a:pPr algn="just"/>
            <a:r>
              <a:rPr lang="fr-FR" sz="1100" dirty="0">
                <a:solidFill>
                  <a:schemeClr val="tx1"/>
                </a:solidFill>
              </a:rPr>
              <a:t>Merci de bien vouloir notifier la référence – 2024-CREATES03 – dans l’objet de votre mail.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64DB02A-2E91-4F69-B3EA-B7B4A865FF8F}"/>
              </a:ext>
            </a:extLst>
          </p:cNvPr>
          <p:cNvSpPr txBox="1"/>
          <p:nvPr/>
        </p:nvSpPr>
        <p:spPr>
          <a:xfrm>
            <a:off x="384412" y="8614380"/>
            <a:ext cx="25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769B"/>
                </a:solidFill>
              </a:rPr>
              <a:t>Calendrier de recrutement 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DAABC1-E7B1-4928-B7F0-ED87C6A9399C}"/>
              </a:ext>
            </a:extLst>
          </p:cNvPr>
          <p:cNvSpPr/>
          <p:nvPr/>
        </p:nvSpPr>
        <p:spPr>
          <a:xfrm>
            <a:off x="384411" y="879984"/>
            <a:ext cx="6515422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fr-FR" sz="1403" b="1" dirty="0">
                <a:solidFill>
                  <a:srgbClr val="00769B"/>
                </a:solidFill>
              </a:rPr>
              <a:t>Ce poste est fait pour vous si   </a:t>
            </a:r>
            <a:r>
              <a:rPr lang="fr-FR" sz="1600" dirty="0"/>
              <a:t>i</a:t>
            </a:r>
            <a:endParaRPr lang="fr-FR" sz="1403" dirty="0">
              <a:solidFill>
                <a:srgbClr val="00769B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87E367-5077-4FF2-AA43-A85789AD7194}"/>
              </a:ext>
            </a:extLst>
          </p:cNvPr>
          <p:cNvSpPr/>
          <p:nvPr/>
        </p:nvSpPr>
        <p:spPr>
          <a:xfrm>
            <a:off x="384411" y="1271402"/>
            <a:ext cx="6515422" cy="144655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just"/>
            <a:r>
              <a:rPr lang="fr-FR" sz="1100" dirty="0">
                <a:solidFill>
                  <a:schemeClr val="tx1"/>
                </a:solidFill>
              </a:rPr>
              <a:t>Autonome </a:t>
            </a:r>
          </a:p>
          <a:p>
            <a:pPr algn="just"/>
            <a:r>
              <a:rPr lang="fr-FR" sz="1100" dirty="0">
                <a:solidFill>
                  <a:schemeClr val="tx1"/>
                </a:solidFill>
              </a:rPr>
              <a:t>Travail en équipe </a:t>
            </a:r>
          </a:p>
          <a:p>
            <a:pPr algn="just"/>
            <a:r>
              <a:rPr lang="fr-FR" sz="1100" dirty="0">
                <a:solidFill>
                  <a:schemeClr val="tx1"/>
                </a:solidFill>
              </a:rPr>
              <a:t>Aisance relationnelle et facilité à s’exprimer en public </a:t>
            </a:r>
          </a:p>
          <a:p>
            <a:pPr algn="just"/>
            <a:r>
              <a:rPr lang="fr-FR" sz="1100" dirty="0">
                <a:solidFill>
                  <a:schemeClr val="tx1"/>
                </a:solidFill>
              </a:rPr>
              <a:t>Excellente expression écrite et orale </a:t>
            </a:r>
          </a:p>
          <a:p>
            <a:pPr algn="just"/>
            <a:r>
              <a:rPr lang="fr-FR" sz="1100" dirty="0">
                <a:solidFill>
                  <a:schemeClr val="tx1"/>
                </a:solidFill>
              </a:rPr>
              <a:t>Force de proposition </a:t>
            </a:r>
          </a:p>
          <a:p>
            <a:pPr algn="just"/>
            <a:r>
              <a:rPr lang="fr-FR" sz="1100" dirty="0">
                <a:solidFill>
                  <a:schemeClr val="tx1"/>
                </a:solidFill>
              </a:rPr>
              <a:t>Gestion des priorités et capacité à travailler dans l’urgence </a:t>
            </a:r>
          </a:p>
          <a:p>
            <a:pPr algn="just"/>
            <a:r>
              <a:rPr lang="fr-FR" sz="1100" dirty="0">
                <a:solidFill>
                  <a:schemeClr val="tx1"/>
                </a:solidFill>
              </a:rPr>
              <a:t>Connaissance de l’enseignement supérieur français </a:t>
            </a:r>
          </a:p>
          <a:p>
            <a:pPr algn="just"/>
            <a:r>
              <a:rPr lang="fr-FR" sz="1100" dirty="0">
                <a:solidFill>
                  <a:schemeClr val="tx1"/>
                </a:solidFill>
              </a:rPr>
              <a:t>Maîtrise du Pack Office (Word, Excel, Powerpoint) – Connaissance d’Apogée serait un plus.</a:t>
            </a:r>
          </a:p>
        </p:txBody>
      </p:sp>
    </p:spTree>
    <p:extLst>
      <p:ext uri="{BB962C8B-B14F-4D97-AF65-F5344CB8AC3E}">
        <p14:creationId xmlns:p14="http://schemas.microsoft.com/office/powerpoint/2010/main" val="1913519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F630E1C-5C04-461B-AD90-34D06846F34C}"/>
              </a:ext>
            </a:extLst>
          </p:cNvPr>
          <p:cNvSpPr txBox="1"/>
          <p:nvPr/>
        </p:nvSpPr>
        <p:spPr>
          <a:xfrm>
            <a:off x="5490666" y="6696217"/>
            <a:ext cx="13906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4F97BE"/>
                </a:solidFill>
                <a:hlinkClick r:id="rId2"/>
              </a:rPr>
              <a:t>10 bonnes raisons de nous rejoindre</a:t>
            </a:r>
            <a:endParaRPr lang="fr-FR" sz="1200" b="1" dirty="0">
              <a:solidFill>
                <a:srgbClr val="4F97BE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6BEA9F3-411C-49BC-BD15-432F224DC6F1}"/>
              </a:ext>
            </a:extLst>
          </p:cNvPr>
          <p:cNvSpPr txBox="1"/>
          <p:nvPr/>
        </p:nvSpPr>
        <p:spPr>
          <a:xfrm>
            <a:off x="3436535" y="8625598"/>
            <a:ext cx="3824074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/>
              <a:t>Disponible sur notre portail web </a:t>
            </a:r>
            <a:r>
              <a:rPr lang="fr-FR" sz="1050" dirty="0">
                <a:solidFill>
                  <a:srgbClr val="4F97BE"/>
                </a:solidFill>
                <a:hlinkClick r:id="rId3"/>
              </a:rPr>
              <a:t>« Travailler à l’Université Côte d’Azur »</a:t>
            </a:r>
            <a:endParaRPr lang="fr-FR" sz="1050" dirty="0">
              <a:solidFill>
                <a:srgbClr val="4F97BE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/>
              <a:t>Ouvertes aux personnes en situation de handicap</a:t>
            </a:r>
          </a:p>
        </p:txBody>
      </p:sp>
    </p:spTree>
    <p:extLst>
      <p:ext uri="{BB962C8B-B14F-4D97-AF65-F5344CB8AC3E}">
        <p14:creationId xmlns:p14="http://schemas.microsoft.com/office/powerpoint/2010/main" val="33032623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1088</TotalTime>
  <Words>812</Words>
  <Application>Microsoft Office PowerPoint</Application>
  <PresentationFormat>Personnalisé</PresentationFormat>
  <Paragraphs>68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Emilie Deplantay</dc:creator>
  <cp:lastModifiedBy>Elisa Ferret</cp:lastModifiedBy>
  <cp:revision>53</cp:revision>
  <dcterms:created xsi:type="dcterms:W3CDTF">2023-06-27T13:02:10Z</dcterms:created>
  <dcterms:modified xsi:type="dcterms:W3CDTF">2025-04-07T08:57:34Z</dcterms:modified>
</cp:coreProperties>
</file>