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7" r:id="rId5"/>
    <p:sldId id="258" r:id="rId6"/>
    <p:sldId id="259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9B"/>
    <a:srgbClr val="00A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150" d="100"/>
          <a:sy n="150" d="100"/>
        </p:scale>
        <p:origin x="254" y="-2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03569-1188-4A34-8A66-5F0DDF9904A3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01BF6A7A-406A-4548-A000-06C269242FA1}">
      <dgm:prSet phldrT="[Texte]"/>
      <dgm:spPr/>
      <dgm:t>
        <a:bodyPr/>
        <a:lstStyle/>
        <a:p>
          <a:r>
            <a:rPr lang="fr-FR" dirty="0"/>
            <a:t>Date limite de réception des candidatures : 24/05/2024</a:t>
          </a:r>
        </a:p>
      </dgm:t>
    </dgm:pt>
    <dgm:pt modelId="{4A7B57EF-4341-4EAD-BCB3-AEE6E89B0DB0}" type="parTrans" cxnId="{5AFCCBC2-1989-44F6-AAF7-DEE7F53875DC}">
      <dgm:prSet/>
      <dgm:spPr/>
      <dgm:t>
        <a:bodyPr/>
        <a:lstStyle/>
        <a:p>
          <a:endParaRPr lang="fr-FR"/>
        </a:p>
      </dgm:t>
    </dgm:pt>
    <dgm:pt modelId="{B2BC9748-BB07-4560-835B-F8A38AFA1134}" type="sibTrans" cxnId="{5AFCCBC2-1989-44F6-AAF7-DEE7F53875DC}">
      <dgm:prSet/>
      <dgm:spPr/>
      <dgm:t>
        <a:bodyPr/>
        <a:lstStyle/>
        <a:p>
          <a:endParaRPr lang="fr-FR"/>
        </a:p>
      </dgm:t>
    </dgm:pt>
    <dgm:pt modelId="{AA63013C-74F7-4DA9-9EE0-F1A6F48D2629}">
      <dgm:prSet phldrT="[Texte]"/>
      <dgm:spPr/>
      <dgm:t>
        <a:bodyPr/>
        <a:lstStyle/>
        <a:p>
          <a:r>
            <a:rPr lang="fr-FR" dirty="0"/>
            <a:t>A partir du 24/05/2024 : Réponses candidatures, présélection et organisation des entretiens</a:t>
          </a:r>
        </a:p>
      </dgm:t>
    </dgm:pt>
    <dgm:pt modelId="{5E1B5E19-7C5B-406A-A2F6-8C90C7C7176D}" type="parTrans" cxnId="{58032729-8F35-49F4-B638-1C45215E0BEE}">
      <dgm:prSet/>
      <dgm:spPr/>
      <dgm:t>
        <a:bodyPr/>
        <a:lstStyle/>
        <a:p>
          <a:endParaRPr lang="fr-FR"/>
        </a:p>
      </dgm:t>
    </dgm:pt>
    <dgm:pt modelId="{362CC12C-30A6-4185-B775-4AB9FAAAD9F7}" type="sibTrans" cxnId="{58032729-8F35-49F4-B638-1C45215E0BEE}">
      <dgm:prSet/>
      <dgm:spPr/>
      <dgm:t>
        <a:bodyPr/>
        <a:lstStyle/>
        <a:p>
          <a:endParaRPr lang="fr-FR"/>
        </a:p>
      </dgm:t>
    </dgm:pt>
    <dgm:pt modelId="{D2F64E7A-6D04-4DF6-856B-E7ABCF3C0D04}">
      <dgm:prSet phldrT="[Texte]"/>
      <dgm:spPr/>
      <dgm:t>
        <a:bodyPr/>
        <a:lstStyle/>
        <a:p>
          <a:r>
            <a:rPr lang="fr-FR" dirty="0"/>
            <a:t>Date de prise de fonction souhaitée : Dès que possible</a:t>
          </a:r>
        </a:p>
      </dgm:t>
    </dgm:pt>
    <dgm:pt modelId="{3829660C-27A4-42D0-B9BE-DF404B736626}" type="parTrans" cxnId="{1144D8B8-5FA1-4BB6-A229-C91EF7E97757}">
      <dgm:prSet/>
      <dgm:spPr/>
      <dgm:t>
        <a:bodyPr/>
        <a:lstStyle/>
        <a:p>
          <a:endParaRPr lang="fr-FR"/>
        </a:p>
      </dgm:t>
    </dgm:pt>
    <dgm:pt modelId="{7A4DB779-3E84-47FF-BFAE-4546A26C3A82}" type="sibTrans" cxnId="{1144D8B8-5FA1-4BB6-A229-C91EF7E97757}">
      <dgm:prSet/>
      <dgm:spPr/>
      <dgm:t>
        <a:bodyPr/>
        <a:lstStyle/>
        <a:p>
          <a:endParaRPr lang="fr-FR"/>
        </a:p>
      </dgm:t>
    </dgm:pt>
    <dgm:pt modelId="{05672D31-5431-4B93-8900-495BCF2CAF77}" type="pres">
      <dgm:prSet presAssocID="{5A503569-1188-4A34-8A66-5F0DDF9904A3}" presName="Name0" presStyleCnt="0">
        <dgm:presLayoutVars>
          <dgm:dir/>
          <dgm:animLvl val="lvl"/>
          <dgm:resizeHandles val="exact"/>
        </dgm:presLayoutVars>
      </dgm:prSet>
      <dgm:spPr/>
    </dgm:pt>
    <dgm:pt modelId="{EE4FED05-21E5-4FE0-B878-0025E8C272C4}" type="pres">
      <dgm:prSet presAssocID="{01BF6A7A-406A-4548-A000-06C269242FA1}" presName="parTxOnly" presStyleLbl="node1" presStyleIdx="0" presStyleCnt="3" custLinFactNeighborX="-5648">
        <dgm:presLayoutVars>
          <dgm:chMax val="0"/>
          <dgm:chPref val="0"/>
          <dgm:bulletEnabled val="1"/>
        </dgm:presLayoutVars>
      </dgm:prSet>
      <dgm:spPr/>
    </dgm:pt>
    <dgm:pt modelId="{C7C0B62F-0C85-47C2-96C7-57C14D75BC7F}" type="pres">
      <dgm:prSet presAssocID="{B2BC9748-BB07-4560-835B-F8A38AFA1134}" presName="parTxOnlySpace" presStyleCnt="0"/>
      <dgm:spPr/>
    </dgm:pt>
    <dgm:pt modelId="{F3274778-9A87-4A63-B185-4BC6AE9F1575}" type="pres">
      <dgm:prSet presAssocID="{AA63013C-74F7-4DA9-9EE0-F1A6F48D262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1D322F-A4C3-46EE-AF29-9B8C8C58C831}" type="pres">
      <dgm:prSet presAssocID="{362CC12C-30A6-4185-B775-4AB9FAAAD9F7}" presName="parTxOnlySpace" presStyleCnt="0"/>
      <dgm:spPr/>
    </dgm:pt>
    <dgm:pt modelId="{230BAF7A-F50A-4BEA-B873-48685A8E2D4B}" type="pres">
      <dgm:prSet presAssocID="{D2F64E7A-6D04-4DF6-856B-E7ABCF3C0D0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477008-5166-4608-87BE-0FB656995D00}" type="presOf" srcId="{D2F64E7A-6D04-4DF6-856B-E7ABCF3C0D04}" destId="{230BAF7A-F50A-4BEA-B873-48685A8E2D4B}" srcOrd="0" destOrd="0" presId="urn:microsoft.com/office/officeart/2005/8/layout/chevron1"/>
    <dgm:cxn modelId="{58032729-8F35-49F4-B638-1C45215E0BEE}" srcId="{5A503569-1188-4A34-8A66-5F0DDF9904A3}" destId="{AA63013C-74F7-4DA9-9EE0-F1A6F48D2629}" srcOrd="1" destOrd="0" parTransId="{5E1B5E19-7C5B-406A-A2F6-8C90C7C7176D}" sibTransId="{362CC12C-30A6-4185-B775-4AB9FAAAD9F7}"/>
    <dgm:cxn modelId="{73CBE550-5331-4024-9157-EAB01B8DFF75}" type="presOf" srcId="{AA63013C-74F7-4DA9-9EE0-F1A6F48D2629}" destId="{F3274778-9A87-4A63-B185-4BC6AE9F1575}" srcOrd="0" destOrd="0" presId="urn:microsoft.com/office/officeart/2005/8/layout/chevron1"/>
    <dgm:cxn modelId="{1144D8B8-5FA1-4BB6-A229-C91EF7E97757}" srcId="{5A503569-1188-4A34-8A66-5F0DDF9904A3}" destId="{D2F64E7A-6D04-4DF6-856B-E7ABCF3C0D04}" srcOrd="2" destOrd="0" parTransId="{3829660C-27A4-42D0-B9BE-DF404B736626}" sibTransId="{7A4DB779-3E84-47FF-BFAE-4546A26C3A82}"/>
    <dgm:cxn modelId="{5AFCCBC2-1989-44F6-AAF7-DEE7F53875DC}" srcId="{5A503569-1188-4A34-8A66-5F0DDF9904A3}" destId="{01BF6A7A-406A-4548-A000-06C269242FA1}" srcOrd="0" destOrd="0" parTransId="{4A7B57EF-4341-4EAD-BCB3-AEE6E89B0DB0}" sibTransId="{B2BC9748-BB07-4560-835B-F8A38AFA1134}"/>
    <dgm:cxn modelId="{A0D582D1-7EEC-4DAD-8225-3B926689546F}" type="presOf" srcId="{5A503569-1188-4A34-8A66-5F0DDF9904A3}" destId="{05672D31-5431-4B93-8900-495BCF2CAF77}" srcOrd="0" destOrd="0" presId="urn:microsoft.com/office/officeart/2005/8/layout/chevron1"/>
    <dgm:cxn modelId="{B6BE0CE9-42A4-4AD3-BA11-586F97A554CD}" type="presOf" srcId="{01BF6A7A-406A-4548-A000-06C269242FA1}" destId="{EE4FED05-21E5-4FE0-B878-0025E8C272C4}" srcOrd="0" destOrd="0" presId="urn:microsoft.com/office/officeart/2005/8/layout/chevron1"/>
    <dgm:cxn modelId="{7C620269-BAC0-416B-AAF1-B5AA8BE04437}" type="presParOf" srcId="{05672D31-5431-4B93-8900-495BCF2CAF77}" destId="{EE4FED05-21E5-4FE0-B878-0025E8C272C4}" srcOrd="0" destOrd="0" presId="urn:microsoft.com/office/officeart/2005/8/layout/chevron1"/>
    <dgm:cxn modelId="{2511C807-37E3-42E3-B7C0-9CA662E19300}" type="presParOf" srcId="{05672D31-5431-4B93-8900-495BCF2CAF77}" destId="{C7C0B62F-0C85-47C2-96C7-57C14D75BC7F}" srcOrd="1" destOrd="0" presId="urn:microsoft.com/office/officeart/2005/8/layout/chevron1"/>
    <dgm:cxn modelId="{4BB8F901-FD1E-458F-809B-F5AF1EC8C496}" type="presParOf" srcId="{05672D31-5431-4B93-8900-495BCF2CAF77}" destId="{F3274778-9A87-4A63-B185-4BC6AE9F1575}" srcOrd="2" destOrd="0" presId="urn:microsoft.com/office/officeart/2005/8/layout/chevron1"/>
    <dgm:cxn modelId="{9FB4134E-E9D4-4CB7-BF51-203D8D702B9D}" type="presParOf" srcId="{05672D31-5431-4B93-8900-495BCF2CAF77}" destId="{4A1D322F-A4C3-46EE-AF29-9B8C8C58C831}" srcOrd="3" destOrd="0" presId="urn:microsoft.com/office/officeart/2005/8/layout/chevron1"/>
    <dgm:cxn modelId="{B62995E9-93A7-4E8D-9C07-241791C7C559}" type="presParOf" srcId="{05672D31-5431-4B93-8900-495BCF2CAF77}" destId="{230BAF7A-F50A-4BEA-B873-48685A8E2D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ED05-21E5-4FE0-B878-0025E8C272C4}">
      <dsp:nvSpPr>
        <dsp:cNvPr id="0" name=""/>
        <dsp:cNvSpPr/>
      </dsp:nvSpPr>
      <dsp:spPr>
        <a:xfrm>
          <a:off x="0" y="1278835"/>
          <a:ext cx="2353563" cy="94142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Date limite de réception des candidatures : 24/05/2024</a:t>
          </a:r>
        </a:p>
      </dsp:txBody>
      <dsp:txXfrm>
        <a:off x="470713" y="1278835"/>
        <a:ext cx="1412138" cy="941425"/>
      </dsp:txXfrm>
    </dsp:sp>
    <dsp:sp modelId="{F3274778-9A87-4A63-B185-4BC6AE9F1575}">
      <dsp:nvSpPr>
        <dsp:cNvPr id="0" name=""/>
        <dsp:cNvSpPr/>
      </dsp:nvSpPr>
      <dsp:spPr>
        <a:xfrm>
          <a:off x="2120138" y="1278835"/>
          <a:ext cx="2353563" cy="941425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 partir du 24/05/2024 : Réponses candidatures, présélection et organisation des entretiens</a:t>
          </a:r>
        </a:p>
      </dsp:txBody>
      <dsp:txXfrm>
        <a:off x="2590851" y="1278835"/>
        <a:ext cx="1412138" cy="941425"/>
      </dsp:txXfrm>
    </dsp:sp>
    <dsp:sp modelId="{230BAF7A-F50A-4BEA-B873-48685A8E2D4B}">
      <dsp:nvSpPr>
        <dsp:cNvPr id="0" name=""/>
        <dsp:cNvSpPr/>
      </dsp:nvSpPr>
      <dsp:spPr>
        <a:xfrm>
          <a:off x="4238345" y="1278835"/>
          <a:ext cx="2353563" cy="941425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Date de prise de fonction souhaitée : Dès que possible</a:t>
          </a:r>
        </a:p>
      </dsp:txBody>
      <dsp:txXfrm>
        <a:off x="4709058" y="1278835"/>
        <a:ext cx="1412138" cy="941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72C7-93F0-0643-A05F-2FDDC727AA2A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F6C4-58C4-604D-963A-729FF0787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2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8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0FBB-567B-F544-8F16-C763E491D035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29B3-34C7-F549-B578-98C7687A2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recrutement@univ-cotedazur.fr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-cotedazur.fr/universite/travailler-a-universite-cote-d-azur/" TargetMode="External"/><Relationship Id="rId2" Type="http://schemas.openxmlformats.org/officeDocument/2006/relationships/hyperlink" Target="https://univ-cotedazur.fr/universite/travailler-a-universite-cote-d-azur/decouvrez-les-10-bonnes-raisons-de-nous-rejoind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85407-6AB4-6BEC-68C7-5B0CE3453404}"/>
              </a:ext>
            </a:extLst>
          </p:cNvPr>
          <p:cNvSpPr/>
          <p:nvPr/>
        </p:nvSpPr>
        <p:spPr>
          <a:xfrm>
            <a:off x="522126" y="1055473"/>
            <a:ext cx="6515422" cy="74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fr-FR" sz="2115" b="1" dirty="0">
                <a:solidFill>
                  <a:schemeClr val="tx1"/>
                </a:solidFill>
              </a:rPr>
              <a:t>Chargé/Chargée de Projets</a:t>
            </a:r>
          </a:p>
          <a:p>
            <a:pPr algn="ctr"/>
            <a:r>
              <a:rPr lang="fr-FR" sz="2115" b="1" dirty="0">
                <a:solidFill>
                  <a:schemeClr val="tx1"/>
                </a:solidFill>
              </a:rPr>
              <a:t>Diplomatie Scientifique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388FF-5F3B-E95B-FA9C-5ED38BAF147C}"/>
              </a:ext>
            </a:extLst>
          </p:cNvPr>
          <p:cNvSpPr/>
          <p:nvPr/>
        </p:nvSpPr>
        <p:spPr>
          <a:xfrm>
            <a:off x="522126" y="1845952"/>
            <a:ext cx="6515422" cy="324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511" b="1" dirty="0">
                <a:solidFill>
                  <a:schemeClr val="tx1"/>
                </a:solidFill>
              </a:rPr>
              <a:t>&gt; Entité/Service : Direction Opérationnelle du Programme International – </a:t>
            </a:r>
            <a:r>
              <a:rPr lang="fr-FR" sz="1511" b="1" dirty="0" err="1">
                <a:solidFill>
                  <a:schemeClr val="tx1"/>
                </a:solidFill>
              </a:rPr>
              <a:t>IdEx</a:t>
            </a:r>
            <a:endParaRPr lang="fr-FR" sz="1511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EA2FE-4AED-8D03-9F7F-A94A9FBB695E}"/>
              </a:ext>
            </a:extLst>
          </p:cNvPr>
          <p:cNvSpPr/>
          <p:nvPr/>
        </p:nvSpPr>
        <p:spPr>
          <a:xfrm>
            <a:off x="410720" y="3591307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Le défi à relever  </a:t>
            </a:r>
            <a:endParaRPr lang="fr-FR" sz="1403" b="1" dirty="0">
              <a:solidFill>
                <a:srgbClr val="00AFD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E83AA-9D4A-4D74-8D60-65A34604C222}"/>
              </a:ext>
            </a:extLst>
          </p:cNvPr>
          <p:cNvSpPr/>
          <p:nvPr/>
        </p:nvSpPr>
        <p:spPr>
          <a:xfrm>
            <a:off x="410720" y="3899533"/>
            <a:ext cx="6515422" cy="110799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fr-FR" sz="1100" dirty="0">
                <a:solidFill>
                  <a:schemeClr val="tx1"/>
                </a:solidFill>
              </a:rPr>
              <a:t>L’Initiative d’Excellence (</a:t>
            </a:r>
            <a:r>
              <a:rPr lang="fr-FR" sz="1100" dirty="0" err="1">
                <a:solidFill>
                  <a:schemeClr val="tx1"/>
                </a:solidFill>
              </a:rPr>
              <a:t>IdEx</a:t>
            </a:r>
            <a:r>
              <a:rPr lang="fr-FR" sz="1100" dirty="0">
                <a:solidFill>
                  <a:schemeClr val="tx1"/>
                </a:solidFill>
              </a:rPr>
              <a:t>) d’Université Côte d’Azur recherche un ou une chargé/chargée de projet pour ses</a:t>
            </a:r>
          </a:p>
          <a:p>
            <a:r>
              <a:rPr lang="fr-FR" sz="1100" dirty="0">
                <a:solidFill>
                  <a:schemeClr val="tx1"/>
                </a:solidFill>
              </a:rPr>
              <a:t>actions relatives à la diplomatie scientifique. La personne recrutée intégrera la direction opérationnelle du</a:t>
            </a:r>
          </a:p>
          <a:p>
            <a:r>
              <a:rPr lang="fr-FR" sz="1100" dirty="0">
                <a:solidFill>
                  <a:schemeClr val="tx1"/>
                </a:solidFill>
              </a:rPr>
              <a:t>programme international de l’</a:t>
            </a:r>
            <a:r>
              <a:rPr lang="fr-FR" sz="1100" dirty="0" err="1">
                <a:solidFill>
                  <a:schemeClr val="tx1"/>
                </a:solidFill>
              </a:rPr>
              <a:t>IdEx</a:t>
            </a:r>
            <a:r>
              <a:rPr lang="fr-FR" sz="1100" dirty="0">
                <a:solidFill>
                  <a:schemeClr val="tx1"/>
                </a:solidFill>
              </a:rPr>
              <a:t> et travaillera fonctionnellement avec plusieurs composantes et directions du</a:t>
            </a:r>
          </a:p>
          <a:p>
            <a:r>
              <a:rPr lang="fr-FR" sz="1100" dirty="0">
                <a:solidFill>
                  <a:schemeClr val="tx1"/>
                </a:solidFill>
              </a:rPr>
              <a:t>site.</a:t>
            </a:r>
          </a:p>
          <a:p>
            <a:r>
              <a:rPr lang="fr-FR" sz="1100" dirty="0">
                <a:solidFill>
                  <a:schemeClr val="tx1"/>
                </a:solidFill>
              </a:rPr>
              <a:t>Rejoignez-nous au sein d’Université Côte d’Azur, reconnue depuis 2016 pour son excellence scientifique et pédagogique, pour créer ensemble le modèle de l’université du 21</a:t>
            </a:r>
            <a:r>
              <a:rPr lang="fr-FR" sz="1100" baseline="30000" dirty="0">
                <a:solidFill>
                  <a:schemeClr val="tx1"/>
                </a:solidFill>
              </a:rPr>
              <a:t>ème</a:t>
            </a:r>
            <a:r>
              <a:rPr lang="fr-FR" sz="1100" dirty="0">
                <a:solidFill>
                  <a:schemeClr val="tx1"/>
                </a:solidFill>
              </a:rPr>
              <a:t> siècle responsable et innovante.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72028-4323-4541-B4B0-5EA3843DFB9C}"/>
              </a:ext>
            </a:extLst>
          </p:cNvPr>
          <p:cNvSpPr/>
          <p:nvPr/>
        </p:nvSpPr>
        <p:spPr>
          <a:xfrm>
            <a:off x="410720" y="2153415"/>
            <a:ext cx="6515422" cy="138499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F97BE"/>
                </a:solidFill>
              </a:rPr>
              <a:t>Type de recrutement : Titulaire ou contractuel (CDD 1 an renouvelable)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F97BE"/>
                </a:solidFill>
              </a:rPr>
              <a:t>Création de poste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F97BE"/>
                </a:solidFill>
              </a:rPr>
              <a:t>Catégorie : A 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F97BE"/>
                </a:solidFill>
              </a:rPr>
              <a:t>Temps de travail : Temps complet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F97BE"/>
                </a:solidFill>
              </a:rPr>
              <a:t>Localisation : Campus Valrose – 28 avenue Valrose, 06100 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F97BE"/>
                </a:solidFill>
              </a:rPr>
              <a:t>Référence de l’annonce: 2024-IDEX04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BCFDA-D6BC-4933-A9A2-D87AC951E836}"/>
              </a:ext>
            </a:extLst>
          </p:cNvPr>
          <p:cNvSpPr/>
          <p:nvPr/>
        </p:nvSpPr>
        <p:spPr>
          <a:xfrm>
            <a:off x="410720" y="5430257"/>
            <a:ext cx="6515422" cy="4644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fr-FR" sz="1100" dirty="0">
                <a:solidFill>
                  <a:schemeClr val="tx1"/>
                </a:solidFill>
              </a:rPr>
              <a:t>Vous aurez comme principales missions :  </a:t>
            </a:r>
          </a:p>
          <a:p>
            <a:endParaRPr lang="fr-FR" sz="11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tx1"/>
                </a:solidFill>
              </a:rPr>
              <a:t> Contribution à l’Alliance Internationale U7+ et notamment au niveau du Secrétariat Générale de l’Alliance hébergé à Université Côte d’Azur (50% du temps)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Contribution à l’animation de la communauté U7+ et à l’accueil de nouveaux membres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Organisation des réunions et rédactions des </a:t>
            </a:r>
            <a:r>
              <a:rPr lang="fr-FR" sz="1100" dirty="0" err="1">
                <a:solidFill>
                  <a:schemeClr val="tx1"/>
                </a:solidFill>
              </a:rPr>
              <a:t>compte-rendus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Soutien aux membres des groupes de travail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Participation à la rédaction des </a:t>
            </a:r>
            <a:r>
              <a:rPr lang="fr-FR" sz="1100" dirty="0" err="1">
                <a:solidFill>
                  <a:schemeClr val="tx1"/>
                </a:solidFill>
              </a:rPr>
              <a:t>policy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papers</a:t>
            </a:r>
            <a:endParaRPr lang="fr-FR" sz="1100" dirty="0">
              <a:solidFill>
                <a:schemeClr val="tx1"/>
              </a:solidFill>
            </a:endParaRPr>
          </a:p>
          <a:p>
            <a:r>
              <a:rPr lang="fr-FR" sz="1100" dirty="0">
                <a:solidFill>
                  <a:schemeClr val="tx1"/>
                </a:solidFill>
              </a:rPr>
              <a:t>	• Animation des actions à destination des étudiants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tx1"/>
                </a:solidFill>
              </a:rPr>
              <a:t>Mise en œuvre du projet Diplomatie Scientifique AUF avec l’Institut de la Paix et du Développement (20% du temps jusqu’à fin 2024):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Support à la création d’un MOOC sur l’introduction à la diplomatie scientifique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Organisation d’une simulation de négociation étudiante à Bruxelles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Co-construction d’une stratégie commune COP29 en lien avec le Pavillon de la francophonie.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tx1"/>
                </a:solidFill>
              </a:rPr>
              <a:t> Contribution à la mise en œuvre de la stratégie COP du site (20% du temps jusqu’à fin 2024 puis 30% du temps)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Pilotage des activités COP portées par l’alliance U7+ à la COP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Coanimation du Pavillon Science avec le GIEC, l’OMM et la fondation philanthropique Cortes Solari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Coordination de l’organisation d’une COP Miroir sur le site d’Université Côte d’Azur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Actions de plaidoyers académiques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	o Gestion de l’appel à plaidoyers et des comités de lecture</a:t>
            </a:r>
          </a:p>
          <a:p>
            <a:r>
              <a:rPr lang="fr-FR" sz="1100" dirty="0">
                <a:solidFill>
                  <a:schemeClr val="tx1"/>
                </a:solidFill>
              </a:rPr>
              <a:t>		o Organisation d’une conférence annuelle ODD reposant sur les plaidoyers</a:t>
            </a:r>
          </a:p>
          <a:p>
            <a:r>
              <a:rPr lang="fr-FR" sz="1100" dirty="0">
                <a:solidFill>
                  <a:schemeClr val="tx1"/>
                </a:solidFill>
              </a:rPr>
              <a:t>		o Publication annuelle du recueil des plaidoyers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tx1"/>
                </a:solidFill>
              </a:rPr>
              <a:t>Autres actions (10% du temps jusqu’à fin 2024 puis 20% du temps) :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Contribution aux activités prévues dans </a:t>
            </a:r>
            <a:r>
              <a:rPr lang="fr-FR" sz="1100" dirty="0" err="1">
                <a:solidFill>
                  <a:schemeClr val="tx1"/>
                </a:solidFill>
              </a:rPr>
              <a:t>Ulysseus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r>
              <a:rPr lang="fr-FR" sz="1100" dirty="0">
                <a:solidFill>
                  <a:schemeClr val="tx1"/>
                </a:solidFill>
              </a:rPr>
              <a:t>	• Vieille des travaux engagés dans les groupes de travail diplomatie scientifique de la commission européenne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0233F-35AC-4000-8264-FD07A0309647}"/>
              </a:ext>
            </a:extLst>
          </p:cNvPr>
          <p:cNvSpPr/>
          <p:nvPr/>
        </p:nvSpPr>
        <p:spPr>
          <a:xfrm>
            <a:off x="410720" y="5123399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Vos missions</a:t>
            </a:r>
            <a:endParaRPr lang="fr-FR" sz="1403" b="1" dirty="0">
              <a:solidFill>
                <a:srgbClr val="00A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135DD0-1D30-783C-05B6-C0647ECC856B}"/>
              </a:ext>
            </a:extLst>
          </p:cNvPr>
          <p:cNvSpPr/>
          <p:nvPr/>
        </p:nvSpPr>
        <p:spPr>
          <a:xfrm>
            <a:off x="522123" y="3771911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Rémunération et avantages sociaux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1D0F80-49B8-48C2-07BE-16BD788DA243}"/>
              </a:ext>
            </a:extLst>
          </p:cNvPr>
          <p:cNvSpPr/>
          <p:nvPr/>
        </p:nvSpPr>
        <p:spPr>
          <a:xfrm>
            <a:off x="522123" y="4078061"/>
            <a:ext cx="6515422" cy="138499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Rémunération contractuels (hors variables) : à partir de 1 858,14 € nets avant impôt selon profil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Congés : 45 jours de congés annuels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Télétravail : 2 jours/semaine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Prise en charge partielle des frais de transport domicile-travail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Prise en charge partielle des frais de mutuelle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Accès aux restaurants et cafétérias du CROUS avec tarif privilégié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Billetterie loisirs et sorties à tarifs préférentiels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99B9C-1D55-A1FE-6E8E-0C608DEB83A7}"/>
              </a:ext>
            </a:extLst>
          </p:cNvPr>
          <p:cNvSpPr/>
          <p:nvPr/>
        </p:nvSpPr>
        <p:spPr>
          <a:xfrm>
            <a:off x="462830" y="5547119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L’environnement de travail </a:t>
            </a:r>
            <a:endParaRPr lang="fr-FR" sz="1403" b="1" dirty="0">
              <a:solidFill>
                <a:srgbClr val="00AFD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A1C61-27DD-500C-B377-9C1C3ABFCEDB}"/>
              </a:ext>
            </a:extLst>
          </p:cNvPr>
          <p:cNvSpPr/>
          <p:nvPr/>
        </p:nvSpPr>
        <p:spPr>
          <a:xfrm>
            <a:off x="522123" y="7310908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Pour candidater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2121B-2899-AD14-5809-E8AB47BF4B01}"/>
              </a:ext>
            </a:extLst>
          </p:cNvPr>
          <p:cNvSpPr/>
          <p:nvPr/>
        </p:nvSpPr>
        <p:spPr>
          <a:xfrm>
            <a:off x="522123" y="2705691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Votre parcours professionnel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BB3E5-32AF-4214-920C-5A64AAFA2A60}"/>
              </a:ext>
            </a:extLst>
          </p:cNvPr>
          <p:cNvSpPr/>
          <p:nvPr/>
        </p:nvSpPr>
        <p:spPr>
          <a:xfrm>
            <a:off x="522124" y="3014847"/>
            <a:ext cx="6515421" cy="60016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dirty="0">
                <a:solidFill>
                  <a:schemeClr val="tx1"/>
                </a:solidFill>
              </a:rPr>
              <a:t>Diplôme/expérience : Bac+ 5 avec une expérience à l’international, soit dans le cadre d’un VIA (service civique à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l’étranger) en lien avec l’Agence Française de Développement, Campus France et / ou plus largement le Service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de coopération et d’actions culturelles d’une ambassade, ou au sein d’une agence de l’ONU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21B4B-9C2F-4A92-B656-58C3158453C2}"/>
              </a:ext>
            </a:extLst>
          </p:cNvPr>
          <p:cNvSpPr/>
          <p:nvPr/>
        </p:nvSpPr>
        <p:spPr>
          <a:xfrm>
            <a:off x="522123" y="5868855"/>
            <a:ext cx="6515422" cy="127727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dirty="0">
                <a:solidFill>
                  <a:schemeClr val="tx1"/>
                </a:solidFill>
              </a:rPr>
              <a:t>Ouverte sur l'Europe et le monde, Université Côte d'Azur coordonne les acteurs de l'enseignement supérieur et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de la recherche de la Côte d'Azur, pour offrir un environnement de formation, de recherche et d'innovation de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très haut niveau. Inscrite dans une trajectoire de profonde transformation de son rôle et de son organisation.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C'est aussi un établissement acteur de la dynamique de son environnement territorial, connu pour la qualité de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vie exceptionnelle qu'il offre à ses habitants, entre mer et montagne. Dans ce cadre, Université Côte d'Azur se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présente comme une université d'excellence, aux valeurs humanistes, socialement engagée et éthiquement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responsable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0B07485-E8F5-4E0C-AC2C-8F60615E0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153022"/>
              </p:ext>
            </p:extLst>
          </p:nvPr>
        </p:nvGraphicFramePr>
        <p:xfrm>
          <a:off x="325121" y="7511695"/>
          <a:ext cx="6593840" cy="349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58D36B1-E2D7-4B07-9AC0-6F5C6E5321A5}"/>
              </a:ext>
            </a:extLst>
          </p:cNvPr>
          <p:cNvSpPr/>
          <p:nvPr/>
        </p:nvSpPr>
        <p:spPr>
          <a:xfrm>
            <a:off x="522123" y="7637250"/>
            <a:ext cx="6515422" cy="60016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dirty="0">
                <a:solidFill>
                  <a:schemeClr val="tx1"/>
                </a:solidFill>
              </a:rPr>
              <a:t>Intéressé/intéressée par cette annonce ? N’hésitez plus ! Et postulez par mail à l’adresse suivante :  </a:t>
            </a:r>
            <a:r>
              <a:rPr lang="fr-FR" sz="1100" dirty="0">
                <a:solidFill>
                  <a:schemeClr val="tx1"/>
                </a:solidFill>
                <a:hlinkClick r:id="rId7"/>
              </a:rPr>
              <a:t>recrutement@univ-cotedazur.fr</a:t>
            </a:r>
            <a:endParaRPr lang="fr-FR" sz="1100" dirty="0">
              <a:solidFill>
                <a:schemeClr val="tx1"/>
              </a:solidFill>
            </a:endParaRP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La candidature idéale comporte un CV et une lettre de motivation que nous lirons avec attention.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4DB02A-2E91-4F69-B3EA-B7B4A865FF8F}"/>
              </a:ext>
            </a:extLst>
          </p:cNvPr>
          <p:cNvSpPr txBox="1"/>
          <p:nvPr/>
        </p:nvSpPr>
        <p:spPr>
          <a:xfrm>
            <a:off x="462830" y="8398299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69B"/>
                </a:solidFill>
              </a:rPr>
              <a:t>Calendrier de recrutement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03E48-25ED-46D0-B061-B516CA26916B}"/>
              </a:ext>
            </a:extLst>
          </p:cNvPr>
          <p:cNvSpPr/>
          <p:nvPr/>
        </p:nvSpPr>
        <p:spPr>
          <a:xfrm>
            <a:off x="522123" y="1310586"/>
            <a:ext cx="6515422" cy="127727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b="1" dirty="0">
                <a:solidFill>
                  <a:schemeClr val="tx1"/>
                </a:solidFill>
              </a:rPr>
              <a:t>Vous possédez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L’expertise dans la conduite de projets multi-acteurs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Des qualités relationnelles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Une appétence pour l’écrit et l’oral avec un intérêt pour la représentation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La capacité d’adaptation aux interlocuteurs et d’assimilation des enjeux dans un environnement aussi bien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local, qu’international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Une bonne maîtrise de l’Anglais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B9C244-3381-4190-A92D-6A03D1FC6260}"/>
              </a:ext>
            </a:extLst>
          </p:cNvPr>
          <p:cNvSpPr/>
          <p:nvPr/>
        </p:nvSpPr>
        <p:spPr>
          <a:xfrm>
            <a:off x="522123" y="981319"/>
            <a:ext cx="6515422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Ce poste est fait pour vous si   </a:t>
            </a:r>
            <a:r>
              <a:rPr lang="fr-FR" sz="1600" dirty="0"/>
              <a:t>i</a:t>
            </a:r>
            <a:endParaRPr lang="fr-FR" sz="1403" dirty="0">
              <a:solidFill>
                <a:srgbClr val="0076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1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630E1C-5C04-461B-AD90-34D06846F34C}"/>
              </a:ext>
            </a:extLst>
          </p:cNvPr>
          <p:cNvSpPr txBox="1"/>
          <p:nvPr/>
        </p:nvSpPr>
        <p:spPr>
          <a:xfrm>
            <a:off x="5490666" y="6696217"/>
            <a:ext cx="1390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F97BE"/>
                </a:solidFill>
                <a:hlinkClick r:id="rId2"/>
              </a:rPr>
              <a:t>10 bonnes raisons de nous rejoindre</a:t>
            </a:r>
            <a:endParaRPr lang="fr-FR" sz="1200" b="1" dirty="0">
              <a:solidFill>
                <a:srgbClr val="4F97B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BEA9F3-411C-49BC-BD15-432F224DC6F1}"/>
              </a:ext>
            </a:extLst>
          </p:cNvPr>
          <p:cNvSpPr txBox="1"/>
          <p:nvPr/>
        </p:nvSpPr>
        <p:spPr>
          <a:xfrm>
            <a:off x="3436535" y="8625598"/>
            <a:ext cx="382407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Disponible sur notre portail web </a:t>
            </a:r>
            <a:r>
              <a:rPr lang="fr-FR" sz="1050" dirty="0">
                <a:solidFill>
                  <a:srgbClr val="4F97BE"/>
                </a:solidFill>
                <a:hlinkClick r:id="rId3"/>
              </a:rPr>
              <a:t>« Travailler à l’Université Côte d’Azur »</a:t>
            </a:r>
            <a:endParaRPr lang="fr-FR" sz="1050" dirty="0">
              <a:solidFill>
                <a:srgbClr val="4F97B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Ouvertes aux personnes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3303262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B77C5818B9A498A9A701A3DA1EDBD" ma:contentTypeVersion="16" ma:contentTypeDescription="Crée un document." ma:contentTypeScope="" ma:versionID="c7e3f5e3f4166b60624b027d1437a0d8">
  <xsd:schema xmlns:xsd="http://www.w3.org/2001/XMLSchema" xmlns:xs="http://www.w3.org/2001/XMLSchema" xmlns:p="http://schemas.microsoft.com/office/2006/metadata/properties" xmlns:ns3="cbc3f738-3f44-4772-9c27-bf6703c1459e" xmlns:ns4="9f68012d-0c88-47cb-afa3-97cf3fefe26f" targetNamespace="http://schemas.microsoft.com/office/2006/metadata/properties" ma:root="true" ma:fieldsID="7d8ba6208aa76f1316b0f909de040a0f" ns3:_="" ns4:_="">
    <xsd:import namespace="cbc3f738-3f44-4772-9c27-bf6703c1459e"/>
    <xsd:import namespace="9f68012d-0c88-47cb-afa3-97cf3fefe2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3f738-3f44-4772-9c27-bf6703c14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8012d-0c88-47cb-afa3-97cf3fefe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c3f738-3f44-4772-9c27-bf6703c1459e" xsi:nil="true"/>
  </documentManagement>
</p:properties>
</file>

<file path=customXml/itemProps1.xml><?xml version="1.0" encoding="utf-8"?>
<ds:datastoreItem xmlns:ds="http://schemas.openxmlformats.org/officeDocument/2006/customXml" ds:itemID="{16F96032-149F-45DD-B6F5-4C2CA0440B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3f738-3f44-4772-9c27-bf6703c1459e"/>
    <ds:schemaRef ds:uri="9f68012d-0c88-47cb-afa3-97cf3fefe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850684-2591-41F0-B69D-FBECECB030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BC9C69-7CAB-472B-AC2B-F02105DB9607}">
  <ds:schemaRefs>
    <ds:schemaRef ds:uri="cbc3f738-3f44-4772-9c27-bf6703c1459e"/>
    <ds:schemaRef ds:uri="http://purl.org/dc/terms/"/>
    <ds:schemaRef ds:uri="9f68012d-0c88-47cb-afa3-97cf3fefe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1026</TotalTime>
  <Words>850</Words>
  <Application>Microsoft Office PowerPoint</Application>
  <PresentationFormat>Personnalisé</PresentationFormat>
  <Paragraphs>77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Ines Bentot</cp:lastModifiedBy>
  <cp:revision>38</cp:revision>
  <dcterms:created xsi:type="dcterms:W3CDTF">2023-06-27T13:02:10Z</dcterms:created>
  <dcterms:modified xsi:type="dcterms:W3CDTF">2024-04-26T09:49:04Z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0x0101001ABB77C5818B9A498A9A701A3DA1EDBD</vt:lpwstr>
  </property>
</Properties>
</file>