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B"/>
    <a:srgbClr val="00A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63" d="100"/>
          <a:sy n="63" d="100"/>
        </p:scale>
        <p:origin x="2338" y="38"/>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03569-1188-4A34-8A66-5F0DDF9904A3}" type="doc">
      <dgm:prSet loTypeId="urn:microsoft.com/office/officeart/2005/8/layout/chevron1" loCatId="process" qsTypeId="urn:microsoft.com/office/officeart/2005/8/quickstyle/simple1" qsCatId="simple" csTypeId="urn:microsoft.com/office/officeart/2005/8/colors/accent1_4" csCatId="accent1" phldr="1"/>
      <dgm:spPr/>
    </dgm:pt>
    <dgm:pt modelId="{01BF6A7A-406A-4548-A000-06C269242FA1}">
      <dgm:prSet phldrT="[Texte]"/>
      <dgm:spPr/>
      <dgm:t>
        <a:bodyPr/>
        <a:lstStyle/>
        <a:p>
          <a:r>
            <a:rPr lang="fr-FR" dirty="0"/>
            <a:t>Date limite de réception des candidatures : 31/08/2025 </a:t>
          </a:r>
        </a:p>
        <a:p>
          <a:endParaRPr lang="fr-FR" dirty="0"/>
        </a:p>
      </dgm:t>
    </dgm:pt>
    <dgm:pt modelId="{4A7B57EF-4341-4EAD-BCB3-AEE6E89B0DB0}" type="parTrans" cxnId="{5AFCCBC2-1989-44F6-AAF7-DEE7F53875DC}">
      <dgm:prSet/>
      <dgm:spPr/>
      <dgm:t>
        <a:bodyPr/>
        <a:lstStyle/>
        <a:p>
          <a:endParaRPr lang="fr-FR"/>
        </a:p>
      </dgm:t>
    </dgm:pt>
    <dgm:pt modelId="{B2BC9748-BB07-4560-835B-F8A38AFA1134}" type="sibTrans" cxnId="{5AFCCBC2-1989-44F6-AAF7-DEE7F53875DC}">
      <dgm:prSet/>
      <dgm:spPr/>
      <dgm:t>
        <a:bodyPr/>
        <a:lstStyle/>
        <a:p>
          <a:endParaRPr lang="fr-FR"/>
        </a:p>
      </dgm:t>
    </dgm:pt>
    <dgm:pt modelId="{AA63013C-74F7-4DA9-9EE0-F1A6F48D2629}">
      <dgm:prSet phldrT="[Texte]"/>
      <dgm:spPr/>
      <dgm:t>
        <a:bodyPr/>
        <a:lstStyle/>
        <a:p>
          <a:r>
            <a:rPr lang="fr-FR" dirty="0"/>
            <a:t>A partir du :10/05/2025 Réponses candidatures, présélection et organisation des entretiens</a:t>
          </a:r>
        </a:p>
      </dgm:t>
    </dgm:pt>
    <dgm:pt modelId="{5E1B5E19-7C5B-406A-A2F6-8C90C7C7176D}" type="parTrans" cxnId="{58032729-8F35-49F4-B638-1C45215E0BEE}">
      <dgm:prSet/>
      <dgm:spPr/>
      <dgm:t>
        <a:bodyPr/>
        <a:lstStyle/>
        <a:p>
          <a:endParaRPr lang="fr-FR"/>
        </a:p>
      </dgm:t>
    </dgm:pt>
    <dgm:pt modelId="{362CC12C-30A6-4185-B775-4AB9FAAAD9F7}" type="sibTrans" cxnId="{58032729-8F35-49F4-B638-1C45215E0BEE}">
      <dgm:prSet/>
      <dgm:spPr/>
      <dgm:t>
        <a:bodyPr/>
        <a:lstStyle/>
        <a:p>
          <a:endParaRPr lang="fr-FR"/>
        </a:p>
      </dgm:t>
    </dgm:pt>
    <dgm:pt modelId="{D2F64E7A-6D04-4DF6-856B-E7ABCF3C0D04}">
      <dgm:prSet phldrT="[Texte]"/>
      <dgm:spPr/>
      <dgm:t>
        <a:bodyPr/>
        <a:lstStyle/>
        <a:p>
          <a:r>
            <a:rPr lang="fr-FR" dirty="0"/>
            <a:t>Date de prise de fonction souhaitée : </a:t>
          </a:r>
        </a:p>
        <a:p>
          <a:r>
            <a:rPr lang="fr-FR" dirty="0"/>
            <a:t>01/11/2025</a:t>
          </a:r>
        </a:p>
      </dgm:t>
    </dgm:pt>
    <dgm:pt modelId="{3829660C-27A4-42D0-B9BE-DF404B736626}" type="parTrans" cxnId="{1144D8B8-5FA1-4BB6-A229-C91EF7E97757}">
      <dgm:prSet/>
      <dgm:spPr/>
      <dgm:t>
        <a:bodyPr/>
        <a:lstStyle/>
        <a:p>
          <a:endParaRPr lang="fr-FR"/>
        </a:p>
      </dgm:t>
    </dgm:pt>
    <dgm:pt modelId="{7A4DB779-3E84-47FF-BFAE-4546A26C3A82}" type="sibTrans" cxnId="{1144D8B8-5FA1-4BB6-A229-C91EF7E97757}">
      <dgm:prSet/>
      <dgm:spPr/>
      <dgm:t>
        <a:bodyPr/>
        <a:lstStyle/>
        <a:p>
          <a:endParaRPr lang="fr-FR"/>
        </a:p>
      </dgm:t>
    </dgm:pt>
    <dgm:pt modelId="{05672D31-5431-4B93-8900-495BCF2CAF77}" type="pres">
      <dgm:prSet presAssocID="{5A503569-1188-4A34-8A66-5F0DDF9904A3}" presName="Name0" presStyleCnt="0">
        <dgm:presLayoutVars>
          <dgm:dir/>
          <dgm:animLvl val="lvl"/>
          <dgm:resizeHandles val="exact"/>
        </dgm:presLayoutVars>
      </dgm:prSet>
      <dgm:spPr/>
    </dgm:pt>
    <dgm:pt modelId="{EE4FED05-21E5-4FE0-B878-0025E8C272C4}" type="pres">
      <dgm:prSet presAssocID="{01BF6A7A-406A-4548-A000-06C269242FA1}" presName="parTxOnly" presStyleLbl="node1" presStyleIdx="0" presStyleCnt="3" custLinFactNeighborX="-821" custLinFactNeighborY="0">
        <dgm:presLayoutVars>
          <dgm:chMax val="0"/>
          <dgm:chPref val="0"/>
          <dgm:bulletEnabled val="1"/>
        </dgm:presLayoutVars>
      </dgm:prSet>
      <dgm:spPr/>
    </dgm:pt>
    <dgm:pt modelId="{C7C0B62F-0C85-47C2-96C7-57C14D75BC7F}" type="pres">
      <dgm:prSet presAssocID="{B2BC9748-BB07-4560-835B-F8A38AFA1134}" presName="parTxOnlySpace" presStyleCnt="0"/>
      <dgm:spPr/>
    </dgm:pt>
    <dgm:pt modelId="{F3274778-9A87-4A63-B185-4BC6AE9F1575}" type="pres">
      <dgm:prSet presAssocID="{AA63013C-74F7-4DA9-9EE0-F1A6F48D2629}" presName="parTxOnly" presStyleLbl="node1" presStyleIdx="1" presStyleCnt="3">
        <dgm:presLayoutVars>
          <dgm:chMax val="0"/>
          <dgm:chPref val="0"/>
          <dgm:bulletEnabled val="1"/>
        </dgm:presLayoutVars>
      </dgm:prSet>
      <dgm:spPr/>
    </dgm:pt>
    <dgm:pt modelId="{4A1D322F-A4C3-46EE-AF29-9B8C8C58C831}" type="pres">
      <dgm:prSet presAssocID="{362CC12C-30A6-4185-B775-4AB9FAAAD9F7}" presName="parTxOnlySpace" presStyleCnt="0"/>
      <dgm:spPr/>
    </dgm:pt>
    <dgm:pt modelId="{230BAF7A-F50A-4BEA-B873-48685A8E2D4B}" type="pres">
      <dgm:prSet presAssocID="{D2F64E7A-6D04-4DF6-856B-E7ABCF3C0D04}" presName="parTxOnly" presStyleLbl="node1" presStyleIdx="2" presStyleCnt="3">
        <dgm:presLayoutVars>
          <dgm:chMax val="0"/>
          <dgm:chPref val="0"/>
          <dgm:bulletEnabled val="1"/>
        </dgm:presLayoutVars>
      </dgm:prSet>
      <dgm:spPr/>
    </dgm:pt>
  </dgm:ptLst>
  <dgm:cxnLst>
    <dgm:cxn modelId="{7A477008-5166-4608-87BE-0FB656995D00}" type="presOf" srcId="{D2F64E7A-6D04-4DF6-856B-E7ABCF3C0D04}" destId="{230BAF7A-F50A-4BEA-B873-48685A8E2D4B}" srcOrd="0" destOrd="0" presId="urn:microsoft.com/office/officeart/2005/8/layout/chevron1"/>
    <dgm:cxn modelId="{58032729-8F35-49F4-B638-1C45215E0BEE}" srcId="{5A503569-1188-4A34-8A66-5F0DDF9904A3}" destId="{AA63013C-74F7-4DA9-9EE0-F1A6F48D2629}" srcOrd="1" destOrd="0" parTransId="{5E1B5E19-7C5B-406A-A2F6-8C90C7C7176D}" sibTransId="{362CC12C-30A6-4185-B775-4AB9FAAAD9F7}"/>
    <dgm:cxn modelId="{73CBE550-5331-4024-9157-EAB01B8DFF75}" type="presOf" srcId="{AA63013C-74F7-4DA9-9EE0-F1A6F48D2629}" destId="{F3274778-9A87-4A63-B185-4BC6AE9F1575}" srcOrd="0" destOrd="0" presId="urn:microsoft.com/office/officeart/2005/8/layout/chevron1"/>
    <dgm:cxn modelId="{1144D8B8-5FA1-4BB6-A229-C91EF7E97757}" srcId="{5A503569-1188-4A34-8A66-5F0DDF9904A3}" destId="{D2F64E7A-6D04-4DF6-856B-E7ABCF3C0D04}" srcOrd="2" destOrd="0" parTransId="{3829660C-27A4-42D0-B9BE-DF404B736626}" sibTransId="{7A4DB779-3E84-47FF-BFAE-4546A26C3A82}"/>
    <dgm:cxn modelId="{5AFCCBC2-1989-44F6-AAF7-DEE7F53875DC}" srcId="{5A503569-1188-4A34-8A66-5F0DDF9904A3}" destId="{01BF6A7A-406A-4548-A000-06C269242FA1}" srcOrd="0" destOrd="0" parTransId="{4A7B57EF-4341-4EAD-BCB3-AEE6E89B0DB0}" sibTransId="{B2BC9748-BB07-4560-835B-F8A38AFA1134}"/>
    <dgm:cxn modelId="{A0D582D1-7EEC-4DAD-8225-3B926689546F}" type="presOf" srcId="{5A503569-1188-4A34-8A66-5F0DDF9904A3}" destId="{05672D31-5431-4B93-8900-495BCF2CAF77}" srcOrd="0" destOrd="0" presId="urn:microsoft.com/office/officeart/2005/8/layout/chevron1"/>
    <dgm:cxn modelId="{B6BE0CE9-42A4-4AD3-BA11-586F97A554CD}" type="presOf" srcId="{01BF6A7A-406A-4548-A000-06C269242FA1}" destId="{EE4FED05-21E5-4FE0-B878-0025E8C272C4}" srcOrd="0" destOrd="0" presId="urn:microsoft.com/office/officeart/2005/8/layout/chevron1"/>
    <dgm:cxn modelId="{7C620269-BAC0-416B-AAF1-B5AA8BE04437}" type="presParOf" srcId="{05672D31-5431-4B93-8900-495BCF2CAF77}" destId="{EE4FED05-21E5-4FE0-B878-0025E8C272C4}" srcOrd="0" destOrd="0" presId="urn:microsoft.com/office/officeart/2005/8/layout/chevron1"/>
    <dgm:cxn modelId="{2511C807-37E3-42E3-B7C0-9CA662E19300}" type="presParOf" srcId="{05672D31-5431-4B93-8900-495BCF2CAF77}" destId="{C7C0B62F-0C85-47C2-96C7-57C14D75BC7F}" srcOrd="1" destOrd="0" presId="urn:microsoft.com/office/officeart/2005/8/layout/chevron1"/>
    <dgm:cxn modelId="{4BB8F901-FD1E-458F-809B-F5AF1EC8C496}" type="presParOf" srcId="{05672D31-5431-4B93-8900-495BCF2CAF77}" destId="{F3274778-9A87-4A63-B185-4BC6AE9F1575}" srcOrd="2" destOrd="0" presId="urn:microsoft.com/office/officeart/2005/8/layout/chevron1"/>
    <dgm:cxn modelId="{9FB4134E-E9D4-4CB7-BF51-203D8D702B9D}" type="presParOf" srcId="{05672D31-5431-4B93-8900-495BCF2CAF77}" destId="{4A1D322F-A4C3-46EE-AF29-9B8C8C58C831}" srcOrd="3" destOrd="0" presId="urn:microsoft.com/office/officeart/2005/8/layout/chevron1"/>
    <dgm:cxn modelId="{B62995E9-93A7-4E8D-9C07-241791C7C559}" type="presParOf" srcId="{05672D31-5431-4B93-8900-495BCF2CAF77}" destId="{230BAF7A-F50A-4BEA-B873-48685A8E2D4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FED05-21E5-4FE0-B878-0025E8C272C4}">
      <dsp:nvSpPr>
        <dsp:cNvPr id="0" name=""/>
        <dsp:cNvSpPr/>
      </dsp:nvSpPr>
      <dsp:spPr>
        <a:xfrm>
          <a:off x="0" y="1278835"/>
          <a:ext cx="2353563" cy="941425"/>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dirty="0"/>
            <a:t>Date limite de réception des candidatures : 31/08/2025 </a:t>
          </a:r>
        </a:p>
        <a:p>
          <a:pPr marL="0" lvl="0" indent="0" algn="ctr" defTabSz="488950">
            <a:lnSpc>
              <a:spcPct val="90000"/>
            </a:lnSpc>
            <a:spcBef>
              <a:spcPct val="0"/>
            </a:spcBef>
            <a:spcAft>
              <a:spcPct val="35000"/>
            </a:spcAft>
            <a:buNone/>
          </a:pPr>
          <a:endParaRPr lang="fr-FR" sz="1100" kern="1200" dirty="0"/>
        </a:p>
      </dsp:txBody>
      <dsp:txXfrm>
        <a:off x="470713" y="1278835"/>
        <a:ext cx="1412138" cy="941425"/>
      </dsp:txXfrm>
    </dsp:sp>
    <dsp:sp modelId="{F3274778-9A87-4A63-B185-4BC6AE9F1575}">
      <dsp:nvSpPr>
        <dsp:cNvPr id="0" name=""/>
        <dsp:cNvSpPr/>
      </dsp:nvSpPr>
      <dsp:spPr>
        <a:xfrm>
          <a:off x="2120138" y="1278835"/>
          <a:ext cx="2353563" cy="941425"/>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dirty="0"/>
            <a:t>A partir du :10/05/2025 Réponses candidatures, présélection et organisation des entretiens</a:t>
          </a:r>
        </a:p>
      </dsp:txBody>
      <dsp:txXfrm>
        <a:off x="2590851" y="1278835"/>
        <a:ext cx="1412138" cy="941425"/>
      </dsp:txXfrm>
    </dsp:sp>
    <dsp:sp modelId="{230BAF7A-F50A-4BEA-B873-48685A8E2D4B}">
      <dsp:nvSpPr>
        <dsp:cNvPr id="0" name=""/>
        <dsp:cNvSpPr/>
      </dsp:nvSpPr>
      <dsp:spPr>
        <a:xfrm>
          <a:off x="4238345" y="1278835"/>
          <a:ext cx="2353563" cy="941425"/>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fr-FR" sz="1100" kern="1200" dirty="0"/>
            <a:t>Date de prise de fonction souhaitée : </a:t>
          </a:r>
        </a:p>
        <a:p>
          <a:pPr marL="0" lvl="0" indent="0" algn="ctr" defTabSz="488950">
            <a:lnSpc>
              <a:spcPct val="90000"/>
            </a:lnSpc>
            <a:spcBef>
              <a:spcPct val="0"/>
            </a:spcBef>
            <a:spcAft>
              <a:spcPct val="35000"/>
            </a:spcAft>
            <a:buNone/>
          </a:pPr>
          <a:r>
            <a:rPr lang="fr-FR" sz="1100" kern="1200" dirty="0"/>
            <a:t>01/11/2025</a:t>
          </a:r>
        </a:p>
      </dsp:txBody>
      <dsp:txXfrm>
        <a:off x="4709058" y="1278835"/>
        <a:ext cx="1412138" cy="9414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E72C7-93F0-0643-A05F-2FDDC727AA2A}" type="datetimeFigureOut">
              <a:rPr lang="fr-FR" smtClean="0"/>
              <a:t>24/07/2025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1F6C4-58C4-604D-963A-729FF0787FBD}" type="slidenum">
              <a:rPr lang="fr-FR" smtClean="0"/>
              <a:t>‹N°›</a:t>
            </a:fld>
            <a:endParaRPr lang="fr-FR"/>
          </a:p>
        </p:txBody>
      </p:sp>
    </p:spTree>
    <p:extLst>
      <p:ext uri="{BB962C8B-B14F-4D97-AF65-F5344CB8AC3E}">
        <p14:creationId xmlns:p14="http://schemas.microsoft.com/office/powerpoint/2010/main" val="361952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l="-3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88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l="-3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943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3F10FBB-567B-F544-8F16-C763E491D035}" type="datetimeFigureOut">
              <a:rPr lang="fr-FR" smtClean="0"/>
              <a:t>24/07/2025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1729B3-34C7-F549-B578-98C7687A2C27}" type="slidenum">
              <a:rPr lang="fr-FR" smtClean="0"/>
              <a:t>‹N°›</a:t>
            </a:fld>
            <a:endParaRPr lang="fr-FR"/>
          </a:p>
        </p:txBody>
      </p:sp>
    </p:spTree>
    <p:extLst>
      <p:ext uri="{BB962C8B-B14F-4D97-AF65-F5344CB8AC3E}">
        <p14:creationId xmlns:p14="http://schemas.microsoft.com/office/powerpoint/2010/main" val="25766550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imredd.direction@univ-cotedazur.fr"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univ-cotedazur.fr/universite/travail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485407-6AB4-6BEC-68C7-5B0CE3453404}"/>
              </a:ext>
            </a:extLst>
          </p:cNvPr>
          <p:cNvSpPr/>
          <p:nvPr/>
        </p:nvSpPr>
        <p:spPr>
          <a:xfrm>
            <a:off x="410719" y="1089243"/>
            <a:ext cx="6515422" cy="38472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sz="1900" b="1" dirty="0">
                <a:solidFill>
                  <a:schemeClr val="tx1"/>
                </a:solidFill>
              </a:rPr>
              <a:t>Ingénieur/Ingénieure Data </a:t>
            </a:r>
            <a:r>
              <a:rPr lang="fr-FR" sz="1900" b="1" dirty="0" err="1">
                <a:solidFill>
                  <a:schemeClr val="tx1"/>
                </a:solidFill>
              </a:rPr>
              <a:t>Analyst</a:t>
            </a:r>
            <a:endParaRPr lang="fr-FR" sz="1900" b="1" dirty="0">
              <a:solidFill>
                <a:schemeClr val="tx1"/>
              </a:solidFill>
            </a:endParaRPr>
          </a:p>
        </p:txBody>
      </p:sp>
      <p:sp>
        <p:nvSpPr>
          <p:cNvPr id="5" name="Rectangle 4">
            <a:extLst>
              <a:ext uri="{FF2B5EF4-FFF2-40B4-BE49-F238E27FC236}">
                <a16:creationId xmlns:a16="http://schemas.microsoft.com/office/drawing/2014/main" id="{262388FF-5F3B-E95B-FA9C-5ED38BAF147C}"/>
              </a:ext>
            </a:extLst>
          </p:cNvPr>
          <p:cNvSpPr/>
          <p:nvPr/>
        </p:nvSpPr>
        <p:spPr>
          <a:xfrm>
            <a:off x="410719" y="1956330"/>
            <a:ext cx="6738235"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lang="fr-FR" sz="1300" b="1" dirty="0">
                <a:solidFill>
                  <a:schemeClr val="tx1"/>
                </a:solidFill>
              </a:rPr>
              <a:t>&gt; Entité/Service : IMREDD</a:t>
            </a:r>
          </a:p>
        </p:txBody>
      </p:sp>
      <p:sp>
        <p:nvSpPr>
          <p:cNvPr id="7" name="Rectangle 6">
            <a:extLst>
              <a:ext uri="{FF2B5EF4-FFF2-40B4-BE49-F238E27FC236}">
                <a16:creationId xmlns:a16="http://schemas.microsoft.com/office/drawing/2014/main" id="{9EEEA2FE-4AED-8D03-9F7F-A94A9FBB695E}"/>
              </a:ext>
            </a:extLst>
          </p:cNvPr>
          <p:cNvSpPr/>
          <p:nvPr/>
        </p:nvSpPr>
        <p:spPr>
          <a:xfrm>
            <a:off x="410719" y="3860687"/>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Le défi à relever  </a:t>
            </a:r>
            <a:endParaRPr lang="fr-FR" sz="1403" b="1" dirty="0">
              <a:solidFill>
                <a:srgbClr val="00AFDB"/>
              </a:solidFill>
            </a:endParaRPr>
          </a:p>
        </p:txBody>
      </p:sp>
      <p:sp>
        <p:nvSpPr>
          <p:cNvPr id="9" name="Rectangle 8">
            <a:extLst>
              <a:ext uri="{FF2B5EF4-FFF2-40B4-BE49-F238E27FC236}">
                <a16:creationId xmlns:a16="http://schemas.microsoft.com/office/drawing/2014/main" id="{772E83AA-9D4A-4D74-8D60-65A34604C222}"/>
              </a:ext>
            </a:extLst>
          </p:cNvPr>
          <p:cNvSpPr/>
          <p:nvPr/>
        </p:nvSpPr>
        <p:spPr>
          <a:xfrm>
            <a:off x="410719" y="4315747"/>
            <a:ext cx="6515422" cy="127727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Nous recherchons notre futur/future ingénieur/ingénieure Data </a:t>
            </a:r>
            <a:r>
              <a:rPr lang="fr-FR" sz="1100" dirty="0" err="1">
                <a:solidFill>
                  <a:schemeClr val="tx1"/>
                </a:solidFill>
              </a:rPr>
              <a:t>analyst</a:t>
            </a:r>
            <a:r>
              <a:rPr lang="fr-FR" sz="1100" dirty="0">
                <a:solidFill>
                  <a:schemeClr val="tx1"/>
                </a:solidFill>
              </a:rPr>
              <a:t> ! Ce poste s’insère dans un objectif de développement d’un écosystème territorial sur la thématique « territoires intelligents et défis socio-environnementaux ». Sous la responsabilité du directeur de l’IMREDD et de son équipe de direction, vous intervenez sur différents projets dans le cadre d’accords de recherche partenariale.</a:t>
            </a:r>
          </a:p>
          <a:p>
            <a:pPr algn="just"/>
            <a:endParaRPr lang="fr-FR" sz="1100" dirty="0">
              <a:solidFill>
                <a:schemeClr val="tx1"/>
              </a:solidFill>
            </a:endParaRPr>
          </a:p>
          <a:p>
            <a:pPr algn="just"/>
            <a:r>
              <a:rPr lang="fr-FR" sz="1100" dirty="0">
                <a:solidFill>
                  <a:schemeClr val="tx1"/>
                </a:solidFill>
              </a:rPr>
              <a:t>Rejoignez-nous au sein d’Université Côte d’Azur, reconnue depuis 2016 pour son excellence scientifique et pédagogique, pour créer ensemble le modèle de l’université du 21</a:t>
            </a:r>
            <a:r>
              <a:rPr lang="fr-FR" sz="1100" baseline="30000" dirty="0">
                <a:solidFill>
                  <a:schemeClr val="tx1"/>
                </a:solidFill>
              </a:rPr>
              <a:t>ème</a:t>
            </a:r>
            <a:r>
              <a:rPr lang="fr-FR" sz="1100" dirty="0">
                <a:solidFill>
                  <a:schemeClr val="tx1"/>
                </a:solidFill>
              </a:rPr>
              <a:t> siècle responsable et innovante.</a:t>
            </a:r>
          </a:p>
        </p:txBody>
      </p:sp>
      <p:sp>
        <p:nvSpPr>
          <p:cNvPr id="10" name="Rectangle 9">
            <a:extLst>
              <a:ext uri="{FF2B5EF4-FFF2-40B4-BE49-F238E27FC236}">
                <a16:creationId xmlns:a16="http://schemas.microsoft.com/office/drawing/2014/main" id="{63E72028-4323-4541-B4B0-5EA3843DFB9C}"/>
              </a:ext>
            </a:extLst>
          </p:cNvPr>
          <p:cNvSpPr/>
          <p:nvPr/>
        </p:nvSpPr>
        <p:spPr>
          <a:xfrm>
            <a:off x="410720" y="2310080"/>
            <a:ext cx="6515422" cy="1169551"/>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indent="-285750">
              <a:buFont typeface="Arial" panose="020B0604020202020204" pitchFamily="34" charset="0"/>
              <a:buChar char="•"/>
            </a:pPr>
            <a:r>
              <a:rPr lang="fr-FR" sz="1403" b="1" dirty="0">
                <a:solidFill>
                  <a:srgbClr val="00769B"/>
                </a:solidFill>
              </a:rPr>
              <a:t>Type de recrutement : Titulaire ou Contractuel (CDD 1 an Renouvelable)</a:t>
            </a:r>
          </a:p>
          <a:p>
            <a:pPr indent="-285750">
              <a:buFont typeface="Arial" panose="020B0604020202020204" pitchFamily="34" charset="0"/>
              <a:buChar char="•"/>
            </a:pPr>
            <a:r>
              <a:rPr lang="fr-FR" sz="1403" b="1" dirty="0">
                <a:solidFill>
                  <a:srgbClr val="00769B"/>
                </a:solidFill>
              </a:rPr>
              <a:t>Catégorie : A-IGE</a:t>
            </a:r>
          </a:p>
          <a:p>
            <a:pPr indent="-285750">
              <a:buFont typeface="Arial" panose="020B0604020202020204" pitchFamily="34" charset="0"/>
              <a:buChar char="•"/>
            </a:pPr>
            <a:r>
              <a:rPr lang="fr-FR" sz="1403" b="1" dirty="0">
                <a:solidFill>
                  <a:srgbClr val="00769B"/>
                </a:solidFill>
              </a:rPr>
              <a:t>Temps de travail : Temps Complet</a:t>
            </a:r>
          </a:p>
          <a:p>
            <a:pPr indent="-285750">
              <a:buFont typeface="Arial" panose="020B0604020202020204" pitchFamily="34" charset="0"/>
              <a:buChar char="•"/>
            </a:pPr>
            <a:r>
              <a:rPr lang="fr-FR" sz="1403" b="1" dirty="0">
                <a:solidFill>
                  <a:srgbClr val="00769B"/>
                </a:solidFill>
              </a:rPr>
              <a:t>Localisation : IMREDD – Technopole Nice </a:t>
            </a:r>
            <a:r>
              <a:rPr lang="fr-FR" sz="1403" b="1" dirty="0" err="1">
                <a:solidFill>
                  <a:srgbClr val="00769B"/>
                </a:solidFill>
              </a:rPr>
              <a:t>Meridia</a:t>
            </a:r>
            <a:r>
              <a:rPr lang="fr-FR" sz="1403" b="1" dirty="0">
                <a:solidFill>
                  <a:srgbClr val="00769B"/>
                </a:solidFill>
              </a:rPr>
              <a:t> 9, 06200 Nice</a:t>
            </a:r>
          </a:p>
          <a:p>
            <a:pPr indent="-285750">
              <a:buFont typeface="Arial" panose="020B0604020202020204" pitchFamily="34" charset="0"/>
              <a:buChar char="•"/>
            </a:pPr>
            <a:r>
              <a:rPr lang="fr-FR" sz="1403" b="1" dirty="0">
                <a:solidFill>
                  <a:srgbClr val="00769B"/>
                </a:solidFill>
              </a:rPr>
              <a:t>Référence de l’annonce: 2025-IMREDD03</a:t>
            </a:r>
          </a:p>
        </p:txBody>
      </p:sp>
      <p:sp>
        <p:nvSpPr>
          <p:cNvPr id="12" name="Rectangle 11">
            <a:extLst>
              <a:ext uri="{FF2B5EF4-FFF2-40B4-BE49-F238E27FC236}">
                <a16:creationId xmlns:a16="http://schemas.microsoft.com/office/drawing/2014/main" id="{A41BCFDA-D6BC-4933-A9A2-D87AC951E836}"/>
              </a:ext>
            </a:extLst>
          </p:cNvPr>
          <p:cNvSpPr/>
          <p:nvPr/>
        </p:nvSpPr>
        <p:spPr>
          <a:xfrm>
            <a:off x="410719" y="6520132"/>
            <a:ext cx="6515422" cy="3139321"/>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marL="171450" indent="-171450" algn="just">
              <a:buFont typeface="Arial" panose="020B0604020202020204" pitchFamily="34" charset="0"/>
              <a:buChar char="•"/>
            </a:pPr>
            <a:r>
              <a:rPr lang="fr-FR" sz="1100" dirty="0">
                <a:solidFill>
                  <a:schemeClr val="tx1"/>
                </a:solidFill>
              </a:rPr>
              <a:t>Vos missions dans le cadre des projets (locaux, nationaux et européens) au sein de l’IMREDD porteront sur l’extraction, l’organisation et l’analyse de données quantitative, qualitative et spatialisée (sélection et acquisition des données, analyses descriptive et prédictive), le développement algorithmique, la maitrise d’outils IA et la rédaction de rapports. Ces expertises s’effectueront dans un travail collaboratif regroupant ingénieurs de l’IMREDD, acteurs académiques et institutionnels. Les thématiques abordées sont variées et inscrites dans les territoires méditerranéens : les risques et l’adaptation, la santé environnementale, la mobilité urbaine et l’énergie, le tourisme durable.</a:t>
            </a:r>
          </a:p>
          <a:p>
            <a:pPr marL="171450" indent="-171450" algn="just">
              <a:buFont typeface="Arial" panose="020B0604020202020204" pitchFamily="34" charset="0"/>
              <a:buChar char="•"/>
            </a:pPr>
            <a:r>
              <a:rPr lang="fr-FR" sz="1100" dirty="0">
                <a:solidFill>
                  <a:schemeClr val="tx1"/>
                </a:solidFill>
              </a:rPr>
              <a:t>Vous identifierez les sources de données pertinentes répondant aux problématiques des projets,</a:t>
            </a:r>
          </a:p>
          <a:p>
            <a:pPr marL="171450" indent="-171450" algn="just">
              <a:buFont typeface="Arial" panose="020B0604020202020204" pitchFamily="34" charset="0"/>
              <a:buChar char="•"/>
            </a:pPr>
            <a:r>
              <a:rPr lang="fr-FR" sz="1100" dirty="0">
                <a:solidFill>
                  <a:schemeClr val="tx1"/>
                </a:solidFill>
              </a:rPr>
              <a:t>Vous réaliserez l’extraction des données du système source,</a:t>
            </a:r>
          </a:p>
          <a:p>
            <a:pPr marL="171450" indent="-171450" algn="just">
              <a:buFont typeface="Arial" panose="020B0604020202020204" pitchFamily="34" charset="0"/>
              <a:buChar char="•"/>
            </a:pPr>
            <a:r>
              <a:rPr lang="fr-FR" sz="1100" dirty="0">
                <a:solidFill>
                  <a:schemeClr val="tx1"/>
                </a:solidFill>
              </a:rPr>
              <a:t>Vous contrôlerez la qualité des données,</a:t>
            </a:r>
          </a:p>
          <a:p>
            <a:pPr marL="171450" indent="-171450" algn="just">
              <a:buFont typeface="Arial" panose="020B0604020202020204" pitchFamily="34" charset="0"/>
              <a:buChar char="•"/>
            </a:pPr>
            <a:r>
              <a:rPr lang="fr-FR" sz="1100" dirty="0">
                <a:solidFill>
                  <a:schemeClr val="tx1"/>
                </a:solidFill>
              </a:rPr>
              <a:t>Vous proposerez des recommandations sur les bases de données à modifier, assurerez les mises à jour régulières des bases de données </a:t>
            </a:r>
          </a:p>
          <a:p>
            <a:pPr marL="171450" indent="-171450" algn="just">
              <a:buFont typeface="Arial" panose="020B0604020202020204" pitchFamily="34" charset="0"/>
              <a:buChar char="•"/>
            </a:pPr>
            <a:r>
              <a:rPr lang="fr-FR" sz="1100" dirty="0">
                <a:solidFill>
                  <a:schemeClr val="tx1"/>
                </a:solidFill>
              </a:rPr>
              <a:t>Vous analyserez les informations extraites, analyses statistiques,</a:t>
            </a:r>
          </a:p>
          <a:p>
            <a:pPr marL="171450" indent="-171450" algn="just">
              <a:buFont typeface="Arial" panose="020B0604020202020204" pitchFamily="34" charset="0"/>
              <a:buChar char="•"/>
            </a:pPr>
            <a:r>
              <a:rPr lang="fr-FR" sz="1100" dirty="0">
                <a:solidFill>
                  <a:schemeClr val="tx1"/>
                </a:solidFill>
              </a:rPr>
              <a:t>Vous modéliserez des situations et/ou des scénarii et appliquerez des approches basées sur l’IA,</a:t>
            </a:r>
          </a:p>
          <a:p>
            <a:pPr marL="171450" indent="-171450" algn="just">
              <a:buFont typeface="Arial" panose="020B0604020202020204" pitchFamily="34" charset="0"/>
              <a:buChar char="•"/>
            </a:pPr>
            <a:r>
              <a:rPr lang="fr-FR" sz="1100" dirty="0">
                <a:solidFill>
                  <a:schemeClr val="tx1"/>
                </a:solidFill>
              </a:rPr>
              <a:t>Vous collaborerez au développement d’une data </a:t>
            </a:r>
            <a:r>
              <a:rPr lang="fr-FR" sz="1100" dirty="0" err="1">
                <a:solidFill>
                  <a:schemeClr val="tx1"/>
                </a:solidFill>
              </a:rPr>
              <a:t>warehouse</a:t>
            </a:r>
            <a:r>
              <a:rPr lang="fr-FR" sz="1100" dirty="0">
                <a:solidFill>
                  <a:schemeClr val="tx1"/>
                </a:solidFill>
              </a:rPr>
              <a:t> « entrepôt de données »,Synthétiser et vulgariser les informations pour les rendre accessibles au responsable et à l’équipe projet,</a:t>
            </a:r>
          </a:p>
          <a:p>
            <a:pPr marL="171450" indent="-171450" algn="just">
              <a:buFont typeface="Arial" panose="020B0604020202020204" pitchFamily="34" charset="0"/>
              <a:buChar char="•"/>
            </a:pPr>
            <a:r>
              <a:rPr lang="fr-FR" sz="1100" dirty="0">
                <a:solidFill>
                  <a:schemeClr val="tx1"/>
                </a:solidFill>
              </a:rPr>
              <a:t>Vous rédigerez des rapports méthodologiques et des résultats</a:t>
            </a:r>
          </a:p>
          <a:p>
            <a:pPr marL="171450" indent="-171450" algn="just">
              <a:buFont typeface="Arial" panose="020B0604020202020204" pitchFamily="34" charset="0"/>
              <a:buChar char="•"/>
            </a:pPr>
            <a:r>
              <a:rPr lang="fr-FR" sz="1100" dirty="0">
                <a:solidFill>
                  <a:schemeClr val="tx1"/>
                </a:solidFill>
              </a:rPr>
              <a:t>Vous valoriserez les résultats obtenus : présentations écrite et orale, article,…</a:t>
            </a:r>
          </a:p>
        </p:txBody>
      </p:sp>
      <p:sp>
        <p:nvSpPr>
          <p:cNvPr id="13" name="Rectangle 12">
            <a:extLst>
              <a:ext uri="{FF2B5EF4-FFF2-40B4-BE49-F238E27FC236}">
                <a16:creationId xmlns:a16="http://schemas.microsoft.com/office/drawing/2014/main" id="{2EE0233F-35AC-4000-8264-FD07A0309647}"/>
              </a:ext>
            </a:extLst>
          </p:cNvPr>
          <p:cNvSpPr/>
          <p:nvPr/>
        </p:nvSpPr>
        <p:spPr>
          <a:xfrm>
            <a:off x="410719" y="5980131"/>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Vos missions</a:t>
            </a:r>
            <a:endParaRPr lang="fr-FR" sz="1403" b="1" dirty="0">
              <a:solidFill>
                <a:srgbClr val="00AFDB"/>
              </a:solidFill>
            </a:endParaRPr>
          </a:p>
        </p:txBody>
      </p:sp>
    </p:spTree>
    <p:extLst>
      <p:ext uri="{BB962C8B-B14F-4D97-AF65-F5344CB8AC3E}">
        <p14:creationId xmlns:p14="http://schemas.microsoft.com/office/powerpoint/2010/main" val="4599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35DD0-1D30-783C-05B6-C0647ECC856B}"/>
              </a:ext>
            </a:extLst>
          </p:cNvPr>
          <p:cNvSpPr/>
          <p:nvPr/>
        </p:nvSpPr>
        <p:spPr>
          <a:xfrm>
            <a:off x="522123" y="4255574"/>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Rémunération et avantages sociaux</a:t>
            </a:r>
          </a:p>
        </p:txBody>
      </p:sp>
      <p:sp>
        <p:nvSpPr>
          <p:cNvPr id="6" name="Rectangle 5">
            <a:extLst>
              <a:ext uri="{FF2B5EF4-FFF2-40B4-BE49-F238E27FC236}">
                <a16:creationId xmlns:a16="http://schemas.microsoft.com/office/drawing/2014/main" id="{F21D0F80-49B8-48C2-07BE-16BD788DA243}"/>
              </a:ext>
            </a:extLst>
          </p:cNvPr>
          <p:cNvSpPr/>
          <p:nvPr/>
        </p:nvSpPr>
        <p:spPr>
          <a:xfrm>
            <a:off x="522123" y="4649800"/>
            <a:ext cx="6515422" cy="127727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marL="171450" indent="-171450">
              <a:buFont typeface="Arial" panose="020B0604020202020204" pitchFamily="34" charset="0"/>
              <a:buChar char="•"/>
            </a:pPr>
            <a:r>
              <a:rPr lang="fr-FR" sz="1100" dirty="0">
                <a:solidFill>
                  <a:schemeClr val="tx1"/>
                </a:solidFill>
              </a:rPr>
              <a:t>Rémunération contractuels (hors variables) : à partir de 1 858,14 € nets avant PAS selon profil </a:t>
            </a:r>
          </a:p>
          <a:p>
            <a:pPr marL="171450" indent="-171450">
              <a:buFont typeface="Arial" panose="020B0604020202020204" pitchFamily="34" charset="0"/>
              <a:buChar char="•"/>
            </a:pPr>
            <a:r>
              <a:rPr lang="fr-FR" sz="1100" dirty="0">
                <a:solidFill>
                  <a:schemeClr val="tx1"/>
                </a:solidFill>
              </a:rPr>
              <a:t>Congés : 45 jours de congés annuels</a:t>
            </a:r>
          </a:p>
          <a:p>
            <a:pPr marL="171450" indent="-171450">
              <a:buFont typeface="Arial" panose="020B0604020202020204" pitchFamily="34" charset="0"/>
              <a:buChar char="•"/>
            </a:pPr>
            <a:r>
              <a:rPr lang="fr-FR" sz="1100" dirty="0">
                <a:solidFill>
                  <a:schemeClr val="tx1"/>
                </a:solidFill>
              </a:rPr>
              <a:t>Télétravail : 2 jours/semaine</a:t>
            </a:r>
          </a:p>
          <a:p>
            <a:pPr marL="171450" indent="-171450">
              <a:buFont typeface="Arial" panose="020B0604020202020204" pitchFamily="34" charset="0"/>
              <a:buChar char="•"/>
            </a:pPr>
            <a:r>
              <a:rPr lang="fr-FR" sz="1100" dirty="0">
                <a:solidFill>
                  <a:schemeClr val="tx1"/>
                </a:solidFill>
              </a:rPr>
              <a:t>Prise en charge partielle des frais de transport domicile-travail</a:t>
            </a:r>
          </a:p>
          <a:p>
            <a:pPr marL="171450" indent="-171450">
              <a:buFont typeface="Arial" panose="020B0604020202020204" pitchFamily="34" charset="0"/>
              <a:buChar char="•"/>
            </a:pPr>
            <a:r>
              <a:rPr lang="fr-FR" sz="1100" dirty="0">
                <a:solidFill>
                  <a:schemeClr val="tx1"/>
                </a:solidFill>
              </a:rPr>
              <a:t>Prise en charge partielle des frais de mutuelle</a:t>
            </a:r>
          </a:p>
          <a:p>
            <a:pPr marL="171450" indent="-171450">
              <a:buFont typeface="Arial" panose="020B0604020202020204" pitchFamily="34" charset="0"/>
              <a:buChar char="•"/>
            </a:pPr>
            <a:r>
              <a:rPr lang="fr-FR" sz="1100" dirty="0">
                <a:solidFill>
                  <a:schemeClr val="tx1"/>
                </a:solidFill>
              </a:rPr>
              <a:t>Accès aux restaurants et cafétérias du CROUS avec tarif privilégié</a:t>
            </a:r>
          </a:p>
          <a:p>
            <a:pPr marL="171450" indent="-171450">
              <a:buFont typeface="Arial" panose="020B0604020202020204" pitchFamily="34" charset="0"/>
              <a:buChar char="•"/>
            </a:pPr>
            <a:r>
              <a:rPr lang="fr-FR" sz="1100" dirty="0">
                <a:solidFill>
                  <a:schemeClr val="tx1"/>
                </a:solidFill>
              </a:rPr>
              <a:t>Billetterie loisirs et sorties à tarifs préférentiels</a:t>
            </a:r>
          </a:p>
        </p:txBody>
      </p:sp>
      <p:sp>
        <p:nvSpPr>
          <p:cNvPr id="7" name="Rectangle 6">
            <a:extLst>
              <a:ext uri="{FF2B5EF4-FFF2-40B4-BE49-F238E27FC236}">
                <a16:creationId xmlns:a16="http://schemas.microsoft.com/office/drawing/2014/main" id="{BC499B9C-1D55-A1FE-6E8E-0C608DEB83A7}"/>
              </a:ext>
            </a:extLst>
          </p:cNvPr>
          <p:cNvSpPr/>
          <p:nvPr/>
        </p:nvSpPr>
        <p:spPr>
          <a:xfrm>
            <a:off x="522123" y="5912449"/>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L’environnement de travail </a:t>
            </a:r>
            <a:endParaRPr lang="fr-FR" sz="1403" b="1" dirty="0">
              <a:solidFill>
                <a:srgbClr val="00AFDB"/>
              </a:solidFill>
            </a:endParaRPr>
          </a:p>
        </p:txBody>
      </p:sp>
      <p:sp>
        <p:nvSpPr>
          <p:cNvPr id="9" name="Rectangle 8">
            <a:extLst>
              <a:ext uri="{FF2B5EF4-FFF2-40B4-BE49-F238E27FC236}">
                <a16:creationId xmlns:a16="http://schemas.microsoft.com/office/drawing/2014/main" id="{255A1C61-27DD-500C-B377-9C1C3ABFCEDB}"/>
              </a:ext>
            </a:extLst>
          </p:cNvPr>
          <p:cNvSpPr/>
          <p:nvPr/>
        </p:nvSpPr>
        <p:spPr>
          <a:xfrm>
            <a:off x="522123" y="7772859"/>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Pour candidater </a:t>
            </a:r>
          </a:p>
        </p:txBody>
      </p:sp>
      <p:sp>
        <p:nvSpPr>
          <p:cNvPr id="11" name="Rectangle 10">
            <a:extLst>
              <a:ext uri="{FF2B5EF4-FFF2-40B4-BE49-F238E27FC236}">
                <a16:creationId xmlns:a16="http://schemas.microsoft.com/office/drawing/2014/main" id="{8B52121B-2899-AD14-5809-E8AB47BF4B01}"/>
              </a:ext>
            </a:extLst>
          </p:cNvPr>
          <p:cNvSpPr/>
          <p:nvPr/>
        </p:nvSpPr>
        <p:spPr>
          <a:xfrm>
            <a:off x="522123" y="3387992"/>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Votre parcours professionnel</a:t>
            </a:r>
          </a:p>
        </p:txBody>
      </p:sp>
      <p:sp>
        <p:nvSpPr>
          <p:cNvPr id="13" name="Rectangle 12">
            <a:extLst>
              <a:ext uri="{FF2B5EF4-FFF2-40B4-BE49-F238E27FC236}">
                <a16:creationId xmlns:a16="http://schemas.microsoft.com/office/drawing/2014/main" id="{ADFBB3E5-32AF-4214-920C-5A64AAFA2A60}"/>
              </a:ext>
            </a:extLst>
          </p:cNvPr>
          <p:cNvSpPr/>
          <p:nvPr/>
        </p:nvSpPr>
        <p:spPr>
          <a:xfrm>
            <a:off x="522124" y="3769155"/>
            <a:ext cx="6515421" cy="430887"/>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Vous êtes titulaire d’un niveau BAC+5 en mathématiques, informatique, data sciences? Vous possédez une expérience sur un poste similaire ? N’hésitez plus et postulez ! </a:t>
            </a:r>
          </a:p>
        </p:txBody>
      </p:sp>
      <p:sp>
        <p:nvSpPr>
          <p:cNvPr id="14" name="Rectangle 13">
            <a:extLst>
              <a:ext uri="{FF2B5EF4-FFF2-40B4-BE49-F238E27FC236}">
                <a16:creationId xmlns:a16="http://schemas.microsoft.com/office/drawing/2014/main" id="{AF621B4B-9C2F-4A92-B656-58C3158453C2}"/>
              </a:ext>
            </a:extLst>
          </p:cNvPr>
          <p:cNvSpPr/>
          <p:nvPr/>
        </p:nvSpPr>
        <p:spPr>
          <a:xfrm>
            <a:off x="522123" y="6288203"/>
            <a:ext cx="6515422" cy="1446550"/>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Institut d’Innovation et de Partenariats d'Université Côte d'Azur, l’IMREDD crée et développe des écosystèmes interactifs entre le monde académique et le monde socio-économique pour répondre aux attentes et défis des territoires, des organisations et des populations : leurs résiliences dans un contexte de changements climatiques et globaux. Différents domaines stratégiques sont portés par l’institut : les risques, l'environnement, la mobilité et l'énergie dans lesquels les aspects éthique, bien-être, comportements et usages sont inscrits. Au sein de nos équipes, vous contribuerez à des projets partenariaux expérimentant des solutions inclusives et innovantes pour les territoires du futur. Vous pourrez ainsi découvrir les défis de la « Smart City » face aux problématiques socio-environnementales. Nos projets sont innovants et démonstrateurs.</a:t>
            </a:r>
          </a:p>
        </p:txBody>
      </p:sp>
      <p:graphicFrame>
        <p:nvGraphicFramePr>
          <p:cNvPr id="3" name="Diagramme 2">
            <a:extLst>
              <a:ext uri="{FF2B5EF4-FFF2-40B4-BE49-F238E27FC236}">
                <a16:creationId xmlns:a16="http://schemas.microsoft.com/office/drawing/2014/main" id="{60B07485-E8F5-4E0C-AC2C-8F60615E03DE}"/>
              </a:ext>
            </a:extLst>
          </p:cNvPr>
          <p:cNvGraphicFramePr/>
          <p:nvPr>
            <p:extLst>
              <p:ext uri="{D42A27DB-BD31-4B8C-83A1-F6EECF244321}">
                <p14:modId xmlns:p14="http://schemas.microsoft.com/office/powerpoint/2010/main" val="864170166"/>
              </p:ext>
            </p:extLst>
          </p:nvPr>
        </p:nvGraphicFramePr>
        <p:xfrm>
          <a:off x="443705" y="7900544"/>
          <a:ext cx="6593840" cy="3499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a:extLst>
              <a:ext uri="{FF2B5EF4-FFF2-40B4-BE49-F238E27FC236}">
                <a16:creationId xmlns:a16="http://schemas.microsoft.com/office/drawing/2014/main" id="{458D36B1-E2D7-4B07-9AC0-6F5C6E5321A5}"/>
              </a:ext>
            </a:extLst>
          </p:cNvPr>
          <p:cNvSpPr/>
          <p:nvPr/>
        </p:nvSpPr>
        <p:spPr>
          <a:xfrm>
            <a:off x="522123" y="8145373"/>
            <a:ext cx="6515422" cy="600164"/>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Cette annonce vous intéresse ? N’hésitez plus ! Et postulez par mail à l’adresse suivante :  </a:t>
            </a:r>
            <a:r>
              <a:rPr lang="fr-FR" sz="1100" dirty="0">
                <a:solidFill>
                  <a:schemeClr val="tx1"/>
                </a:solidFill>
                <a:hlinkClick r:id="rId7"/>
              </a:rPr>
              <a:t>imredd.direction@univ-cotedazur.fr</a:t>
            </a:r>
            <a:r>
              <a:rPr lang="fr-FR" sz="1100" dirty="0">
                <a:solidFill>
                  <a:schemeClr val="tx1"/>
                </a:solidFill>
              </a:rPr>
              <a:t> </a:t>
            </a:r>
          </a:p>
          <a:p>
            <a:pPr algn="just"/>
            <a:r>
              <a:rPr lang="fr-FR" sz="1100" dirty="0">
                <a:solidFill>
                  <a:schemeClr val="tx1"/>
                </a:solidFill>
              </a:rPr>
              <a:t>La candidature idéale comporte un CV et une lettre de motivation que nous lirons avec attention.</a:t>
            </a:r>
          </a:p>
        </p:txBody>
      </p:sp>
      <p:sp>
        <p:nvSpPr>
          <p:cNvPr id="4" name="ZoneTexte 3">
            <a:extLst>
              <a:ext uri="{FF2B5EF4-FFF2-40B4-BE49-F238E27FC236}">
                <a16:creationId xmlns:a16="http://schemas.microsoft.com/office/drawing/2014/main" id="{764DB02A-2E91-4F69-B3EA-B7B4A865FF8F}"/>
              </a:ext>
            </a:extLst>
          </p:cNvPr>
          <p:cNvSpPr txBox="1"/>
          <p:nvPr/>
        </p:nvSpPr>
        <p:spPr>
          <a:xfrm>
            <a:off x="462830" y="8809825"/>
            <a:ext cx="2540000" cy="307777"/>
          </a:xfrm>
          <a:prstGeom prst="rect">
            <a:avLst/>
          </a:prstGeom>
          <a:noFill/>
        </p:spPr>
        <p:txBody>
          <a:bodyPr wrap="square" rtlCol="0">
            <a:spAutoFit/>
          </a:bodyPr>
          <a:lstStyle/>
          <a:p>
            <a:r>
              <a:rPr lang="fr-FR" sz="1400" b="1" dirty="0">
                <a:solidFill>
                  <a:srgbClr val="00769B"/>
                </a:solidFill>
              </a:rPr>
              <a:t>Calendrier de recrutement :</a:t>
            </a:r>
          </a:p>
        </p:txBody>
      </p:sp>
      <p:sp>
        <p:nvSpPr>
          <p:cNvPr id="12" name="Rectangle 11">
            <a:extLst>
              <a:ext uri="{FF2B5EF4-FFF2-40B4-BE49-F238E27FC236}">
                <a16:creationId xmlns:a16="http://schemas.microsoft.com/office/drawing/2014/main" id="{5A5C8AF6-B87C-44C0-9C72-D5D711651639}"/>
              </a:ext>
            </a:extLst>
          </p:cNvPr>
          <p:cNvSpPr/>
          <p:nvPr/>
        </p:nvSpPr>
        <p:spPr>
          <a:xfrm>
            <a:off x="522123" y="802295"/>
            <a:ext cx="6515422"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Ce poste est fait pour vous si   </a:t>
            </a:r>
            <a:r>
              <a:rPr lang="fr-FR" sz="1600" dirty="0"/>
              <a:t>i</a:t>
            </a:r>
            <a:endParaRPr lang="fr-FR" sz="1403" dirty="0">
              <a:solidFill>
                <a:srgbClr val="00769B"/>
              </a:solidFill>
            </a:endParaRPr>
          </a:p>
        </p:txBody>
      </p:sp>
      <p:sp>
        <p:nvSpPr>
          <p:cNvPr id="16" name="Rectangle 15">
            <a:extLst>
              <a:ext uri="{FF2B5EF4-FFF2-40B4-BE49-F238E27FC236}">
                <a16:creationId xmlns:a16="http://schemas.microsoft.com/office/drawing/2014/main" id="{319F09F6-5D21-4264-9156-7FF13AAE645E}"/>
              </a:ext>
            </a:extLst>
          </p:cNvPr>
          <p:cNvSpPr/>
          <p:nvPr/>
        </p:nvSpPr>
        <p:spPr>
          <a:xfrm>
            <a:off x="522123" y="1158454"/>
            <a:ext cx="6515422" cy="2292935"/>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b="1" dirty="0">
                <a:solidFill>
                  <a:schemeClr val="tx1"/>
                </a:solidFill>
              </a:rPr>
              <a:t>Vous possédez :</a:t>
            </a:r>
          </a:p>
          <a:p>
            <a:pPr marL="171450" indent="-171450" algn="just">
              <a:buFont typeface="Arial" panose="020B0604020202020204" pitchFamily="34" charset="0"/>
              <a:buChar char="•"/>
            </a:pPr>
            <a:r>
              <a:rPr lang="fr-FR" sz="1100" dirty="0">
                <a:solidFill>
                  <a:schemeClr val="tx1"/>
                </a:solidFill>
              </a:rPr>
              <a:t>Le sens relationnel, un esprit d’équipe et une capacité à travailler en mode projet</a:t>
            </a:r>
          </a:p>
          <a:p>
            <a:pPr marL="171450" indent="-171450" algn="just">
              <a:buFont typeface="Arial" panose="020B0604020202020204" pitchFamily="34" charset="0"/>
              <a:buChar char="•"/>
            </a:pPr>
            <a:r>
              <a:rPr lang="fr-FR" sz="1100" dirty="0">
                <a:solidFill>
                  <a:schemeClr val="tx1"/>
                </a:solidFill>
              </a:rPr>
              <a:t>Des connaissances des dispositifs statistiques régionaux, nationaux, européens en vigueur</a:t>
            </a:r>
          </a:p>
          <a:p>
            <a:pPr marL="171450" indent="-171450" algn="just">
              <a:buFont typeface="Arial" panose="020B0604020202020204" pitchFamily="34" charset="0"/>
              <a:buChar char="•"/>
            </a:pPr>
            <a:r>
              <a:rPr lang="fr-FR" sz="1100" dirty="0">
                <a:solidFill>
                  <a:schemeClr val="tx1"/>
                </a:solidFill>
              </a:rPr>
              <a:t>De bonnes compétences en R, python, MySQL et Excel afin d'exploiter rapidement les volumes importants de données</a:t>
            </a:r>
            <a:endParaRPr lang="fr-FR" sz="1100" b="1" dirty="0">
              <a:solidFill>
                <a:schemeClr val="tx1"/>
              </a:solidFill>
            </a:endParaRPr>
          </a:p>
          <a:p>
            <a:pPr algn="just"/>
            <a:r>
              <a:rPr lang="fr-FR" sz="1100" b="1" dirty="0">
                <a:solidFill>
                  <a:schemeClr val="tx1"/>
                </a:solidFill>
              </a:rPr>
              <a:t>Vous maîtrisez : </a:t>
            </a:r>
          </a:p>
          <a:p>
            <a:pPr marL="171450" indent="-171450" algn="just">
              <a:buFont typeface="Arial" panose="020B0604020202020204" pitchFamily="34" charset="0"/>
              <a:buChar char="•"/>
            </a:pPr>
            <a:r>
              <a:rPr lang="fr-FR" sz="1100" dirty="0">
                <a:solidFill>
                  <a:schemeClr val="tx1"/>
                </a:solidFill>
              </a:rPr>
              <a:t>Les statistiques et modélisation de données (R, Python, SQL, SAS, SPSS, etc.)</a:t>
            </a:r>
          </a:p>
          <a:p>
            <a:pPr marL="171450" indent="-171450" algn="just">
              <a:buFont typeface="Arial" panose="020B0604020202020204" pitchFamily="34" charset="0"/>
              <a:buChar char="•"/>
            </a:pPr>
            <a:r>
              <a:rPr lang="fr-FR" sz="1100" dirty="0">
                <a:solidFill>
                  <a:schemeClr val="tx1"/>
                </a:solidFill>
              </a:rPr>
              <a:t>La règlementation en matière, de détention de données, de stockage </a:t>
            </a:r>
            <a:r>
              <a:rPr lang="fr-FR" sz="1100" dirty="0" err="1">
                <a:solidFill>
                  <a:schemeClr val="tx1"/>
                </a:solidFill>
              </a:rPr>
              <a:t>etd’usage</a:t>
            </a:r>
            <a:endParaRPr lang="fr-FR" sz="1100" dirty="0">
              <a:solidFill>
                <a:schemeClr val="tx1"/>
              </a:solidFill>
            </a:endParaRPr>
          </a:p>
          <a:p>
            <a:pPr algn="just"/>
            <a:r>
              <a:rPr lang="fr-FR" sz="1100" b="1" dirty="0">
                <a:solidFill>
                  <a:schemeClr val="tx1"/>
                </a:solidFill>
              </a:rPr>
              <a:t>Vous êtes en capacité :</a:t>
            </a:r>
          </a:p>
          <a:p>
            <a:pPr marL="171450" indent="-171450" algn="just">
              <a:buFont typeface="Arial" panose="020B0604020202020204" pitchFamily="34" charset="0"/>
              <a:buChar char="•"/>
            </a:pPr>
            <a:r>
              <a:rPr lang="fr-FR" sz="1100" dirty="0">
                <a:solidFill>
                  <a:schemeClr val="tx1"/>
                </a:solidFill>
              </a:rPr>
              <a:t>De lire l'anglais technique ou scientifique. La communication en anglais est un atout supplémentaire</a:t>
            </a:r>
          </a:p>
          <a:p>
            <a:pPr marL="171450" indent="-171450" algn="just">
              <a:buFont typeface="Arial" panose="020B0604020202020204" pitchFamily="34" charset="0"/>
              <a:buChar char="•"/>
            </a:pPr>
            <a:r>
              <a:rPr lang="fr-FR" sz="1100" dirty="0">
                <a:solidFill>
                  <a:schemeClr val="tx1"/>
                </a:solidFill>
              </a:rPr>
              <a:t>De travailler en interaction avec des équipes d’origines diverses (acteurs publics, entreprises, associations professionnelles...) et pluridisciplinaires</a:t>
            </a:r>
          </a:p>
          <a:p>
            <a:pPr marL="171450" indent="-171450" algn="just">
              <a:buFont typeface="Arial" panose="020B0604020202020204" pitchFamily="34" charset="0"/>
              <a:buChar char="•"/>
            </a:pPr>
            <a:r>
              <a:rPr lang="fr-FR" sz="1100" dirty="0">
                <a:solidFill>
                  <a:schemeClr val="tx1"/>
                </a:solidFill>
              </a:rPr>
              <a:t>D’animer un groupe de travail en vue d’une action à conduire</a:t>
            </a:r>
          </a:p>
        </p:txBody>
      </p:sp>
    </p:spTree>
    <p:extLst>
      <p:ext uri="{BB962C8B-B14F-4D97-AF65-F5344CB8AC3E}">
        <p14:creationId xmlns:p14="http://schemas.microsoft.com/office/powerpoint/2010/main" val="191351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630E1C-5C04-461B-AD90-34D06846F34C}"/>
              </a:ext>
            </a:extLst>
          </p:cNvPr>
          <p:cNvSpPr txBox="1"/>
          <p:nvPr/>
        </p:nvSpPr>
        <p:spPr>
          <a:xfrm>
            <a:off x="5490666" y="6696217"/>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sp>
        <p:nvSpPr>
          <p:cNvPr id="3" name="ZoneTexte 2">
            <a:extLst>
              <a:ext uri="{FF2B5EF4-FFF2-40B4-BE49-F238E27FC236}">
                <a16:creationId xmlns:a16="http://schemas.microsoft.com/office/drawing/2014/main" id="{B6BEA9F3-411C-49BC-BD15-432F224DC6F1}"/>
              </a:ext>
            </a:extLst>
          </p:cNvPr>
          <p:cNvSpPr txBox="1"/>
          <p:nvPr/>
        </p:nvSpPr>
        <p:spPr>
          <a:xfrm>
            <a:off x="3436535" y="8625598"/>
            <a:ext cx="3824074" cy="577081"/>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fr-FR" sz="1050" dirty="0"/>
              <a:t>Disponible sur notre portail web </a:t>
            </a:r>
            <a:r>
              <a:rPr lang="fr-FR" sz="1050" dirty="0">
                <a:solidFill>
                  <a:srgbClr val="4F97BE"/>
                </a:solidFill>
                <a:hlinkClick r:id="rId3"/>
              </a:rPr>
              <a:t>« Travailler à l’Université Côte d’Azur »</a:t>
            </a:r>
            <a:endParaRPr lang="fr-FR" sz="1050" dirty="0">
              <a:solidFill>
                <a:srgbClr val="4F97BE"/>
              </a:solidFill>
            </a:endParaRPr>
          </a:p>
          <a:p>
            <a:pPr marL="171450" indent="-171450">
              <a:buFont typeface="Arial" panose="020B0604020202020204" pitchFamily="34" charset="0"/>
              <a:buChar char="•"/>
            </a:pPr>
            <a:r>
              <a:rPr lang="fr-FR" sz="1050" dirty="0"/>
              <a:t>Ouvertes aux personnes en situation de handicap</a:t>
            </a:r>
          </a:p>
        </p:txBody>
      </p:sp>
    </p:spTree>
    <p:extLst>
      <p:ext uri="{BB962C8B-B14F-4D97-AF65-F5344CB8AC3E}">
        <p14:creationId xmlns:p14="http://schemas.microsoft.com/office/powerpoint/2010/main" val="33032623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2284</TotalTime>
  <Words>855</Words>
  <Application>Microsoft Office PowerPoint</Application>
  <PresentationFormat>Personnalisé</PresentationFormat>
  <Paragraphs>57</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Calibri</vt:lpstr>
      <vt:lpstr>Calibri Light</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Deplantay</dc:creator>
  <cp:lastModifiedBy>Jessica Jager</cp:lastModifiedBy>
  <cp:revision>73</cp:revision>
  <dcterms:created xsi:type="dcterms:W3CDTF">2023-06-27T13:02:10Z</dcterms:created>
  <dcterms:modified xsi:type="dcterms:W3CDTF">2025-07-24T13:15:17Z</dcterms:modified>
</cp:coreProperties>
</file>