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8" r:id="rId6"/>
    <p:sldId id="260" r:id="rId7"/>
    <p:sldId id="261" r:id="rId8"/>
  </p:sldIdLst>
  <p:sldSz cx="6858000" cy="9906000" type="A4"/>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9E"/>
    <a:srgbClr val="F3F2F2"/>
    <a:srgbClr val="4F97BE"/>
    <a:srgbClr val="2389A9"/>
    <a:srgbClr val="63B2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00" autoAdjust="0"/>
    <p:restoredTop sz="94660"/>
  </p:normalViewPr>
  <p:slideViewPr>
    <p:cSldViewPr snapToGrid="0">
      <p:cViewPr>
        <p:scale>
          <a:sx n="90" d="100"/>
          <a:sy n="90" d="100"/>
        </p:scale>
        <p:origin x="223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21/07/2025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176289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21/07/2025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81161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21/07/2025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2985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21/07/2025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927825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7141C51-71D7-4D99-BE8E-31115BB67CF9}" type="datetimeFigureOut">
              <a:rPr lang="fr-FR" smtClean="0"/>
              <a:t>21/07/2025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676982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7141C51-71D7-4D99-BE8E-31115BB67CF9}" type="datetimeFigureOut">
              <a:rPr lang="fr-FR" smtClean="0"/>
              <a:t>21/07/2025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18154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7141C51-71D7-4D99-BE8E-31115BB67CF9}" type="datetimeFigureOut">
              <a:rPr lang="fr-FR" smtClean="0"/>
              <a:t>21/07/2025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927288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7141C51-71D7-4D99-BE8E-31115BB67CF9}" type="datetimeFigureOut">
              <a:rPr lang="fr-FR" smtClean="0"/>
              <a:t>21/07/2025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29069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41C51-71D7-4D99-BE8E-31115BB67CF9}" type="datetimeFigureOut">
              <a:rPr lang="fr-FR" smtClean="0"/>
              <a:t>21/07/2025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81244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21/07/2025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77656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21/07/2025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1461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141C51-71D7-4D99-BE8E-31115BB67CF9}" type="datetimeFigureOut">
              <a:rPr lang="fr-FR" smtClean="0"/>
              <a:t>21/07/2025</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8D076BB-F1E7-4F9B-9940-6CC160869ADB}" type="slidenum">
              <a:rPr lang="fr-FR" smtClean="0"/>
              <a:t>‹N°›</a:t>
            </a:fld>
            <a:endParaRPr lang="fr-FR"/>
          </a:p>
        </p:txBody>
      </p:sp>
    </p:spTree>
    <p:extLst>
      <p:ext uri="{BB962C8B-B14F-4D97-AF65-F5344CB8AC3E}">
        <p14:creationId xmlns:p14="http://schemas.microsoft.com/office/powerpoint/2010/main" val="34523812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hyperlink" Target="mailto:benoit.viguier@univ-cotedazur.fr" TargetMode="External"/><Relationship Id="rId2" Type="http://schemas.openxmlformats.org/officeDocument/2006/relationships/hyperlink" Target="mailto:imredd.direction@univ-cotedazur.fr" TargetMode="Externa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univ-cotedazur.fr/universite/travailler-a-universite-cote-d-azur/campus-staps-technicien-ou-technicienne-en-audiovisuel"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 name="Image 168">
            <a:extLst>
              <a:ext uri="{FF2B5EF4-FFF2-40B4-BE49-F238E27FC236}">
                <a16:creationId xmlns:a16="http://schemas.microsoft.com/office/drawing/2014/main" id="{4D60896F-D956-46C5-A996-C4D976D9C649}"/>
              </a:ext>
            </a:extLst>
          </p:cNvPr>
          <p:cNvPicPr>
            <a:picLocks noChangeAspect="1"/>
          </p:cNvPicPr>
          <p:nvPr/>
        </p:nvPicPr>
        <p:blipFill>
          <a:blip r:embed="rId2"/>
          <a:srcRect b="46510"/>
          <a:stretch>
            <a:fillRect/>
          </a:stretch>
        </p:blipFill>
        <p:spPr>
          <a:xfrm>
            <a:off x="0" y="9467418"/>
            <a:ext cx="6858000" cy="330918"/>
          </a:xfrm>
          <a:prstGeom prst="rect">
            <a:avLst/>
          </a:prstGeom>
        </p:spPr>
      </p:pic>
      <p:sp>
        <p:nvSpPr>
          <p:cNvPr id="158" name="Rectangle 157">
            <a:extLst>
              <a:ext uri="{FF2B5EF4-FFF2-40B4-BE49-F238E27FC236}">
                <a16:creationId xmlns:a16="http://schemas.microsoft.com/office/drawing/2014/main" id="{B446D6A3-BD10-4522-B8DE-F1C12E4085EF}"/>
              </a:ext>
            </a:extLst>
          </p:cNvPr>
          <p:cNvSpPr/>
          <p:nvPr/>
        </p:nvSpPr>
        <p:spPr>
          <a:xfrm>
            <a:off x="172783" y="913330"/>
            <a:ext cx="6473930" cy="794948"/>
          </a:xfrm>
          <a:prstGeom prst="rect">
            <a:avLst/>
          </a:prstGeom>
          <a:solidFill>
            <a:srgbClr val="F3F2F2"/>
          </a:solidFill>
          <a:ln>
            <a:noFill/>
          </a:ln>
        </p:spPr>
        <p:style>
          <a:lnRef idx="0">
            <a:scrgbClr r="0" g="0" b="0"/>
          </a:lnRef>
          <a:fillRef idx="0">
            <a:scrgbClr r="0" g="0" b="0"/>
          </a:fillRef>
          <a:effectRef idx="0">
            <a:scrgbClr r="0" g="0" b="0"/>
          </a:effectRef>
          <a:fontRef idx="minor">
            <a:schemeClr val="lt1"/>
          </a:fontRef>
        </p:style>
        <p:txBody>
          <a:bodyPr rtlCol="0" anchor="t"/>
          <a:lstStyle/>
          <a:p>
            <a:pPr algn="ctr"/>
            <a:r>
              <a:rPr lang="fr-FR" sz="1400" b="1" dirty="0">
                <a:solidFill>
                  <a:schemeClr val="tx1"/>
                </a:solidFill>
                <a:latin typeface="Aptos" panose="020B0004020202020204" pitchFamily="34" charset="0"/>
              </a:rPr>
              <a:t>Thèse de Doctorat en hydrogéologie de montagne </a:t>
            </a:r>
          </a:p>
          <a:p>
            <a:pPr algn="ctr"/>
            <a:r>
              <a:rPr lang="fr-FR" sz="1400" b="1" dirty="0">
                <a:solidFill>
                  <a:srgbClr val="00799E"/>
                </a:solidFill>
                <a:latin typeface="Aptos" panose="020B0004020202020204" pitchFamily="34" charset="0"/>
              </a:rPr>
              <a:t>Caractérisation des processus de recharge et de la vulnérabilité des ressources en eau souterraine de montagne dans les Alpes méditerranéennes</a:t>
            </a:r>
          </a:p>
        </p:txBody>
      </p:sp>
      <p:sp>
        <p:nvSpPr>
          <p:cNvPr id="163" name="Rectangle 162">
            <a:extLst>
              <a:ext uri="{FF2B5EF4-FFF2-40B4-BE49-F238E27FC236}">
                <a16:creationId xmlns:a16="http://schemas.microsoft.com/office/drawing/2014/main" id="{1624EDA7-BA51-4F36-8CDE-3652071ED407}"/>
              </a:ext>
            </a:extLst>
          </p:cNvPr>
          <p:cNvSpPr/>
          <p:nvPr/>
        </p:nvSpPr>
        <p:spPr>
          <a:xfrm>
            <a:off x="410720" y="1804538"/>
            <a:ext cx="1446655" cy="271645"/>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lstStyle/>
          <a:p>
            <a:endParaRPr lang="fr-FR" sz="1200" dirty="0">
              <a:solidFill>
                <a:schemeClr val="tx1"/>
              </a:solidFill>
            </a:endParaRPr>
          </a:p>
        </p:txBody>
      </p:sp>
      <p:sp>
        <p:nvSpPr>
          <p:cNvPr id="164" name="Rectangle 163">
            <a:extLst>
              <a:ext uri="{FF2B5EF4-FFF2-40B4-BE49-F238E27FC236}">
                <a16:creationId xmlns:a16="http://schemas.microsoft.com/office/drawing/2014/main" id="{3A14CE6F-70A7-40AB-8EDE-4718F95EBFA7}"/>
              </a:ext>
            </a:extLst>
          </p:cNvPr>
          <p:cNvSpPr/>
          <p:nvPr/>
        </p:nvSpPr>
        <p:spPr>
          <a:xfrm>
            <a:off x="172783" y="2539228"/>
            <a:ext cx="6473930" cy="1085693"/>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285750" indent="-285750">
              <a:buFont typeface="Arial" panose="020B0604020202020204" pitchFamily="34" charset="0"/>
              <a:buChar char="•"/>
            </a:pPr>
            <a:r>
              <a:rPr lang="fr-FR" sz="1100" b="1" dirty="0">
                <a:solidFill>
                  <a:srgbClr val="4F97BE"/>
                </a:solidFill>
                <a:latin typeface="Aptos" panose="020B0004020202020204" pitchFamily="34" charset="0"/>
              </a:rPr>
              <a:t>Type de recrutement: </a:t>
            </a:r>
            <a:r>
              <a:rPr lang="fr-FR" sz="1100" dirty="0">
                <a:solidFill>
                  <a:srgbClr val="4F97BE"/>
                </a:solidFill>
                <a:latin typeface="Aptos" panose="020B0004020202020204" pitchFamily="34" charset="0"/>
              </a:rPr>
              <a:t>Doctorant Contractuel (CDD 36 mois) / </a:t>
            </a:r>
            <a:r>
              <a:rPr lang="fr-FR" sz="1100" dirty="0">
                <a:solidFill>
                  <a:srgbClr val="00799E"/>
                </a:solidFill>
                <a:latin typeface="Aptos" panose="020B0004020202020204" pitchFamily="34" charset="0"/>
              </a:rPr>
              <a:t>Projet: ALPIMED+ ECOTERR </a:t>
            </a:r>
          </a:p>
          <a:p>
            <a:pPr marL="285750" indent="-285750">
              <a:buFont typeface="Arial" panose="020B0604020202020204" pitchFamily="34" charset="0"/>
              <a:buChar char="•"/>
            </a:pPr>
            <a:r>
              <a:rPr lang="fr-FR" sz="1100" b="1" dirty="0">
                <a:solidFill>
                  <a:srgbClr val="4F97BE"/>
                </a:solidFill>
                <a:latin typeface="Aptos" panose="020B0004020202020204" pitchFamily="34" charset="0"/>
              </a:rPr>
              <a:t>Catégorie : </a:t>
            </a:r>
            <a:r>
              <a:rPr lang="fr-FR" sz="1100" dirty="0">
                <a:solidFill>
                  <a:srgbClr val="4F97BE"/>
                </a:solidFill>
                <a:latin typeface="Aptos" panose="020B0004020202020204" pitchFamily="34" charset="0"/>
              </a:rPr>
              <a:t>A </a:t>
            </a:r>
          </a:p>
          <a:p>
            <a:pPr marL="285750" indent="-285750">
              <a:buFont typeface="Arial" panose="020B0604020202020204" pitchFamily="34" charset="0"/>
              <a:buChar char="•"/>
            </a:pPr>
            <a:r>
              <a:rPr lang="fr-FR" sz="1100" b="1" dirty="0">
                <a:solidFill>
                  <a:srgbClr val="4F97BE"/>
                </a:solidFill>
                <a:latin typeface="Aptos" panose="020B0004020202020204" pitchFamily="34" charset="0"/>
              </a:rPr>
              <a:t>Temps de travail: </a:t>
            </a:r>
            <a:r>
              <a:rPr lang="fr-FR" sz="1100" dirty="0">
                <a:solidFill>
                  <a:srgbClr val="4F97BE"/>
                </a:solidFill>
                <a:latin typeface="Aptos" panose="020B0004020202020204" pitchFamily="34" charset="0"/>
              </a:rPr>
              <a:t>temps complet</a:t>
            </a:r>
          </a:p>
          <a:p>
            <a:pPr marL="285750" indent="-285750">
              <a:buFont typeface="Arial" panose="020B0604020202020204" pitchFamily="34" charset="0"/>
              <a:buChar char="•"/>
            </a:pPr>
            <a:r>
              <a:rPr lang="fr-FR" sz="1100" b="1" dirty="0">
                <a:solidFill>
                  <a:srgbClr val="4F97BE"/>
                </a:solidFill>
                <a:latin typeface="Aptos" panose="020B0004020202020204" pitchFamily="34" charset="0"/>
              </a:rPr>
              <a:t>Localisation: </a:t>
            </a:r>
            <a:r>
              <a:rPr lang="fr-FR" sz="1100" dirty="0">
                <a:solidFill>
                  <a:srgbClr val="4F97BE"/>
                </a:solidFill>
                <a:latin typeface="Aptos" panose="020B0004020202020204" pitchFamily="34" charset="0"/>
              </a:rPr>
              <a:t>UMR 7329 </a:t>
            </a:r>
            <a:r>
              <a:rPr lang="fr-FR" sz="1100" dirty="0" err="1">
                <a:solidFill>
                  <a:srgbClr val="4F97BE"/>
                </a:solidFill>
                <a:latin typeface="Aptos" panose="020B0004020202020204" pitchFamily="34" charset="0"/>
              </a:rPr>
              <a:t>Géoazur</a:t>
            </a:r>
            <a:r>
              <a:rPr lang="fr-FR" sz="1100" dirty="0">
                <a:solidFill>
                  <a:srgbClr val="4F97BE"/>
                </a:solidFill>
                <a:latin typeface="Aptos" panose="020B0004020202020204" pitchFamily="34" charset="0"/>
              </a:rPr>
              <a:t>, 250 Rue Albert Einstein 06 905 Sophia Antipolis / IMREDD, Technopole Nice </a:t>
            </a:r>
            <a:r>
              <a:rPr lang="fr-FR" sz="1100" dirty="0" err="1">
                <a:solidFill>
                  <a:srgbClr val="4F97BE"/>
                </a:solidFill>
                <a:latin typeface="Aptos" panose="020B0004020202020204" pitchFamily="34" charset="0"/>
              </a:rPr>
              <a:t>Meridia</a:t>
            </a:r>
            <a:r>
              <a:rPr lang="fr-FR" sz="1100" dirty="0">
                <a:solidFill>
                  <a:srgbClr val="4F97BE"/>
                </a:solidFill>
                <a:latin typeface="Aptos" panose="020B0004020202020204" pitchFamily="34" charset="0"/>
              </a:rPr>
              <a:t> 9, Rue Julien </a:t>
            </a:r>
            <a:r>
              <a:rPr lang="fr-FR" sz="1100" dirty="0" err="1">
                <a:solidFill>
                  <a:srgbClr val="4F97BE"/>
                </a:solidFill>
                <a:latin typeface="Aptos" panose="020B0004020202020204" pitchFamily="34" charset="0"/>
              </a:rPr>
              <a:t>Lauprêtre</a:t>
            </a:r>
            <a:r>
              <a:rPr lang="fr-FR" sz="1100" dirty="0">
                <a:solidFill>
                  <a:srgbClr val="4F97BE"/>
                </a:solidFill>
                <a:latin typeface="Aptos" panose="020B0004020202020204" pitchFamily="34" charset="0"/>
              </a:rPr>
              <a:t> 06200 Nice</a:t>
            </a:r>
          </a:p>
        </p:txBody>
      </p:sp>
      <p:sp>
        <p:nvSpPr>
          <p:cNvPr id="166" name="Rectangle 165">
            <a:extLst>
              <a:ext uri="{FF2B5EF4-FFF2-40B4-BE49-F238E27FC236}">
                <a16:creationId xmlns:a16="http://schemas.microsoft.com/office/drawing/2014/main" id="{463415BB-4444-4CED-A3D0-707868FEC55F}"/>
              </a:ext>
            </a:extLst>
          </p:cNvPr>
          <p:cNvSpPr/>
          <p:nvPr/>
        </p:nvSpPr>
        <p:spPr>
          <a:xfrm>
            <a:off x="172783" y="3673001"/>
            <a:ext cx="6473930" cy="33091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lstStyle/>
          <a:p>
            <a:r>
              <a:rPr lang="fr-FR" sz="1300" b="1" dirty="0">
                <a:solidFill>
                  <a:srgbClr val="4F97BE"/>
                </a:solidFill>
                <a:latin typeface="Aptos" panose="020B0004020202020204" pitchFamily="34" charset="0"/>
              </a:rPr>
              <a:t>Le défi à relever</a:t>
            </a:r>
          </a:p>
        </p:txBody>
      </p:sp>
      <p:sp>
        <p:nvSpPr>
          <p:cNvPr id="167" name="Rectangle 166">
            <a:extLst>
              <a:ext uri="{FF2B5EF4-FFF2-40B4-BE49-F238E27FC236}">
                <a16:creationId xmlns:a16="http://schemas.microsoft.com/office/drawing/2014/main" id="{0102FDD0-4AA0-4625-A533-969F62AA5ACD}"/>
              </a:ext>
            </a:extLst>
          </p:cNvPr>
          <p:cNvSpPr/>
          <p:nvPr/>
        </p:nvSpPr>
        <p:spPr>
          <a:xfrm>
            <a:off x="172783" y="3905428"/>
            <a:ext cx="6473930" cy="5573852"/>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algn="just"/>
            <a:r>
              <a:rPr lang="fr-FR" sz="1200" dirty="0">
                <a:solidFill>
                  <a:schemeClr val="tx1"/>
                </a:solidFill>
                <a:latin typeface="Aptos" panose="020B0004020202020204" pitchFamily="34" charset="0"/>
              </a:rPr>
              <a:t>	Les eaux souterraines sont des ressources stratégiques en domaine méditerranéen (</a:t>
            </a:r>
            <a:r>
              <a:rPr lang="fr-FR" sz="1200" dirty="0" err="1">
                <a:solidFill>
                  <a:schemeClr val="tx1"/>
                </a:solidFill>
                <a:latin typeface="Aptos" panose="020B0004020202020204" pitchFamily="34" charset="0"/>
              </a:rPr>
              <a:t>Xanke</a:t>
            </a:r>
            <a:r>
              <a:rPr lang="fr-FR" sz="1200" dirty="0">
                <a:solidFill>
                  <a:schemeClr val="tx1"/>
                </a:solidFill>
                <a:latin typeface="Aptos" panose="020B0004020202020204" pitchFamily="34" charset="0"/>
              </a:rPr>
              <a:t> and </a:t>
            </a:r>
            <a:r>
              <a:rPr lang="fr-FR" sz="1200" dirty="0" err="1">
                <a:solidFill>
                  <a:schemeClr val="tx1"/>
                </a:solidFill>
                <a:latin typeface="Aptos" panose="020B0004020202020204" pitchFamily="34" charset="0"/>
              </a:rPr>
              <a:t>Liesch</a:t>
            </a:r>
            <a:r>
              <a:rPr lang="fr-FR" sz="1200" dirty="0">
                <a:solidFill>
                  <a:schemeClr val="tx1"/>
                </a:solidFill>
                <a:latin typeface="Aptos" panose="020B0004020202020204" pitchFamily="34" charset="0"/>
              </a:rPr>
              <a:t>, 2022 ; </a:t>
            </a:r>
            <a:r>
              <a:rPr lang="fr-FR" sz="1200" dirty="0" err="1">
                <a:solidFill>
                  <a:schemeClr val="tx1"/>
                </a:solidFill>
                <a:latin typeface="Aptos" panose="020B0004020202020204" pitchFamily="34" charset="0"/>
              </a:rPr>
              <a:t>Xanke</a:t>
            </a:r>
            <a:r>
              <a:rPr lang="fr-FR" sz="1200" dirty="0">
                <a:solidFill>
                  <a:schemeClr val="tx1"/>
                </a:solidFill>
                <a:latin typeface="Aptos" panose="020B0004020202020204" pitchFamily="34" charset="0"/>
              </a:rPr>
              <a:t> et al., 2024) car moins vulnérables aux variations et aléas hydroclimatiques extrêmes contrairement aux ressources en eau de surface. C’est notamment le cas dans le département des Alpes Maritimes (Sud-Est de la France, Gillet et al., 2025), qui à l’image des bassins périméditerranéens, est impacté par i) des sécheresses sévères telles que celles de 2022 et 2023, avec par exemple une baisse de ~95 % du débit moyen de la rivière Vésubie à Utelle (Banque Hydro) et de nombreux assecs (onde.eaufrance.fr) et ii) de fortes précipitations (Vigoureux et al., 2024) générant des écoulements rapides et destructeurs (e.g. Tempête Alex et Aline; </a:t>
            </a:r>
            <a:r>
              <a:rPr lang="fr-FR" sz="1200" dirty="0" err="1">
                <a:solidFill>
                  <a:schemeClr val="tx1"/>
                </a:solidFill>
                <a:latin typeface="Aptos" panose="020B0004020202020204" pitchFamily="34" charset="0"/>
              </a:rPr>
              <a:t>Liébault</a:t>
            </a:r>
            <a:r>
              <a:rPr lang="fr-FR" sz="1200" dirty="0">
                <a:solidFill>
                  <a:schemeClr val="tx1"/>
                </a:solidFill>
                <a:latin typeface="Aptos" panose="020B0004020202020204" pitchFamily="34" charset="0"/>
              </a:rPr>
              <a:t> et al., 2024 ; Pons et al., 2024) causant des dommages sur les prises d’eau de surface. </a:t>
            </a:r>
          </a:p>
          <a:p>
            <a:pPr algn="just"/>
            <a:endParaRPr lang="fr-FR" sz="1200" dirty="0">
              <a:solidFill>
                <a:schemeClr val="tx1"/>
              </a:solidFill>
              <a:latin typeface="Aptos" panose="020B0004020202020204" pitchFamily="34" charset="0"/>
            </a:endParaRPr>
          </a:p>
          <a:p>
            <a:pPr algn="just"/>
            <a:r>
              <a:rPr lang="fr-FR" sz="1200" dirty="0">
                <a:solidFill>
                  <a:schemeClr val="tx1"/>
                </a:solidFill>
                <a:latin typeface="Aptos" panose="020B0004020202020204" pitchFamily="34" charset="0"/>
              </a:rPr>
              <a:t>Jusqu’ici, le développement des connaissances scientifiques sur le fonctionnement des réservoirs aquifères s’est principalement focalisé sur les remplissages alluviaux quaternaires situés dans les fonds de vallées (e.g. </a:t>
            </a:r>
            <a:r>
              <a:rPr lang="fr-FR" sz="1200" dirty="0" err="1">
                <a:solidFill>
                  <a:schemeClr val="tx1"/>
                </a:solidFill>
                <a:latin typeface="Aptos" panose="020B0004020202020204" pitchFamily="34" charset="0"/>
              </a:rPr>
              <a:t>Guglielmi</a:t>
            </a:r>
            <a:r>
              <a:rPr lang="fr-FR" sz="1200" dirty="0">
                <a:solidFill>
                  <a:schemeClr val="tx1"/>
                </a:solidFill>
                <a:latin typeface="Aptos" panose="020B0004020202020204" pitchFamily="34" charset="0"/>
              </a:rPr>
              <a:t>, 1993; </a:t>
            </a:r>
            <a:r>
              <a:rPr lang="fr-FR" sz="1200" dirty="0" err="1">
                <a:solidFill>
                  <a:schemeClr val="tx1"/>
                </a:solidFill>
                <a:latin typeface="Aptos" panose="020B0004020202020204" pitchFamily="34" charset="0"/>
              </a:rPr>
              <a:t>Guglielmi</a:t>
            </a:r>
            <a:r>
              <a:rPr lang="fr-FR" sz="1200" dirty="0">
                <a:solidFill>
                  <a:schemeClr val="tx1"/>
                </a:solidFill>
                <a:latin typeface="Aptos" panose="020B0004020202020204" pitchFamily="34" charset="0"/>
              </a:rPr>
              <a:t> et </a:t>
            </a:r>
            <a:r>
              <a:rPr lang="fr-FR" sz="1200" dirty="0" err="1">
                <a:solidFill>
                  <a:schemeClr val="tx1"/>
                </a:solidFill>
                <a:latin typeface="Aptos" panose="020B0004020202020204" pitchFamily="34" charset="0"/>
              </a:rPr>
              <a:t>Mudry</a:t>
            </a:r>
            <a:r>
              <a:rPr lang="fr-FR" sz="1200" dirty="0">
                <a:solidFill>
                  <a:schemeClr val="tx1"/>
                </a:solidFill>
                <a:latin typeface="Aptos" panose="020B0004020202020204" pitchFamily="34" charset="0"/>
              </a:rPr>
              <a:t>, 1996 ; Du et al., 2016 ; 2018 ; Ma et al., 2020). Mais ces ressources en eau souterraine sont apparues comme étant elles aussi vulnérables aux étiages sévères avec des baisses importantes des niveaux piézométriques dues notamment à l’effet combiner de la baisse de la recharge et de prélèvements importants. En zone de moyenne et haute montagne, les eaux souterraines ont souvent été délaissées des études au profit des eaux de surface provenant du ruissellement ou de la fonte de la neige. Mais les eaux souterraines de montagne ont montré leur intérêt stratégique lors des sécheresses récentes (2022, 2023) pour subvenir aux différents usages des territoires de montagne (alimentation eau potable, agriculture etc.). </a:t>
            </a:r>
          </a:p>
          <a:p>
            <a:pPr algn="just"/>
            <a:endParaRPr lang="fr-FR" sz="1200" dirty="0">
              <a:solidFill>
                <a:schemeClr val="tx1"/>
              </a:solidFill>
              <a:latin typeface="Aptos" panose="020B0004020202020204" pitchFamily="34" charset="0"/>
            </a:endParaRPr>
          </a:p>
          <a:p>
            <a:pPr algn="just"/>
            <a:r>
              <a:rPr lang="fr-FR" sz="1200" dirty="0">
                <a:solidFill>
                  <a:schemeClr val="tx1"/>
                </a:solidFill>
                <a:latin typeface="Aptos" panose="020B0004020202020204" pitchFamily="34" charset="0"/>
              </a:rPr>
              <a:t>Les connaissances hydrogéologiques concernant le fonctionnement des aquifères de montagne (dit le « haut pays ») restent à ce jour limitées (e.g. </a:t>
            </a:r>
            <a:r>
              <a:rPr lang="fr-FR" sz="1200" dirty="0" err="1">
                <a:solidFill>
                  <a:schemeClr val="tx1"/>
                </a:solidFill>
                <a:latin typeface="Aptos" panose="020B0004020202020204" pitchFamily="34" charset="0"/>
              </a:rPr>
              <a:t>Guglielmi</a:t>
            </a:r>
            <a:r>
              <a:rPr lang="fr-FR" sz="1200" dirty="0">
                <a:solidFill>
                  <a:schemeClr val="tx1"/>
                </a:solidFill>
                <a:latin typeface="Aptos" panose="020B0004020202020204" pitchFamily="34" charset="0"/>
              </a:rPr>
              <a:t> et al, 2000 ; </a:t>
            </a:r>
            <a:r>
              <a:rPr lang="fr-FR" sz="1200" dirty="0" err="1">
                <a:solidFill>
                  <a:schemeClr val="tx1"/>
                </a:solidFill>
                <a:latin typeface="Aptos" panose="020B0004020202020204" pitchFamily="34" charset="0"/>
              </a:rPr>
              <a:t>Tennevin</a:t>
            </a:r>
            <a:r>
              <a:rPr lang="fr-FR" sz="1200" dirty="0">
                <a:solidFill>
                  <a:schemeClr val="tx1"/>
                </a:solidFill>
                <a:latin typeface="Aptos" panose="020B0004020202020204" pitchFamily="34" charset="0"/>
              </a:rPr>
              <a:t>, 2013). Parmi ces lacunes, il y : i) l’organisation complexe des aquifères alpins et leurs propriétés hydrauliques, ii) leurs mécanismes de recharge et iii) leur vulnérabilité faces aux pressions hydroclimatiques et anthropiques croissantes. Il s’agit ici de verrous significatifs pour atteindre une gestion durable des ressources en eau et anticiper l’évolution de ces territoires dans un contexte de changements climatiques. </a:t>
            </a:r>
          </a:p>
        </p:txBody>
      </p:sp>
      <p:sp>
        <p:nvSpPr>
          <p:cNvPr id="170" name="Rectangle 169">
            <a:extLst>
              <a:ext uri="{FF2B5EF4-FFF2-40B4-BE49-F238E27FC236}">
                <a16:creationId xmlns:a16="http://schemas.microsoft.com/office/drawing/2014/main" id="{CB5EEF80-5B57-4540-A6C4-6D4DB2FFDB6B}"/>
              </a:ext>
            </a:extLst>
          </p:cNvPr>
          <p:cNvSpPr/>
          <p:nvPr/>
        </p:nvSpPr>
        <p:spPr>
          <a:xfrm>
            <a:off x="172783" y="1731754"/>
            <a:ext cx="6473930" cy="528091"/>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lstStyle/>
          <a:p>
            <a:pPr algn="just"/>
            <a:r>
              <a:rPr lang="fr-FR" sz="1100" u="sng" dirty="0">
                <a:solidFill>
                  <a:schemeClr val="tx1"/>
                </a:solidFill>
                <a:latin typeface="Aptos" panose="020B0004020202020204" pitchFamily="34" charset="0"/>
              </a:rPr>
              <a:t>Entité/Service :</a:t>
            </a:r>
          </a:p>
          <a:p>
            <a:pPr algn="just"/>
            <a:r>
              <a:rPr lang="fr-FR" sz="1100" dirty="0">
                <a:solidFill>
                  <a:schemeClr val="tx1"/>
                </a:solidFill>
                <a:latin typeface="Aptos" panose="020B0004020202020204" pitchFamily="34" charset="0"/>
              </a:rPr>
              <a:t>UMR 7329 </a:t>
            </a:r>
            <a:r>
              <a:rPr lang="fr-FR" sz="1100" b="1" dirty="0" err="1">
                <a:solidFill>
                  <a:schemeClr val="tx1"/>
                </a:solidFill>
                <a:latin typeface="Aptos" panose="020B0004020202020204" pitchFamily="34" charset="0"/>
              </a:rPr>
              <a:t>Géoazur</a:t>
            </a:r>
            <a:r>
              <a:rPr lang="fr-FR" sz="1100" dirty="0">
                <a:solidFill>
                  <a:schemeClr val="tx1"/>
                </a:solidFill>
                <a:latin typeface="Aptos" panose="020B0004020202020204" pitchFamily="34" charset="0"/>
              </a:rPr>
              <a:t> / </a:t>
            </a:r>
            <a:r>
              <a:rPr lang="fr-FR" sz="1100" b="1" dirty="0">
                <a:solidFill>
                  <a:schemeClr val="tx1"/>
                </a:solidFill>
                <a:latin typeface="Aptos" panose="020B0004020202020204" pitchFamily="34" charset="0"/>
              </a:rPr>
              <a:t>IMREDD : </a:t>
            </a:r>
            <a:r>
              <a:rPr lang="fr-FR" sz="1100" dirty="0">
                <a:solidFill>
                  <a:schemeClr val="tx1"/>
                </a:solidFill>
                <a:latin typeface="Aptos" panose="020B0004020202020204" pitchFamily="34" charset="0"/>
              </a:rPr>
              <a:t>Institut Méditerranéen du Risque, de l’Environnement et du Développement Durable</a:t>
            </a:r>
          </a:p>
          <a:p>
            <a:pPr algn="just"/>
            <a:r>
              <a:rPr lang="fr-FR" sz="1100" u="sng" dirty="0">
                <a:solidFill>
                  <a:schemeClr val="tx1"/>
                </a:solidFill>
                <a:latin typeface="Aptos" panose="020B0004020202020204" pitchFamily="34" charset="0"/>
              </a:rPr>
              <a:t>Supervision </a:t>
            </a:r>
            <a:r>
              <a:rPr lang="fr-FR" sz="1100" b="1" dirty="0">
                <a:solidFill>
                  <a:schemeClr val="tx1"/>
                </a:solidFill>
                <a:latin typeface="Aptos" panose="020B0004020202020204" pitchFamily="34" charset="0"/>
              </a:rPr>
              <a:t>: </a:t>
            </a:r>
            <a:r>
              <a:rPr lang="fr-FR" sz="1100" dirty="0">
                <a:solidFill>
                  <a:schemeClr val="tx1"/>
                </a:solidFill>
                <a:latin typeface="Aptos" panose="020B0004020202020204" pitchFamily="34" charset="0"/>
              </a:rPr>
              <a:t>Emmanuel TRIC &amp; Benoît VIGUIER (benoit.viguier@geoazur.unice.fr)</a:t>
            </a:r>
          </a:p>
        </p:txBody>
      </p:sp>
      <p:pic>
        <p:nvPicPr>
          <p:cNvPr id="2" name="Picture 2" descr="Nos Logos - Université Côte d'Azur">
            <a:extLst>
              <a:ext uri="{FF2B5EF4-FFF2-40B4-BE49-F238E27FC236}">
                <a16:creationId xmlns:a16="http://schemas.microsoft.com/office/drawing/2014/main" id="{6FA6AFDF-827A-E980-063B-2ED5333DD0E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9315"/>
          <a:stretch/>
        </p:blipFill>
        <p:spPr bwMode="auto">
          <a:xfrm>
            <a:off x="312950" y="247272"/>
            <a:ext cx="3254841" cy="551361"/>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descr="Laboratoire Géoazur (GEOAZUR) - Université Côte d'Azur">
            <a:extLst>
              <a:ext uri="{FF2B5EF4-FFF2-40B4-BE49-F238E27FC236}">
                <a16:creationId xmlns:a16="http://schemas.microsoft.com/office/drawing/2014/main" id="{8300A4A7-9E68-EBE3-2E0C-1D9B7ED60EA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5920" y="247272"/>
            <a:ext cx="728980" cy="495300"/>
          </a:xfrm>
          <a:prstGeom prst="rect">
            <a:avLst/>
          </a:prstGeom>
          <a:noFill/>
          <a:ln>
            <a:noFill/>
          </a:ln>
        </p:spPr>
      </p:pic>
    </p:spTree>
    <p:extLst>
      <p:ext uri="{BB962C8B-B14F-4D97-AF65-F5344CB8AC3E}">
        <p14:creationId xmlns:p14="http://schemas.microsoft.com/office/powerpoint/2010/main" val="1298273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Rectangle 154">
            <a:extLst>
              <a:ext uri="{FF2B5EF4-FFF2-40B4-BE49-F238E27FC236}">
                <a16:creationId xmlns:a16="http://schemas.microsoft.com/office/drawing/2014/main" id="{13150536-E6CC-4E24-8CE6-E88AACC406BA}"/>
              </a:ext>
            </a:extLst>
          </p:cNvPr>
          <p:cNvSpPr/>
          <p:nvPr/>
        </p:nvSpPr>
        <p:spPr>
          <a:xfrm>
            <a:off x="172783" y="4970580"/>
            <a:ext cx="6473929" cy="267613"/>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lstStyle/>
          <a:p>
            <a:r>
              <a:rPr lang="fr-FR" sz="1300" b="1" dirty="0">
                <a:solidFill>
                  <a:srgbClr val="4F97BE"/>
                </a:solidFill>
                <a:latin typeface="Aptos" panose="020B0004020202020204" pitchFamily="34" charset="0"/>
              </a:rPr>
              <a:t>Ce poste est fait pour vous si</a:t>
            </a:r>
            <a:endParaRPr lang="fr-FR" sz="1300" dirty="0">
              <a:solidFill>
                <a:srgbClr val="4F97BE"/>
              </a:solidFill>
              <a:latin typeface="Aptos" panose="020B0004020202020204" pitchFamily="34" charset="0"/>
            </a:endParaRPr>
          </a:p>
        </p:txBody>
      </p:sp>
      <p:sp>
        <p:nvSpPr>
          <p:cNvPr id="156" name="Rectangle 155">
            <a:extLst>
              <a:ext uri="{FF2B5EF4-FFF2-40B4-BE49-F238E27FC236}">
                <a16:creationId xmlns:a16="http://schemas.microsoft.com/office/drawing/2014/main" id="{42198B36-204C-4775-902E-D69CC11EA600}"/>
              </a:ext>
            </a:extLst>
          </p:cNvPr>
          <p:cNvSpPr/>
          <p:nvPr/>
        </p:nvSpPr>
        <p:spPr>
          <a:xfrm>
            <a:off x="172783" y="5268672"/>
            <a:ext cx="6473929" cy="2880011"/>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algn="just"/>
            <a:r>
              <a:rPr lang="fr-FR" sz="1200" dirty="0">
                <a:solidFill>
                  <a:schemeClr val="tx1"/>
                </a:solidFill>
                <a:latin typeface="Aptos" panose="020B0004020202020204" pitchFamily="34" charset="0"/>
              </a:rPr>
              <a:t>Vous êtes formé(e) et aguerri(e) en </a:t>
            </a:r>
            <a:r>
              <a:rPr lang="fr-FR" sz="1200" b="1" u="sng" dirty="0">
                <a:solidFill>
                  <a:schemeClr val="tx1"/>
                </a:solidFill>
                <a:latin typeface="Aptos" panose="020B0004020202020204" pitchFamily="34" charset="0"/>
              </a:rPr>
              <a:t>géologie</a:t>
            </a:r>
            <a:r>
              <a:rPr lang="fr-FR" sz="1200" dirty="0">
                <a:solidFill>
                  <a:schemeClr val="tx1"/>
                </a:solidFill>
                <a:latin typeface="Aptos" panose="020B0004020202020204" pitchFamily="34" charset="0"/>
              </a:rPr>
              <a:t> et </a:t>
            </a:r>
            <a:r>
              <a:rPr lang="fr-FR" sz="1200" b="1" u="sng" dirty="0">
                <a:solidFill>
                  <a:schemeClr val="tx1"/>
                </a:solidFill>
                <a:latin typeface="Aptos" panose="020B0004020202020204" pitchFamily="34" charset="0"/>
              </a:rPr>
              <a:t>hydrogéologie</a:t>
            </a:r>
            <a:r>
              <a:rPr lang="fr-FR" sz="1200" dirty="0">
                <a:solidFill>
                  <a:schemeClr val="tx1"/>
                </a:solidFill>
                <a:latin typeface="Aptos" panose="020B0004020202020204" pitchFamily="34" charset="0"/>
              </a:rPr>
              <a:t> avec des compétences fortes et démontrées dans : </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La cartographie géologique et la réalisation de mesures et coupes sur le terrain.</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Utilisation des traceurs environnementaux et isotopiques (</a:t>
            </a:r>
            <a:r>
              <a:rPr lang="el-GR" sz="1200" dirty="0">
                <a:solidFill>
                  <a:schemeClr val="tx1"/>
                </a:solidFill>
                <a:latin typeface="Aptos" panose="020B0004020202020204" pitchFamily="34" charset="0"/>
              </a:rPr>
              <a:t>δ</a:t>
            </a:r>
            <a:r>
              <a:rPr lang="el-GR" sz="1200" baseline="30000" dirty="0">
                <a:solidFill>
                  <a:schemeClr val="tx1"/>
                </a:solidFill>
                <a:latin typeface="Aptos" panose="020B0004020202020204" pitchFamily="34" charset="0"/>
              </a:rPr>
              <a:t>18</a:t>
            </a:r>
            <a:r>
              <a:rPr lang="fr-FR" sz="1200" dirty="0">
                <a:solidFill>
                  <a:schemeClr val="tx1"/>
                </a:solidFill>
                <a:latin typeface="Aptos" panose="020B0004020202020204" pitchFamily="34" charset="0"/>
              </a:rPr>
              <a:t>O/</a:t>
            </a:r>
            <a:r>
              <a:rPr lang="el-GR" sz="1200" dirty="0">
                <a:solidFill>
                  <a:schemeClr val="tx1"/>
                </a:solidFill>
                <a:latin typeface="Aptos" panose="020B0004020202020204" pitchFamily="34" charset="0"/>
              </a:rPr>
              <a:t>δ</a:t>
            </a:r>
            <a:r>
              <a:rPr lang="el-GR" sz="1200" baseline="30000" dirty="0">
                <a:solidFill>
                  <a:schemeClr val="tx1"/>
                </a:solidFill>
                <a:latin typeface="Aptos" panose="020B0004020202020204" pitchFamily="34" charset="0"/>
              </a:rPr>
              <a:t>2</a:t>
            </a:r>
            <a:r>
              <a:rPr lang="fr-FR" sz="1200" dirty="0">
                <a:solidFill>
                  <a:schemeClr val="tx1"/>
                </a:solidFill>
                <a:latin typeface="Aptos" panose="020B0004020202020204" pitchFamily="34" charset="0"/>
              </a:rPr>
              <a:t>H, </a:t>
            </a:r>
            <a:r>
              <a:rPr lang="el-GR" sz="1200" dirty="0">
                <a:solidFill>
                  <a:schemeClr val="tx1"/>
                </a:solidFill>
                <a:latin typeface="Aptos" panose="020B0004020202020204" pitchFamily="34" charset="0"/>
              </a:rPr>
              <a:t>δ</a:t>
            </a:r>
            <a:r>
              <a:rPr lang="el-GR" sz="1200" baseline="30000" dirty="0">
                <a:solidFill>
                  <a:schemeClr val="tx1"/>
                </a:solidFill>
                <a:latin typeface="Aptos" panose="020B0004020202020204" pitchFamily="34" charset="0"/>
              </a:rPr>
              <a:t>13</a:t>
            </a:r>
            <a:r>
              <a:rPr lang="fr-FR" sz="1200" dirty="0">
                <a:solidFill>
                  <a:schemeClr val="tx1"/>
                </a:solidFill>
                <a:latin typeface="Aptos" panose="020B0004020202020204" pitchFamily="34" charset="0"/>
              </a:rPr>
              <a:t>C/</a:t>
            </a:r>
            <a:r>
              <a:rPr lang="fr-FR" sz="1200" baseline="30000" dirty="0">
                <a:solidFill>
                  <a:schemeClr val="tx1"/>
                </a:solidFill>
                <a:latin typeface="Aptos" panose="020B0004020202020204" pitchFamily="34" charset="0"/>
              </a:rPr>
              <a:t>14</a:t>
            </a:r>
            <a:r>
              <a:rPr lang="fr-FR" sz="1200" dirty="0">
                <a:solidFill>
                  <a:schemeClr val="tx1"/>
                </a:solidFill>
                <a:latin typeface="Aptos" panose="020B0004020202020204" pitchFamily="34" charset="0"/>
              </a:rPr>
              <a:t>C, </a:t>
            </a:r>
            <a:r>
              <a:rPr lang="fr-FR" sz="1200" baseline="30000" dirty="0">
                <a:solidFill>
                  <a:schemeClr val="tx1"/>
                </a:solidFill>
                <a:latin typeface="Aptos" panose="020B0004020202020204" pitchFamily="34" charset="0"/>
              </a:rPr>
              <a:t>3</a:t>
            </a:r>
            <a:r>
              <a:rPr lang="fr-FR" sz="1200" dirty="0">
                <a:solidFill>
                  <a:schemeClr val="tx1"/>
                </a:solidFill>
                <a:latin typeface="Aptos" panose="020B0004020202020204" pitchFamily="34" charset="0"/>
              </a:rPr>
              <a:t>H) pour caractériser et quantifier la recharge et les écoulements souterrains.</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Les approches statistiques, géostatistiques &amp; GIS.</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Hydrogéologie de montagne et connaissances des systèmes fissurés et karstiques.</a:t>
            </a:r>
          </a:p>
          <a:p>
            <a:pPr marL="171450" indent="-171450" algn="just">
              <a:buFont typeface="Arial" panose="020B0604020202020204" pitchFamily="34" charset="0"/>
              <a:buChar char="•"/>
            </a:pPr>
            <a:endParaRPr lang="fr-FR" sz="1200" dirty="0">
              <a:solidFill>
                <a:schemeClr val="tx1"/>
              </a:solidFill>
              <a:latin typeface="Aptos" panose="020B0004020202020204" pitchFamily="34" charset="0"/>
            </a:endParaRP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Vous êtes à l’aise avec la préparation et la réalisation de campagnes de terrain, de prélèvements et de mesures en zone de montagne.</a:t>
            </a:r>
          </a:p>
          <a:p>
            <a:pPr marL="171450" indent="-171450" algn="just">
              <a:buFont typeface="Arial" panose="020B0604020202020204" pitchFamily="34" charset="0"/>
              <a:buChar char="•"/>
            </a:pPr>
            <a:endParaRPr lang="fr-FR" sz="1200" dirty="0">
              <a:solidFill>
                <a:schemeClr val="tx1"/>
              </a:solidFill>
              <a:latin typeface="Aptos" panose="020B0004020202020204" pitchFamily="34" charset="0"/>
            </a:endParaRP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Connaissance (ou volonté d’apprentissage) du français. Des connaissances de l’italien sont aussi bienvenues. </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Vous êtes en capacité de développer une démarche scientifique constructive, d’interagir et de collaborer avec une équipe pluridisciplinaire</a:t>
            </a:r>
            <a:endParaRPr lang="fr-FR" sz="1200" dirty="0">
              <a:solidFill>
                <a:schemeClr val="tx1"/>
              </a:solidFill>
              <a:latin typeface="Aptos" panose="020B0004020202020204" pitchFamily="34" charset="0"/>
              <a:cs typeface="Calibri"/>
            </a:endParaRPr>
          </a:p>
          <a:p>
            <a:pPr marL="171450" indent="-171450" algn="just">
              <a:buFont typeface="Arial" panose="020B0604020202020204" pitchFamily="34" charset="0"/>
              <a:buChar char="•"/>
            </a:pPr>
            <a:endParaRPr lang="fr-FR" sz="1200" dirty="0">
              <a:solidFill>
                <a:schemeClr val="tx1"/>
              </a:solidFill>
              <a:latin typeface="Aptos" panose="020B0004020202020204" pitchFamily="34" charset="0"/>
            </a:endParaRPr>
          </a:p>
          <a:p>
            <a:pPr lvl="0" algn="just"/>
            <a:endParaRPr lang="fr-FR" sz="1200" dirty="0">
              <a:solidFill>
                <a:schemeClr val="tx1"/>
              </a:solidFill>
              <a:latin typeface="Aptos" panose="020B0004020202020204" pitchFamily="34" charset="0"/>
            </a:endParaRPr>
          </a:p>
        </p:txBody>
      </p:sp>
      <p:sp>
        <p:nvSpPr>
          <p:cNvPr id="5" name="Rectangle 4">
            <a:extLst>
              <a:ext uri="{FF2B5EF4-FFF2-40B4-BE49-F238E27FC236}">
                <a16:creationId xmlns:a16="http://schemas.microsoft.com/office/drawing/2014/main" id="{97014D20-8552-3395-0018-DFF9859A2892}"/>
              </a:ext>
            </a:extLst>
          </p:cNvPr>
          <p:cNvSpPr/>
          <p:nvPr/>
        </p:nvSpPr>
        <p:spPr>
          <a:xfrm>
            <a:off x="172783" y="1196671"/>
            <a:ext cx="6473930" cy="3634853"/>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Identifier et étudier des sites pilotes représentatifs de la diversité hydrogéologique du périmètre de l’étude</a:t>
            </a:r>
            <a:r>
              <a:rPr lang="fr-FR" sz="1200" i="1" dirty="0">
                <a:solidFill>
                  <a:schemeClr val="tx1"/>
                </a:solidFill>
                <a:latin typeface="Aptos" panose="020B0004020202020204" pitchFamily="34" charset="0"/>
              </a:rPr>
              <a:t>*</a:t>
            </a:r>
            <a:r>
              <a:rPr lang="fr-FR" sz="1200" dirty="0">
                <a:solidFill>
                  <a:schemeClr val="tx1"/>
                </a:solidFill>
                <a:latin typeface="Aptos" panose="020B0004020202020204" pitchFamily="34" charset="0"/>
              </a:rPr>
              <a:t> </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Comprendre le rôle de la géologie (lithologie et structures tectoniques) et géomorphologie sur le fonctionnement des aquifères de montagne, leurs circulations souterraines et l’évolution de la qualité des eaux. </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Identifier, caractériser et quantifier les différents mécanismes de recharge. </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Produire une analyse hydrodynamique sur la base des chroniques existantes.</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Développer une modélisation conceptuelle intégratrice des aquifères de montagne en domaine alpin et méditerranéen. </a:t>
            </a: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Proposer une modélisation hydrodynamique (réservoirs ou distribuées) dans le cas où les points antérieurs auront été réalisés.</a:t>
            </a:r>
          </a:p>
          <a:p>
            <a:pPr marL="171450" indent="-171450" algn="just">
              <a:buFont typeface="Arial" panose="020B0604020202020204" pitchFamily="34" charset="0"/>
              <a:buChar char="•"/>
            </a:pPr>
            <a:endParaRPr lang="fr-FR" sz="1200" dirty="0">
              <a:solidFill>
                <a:schemeClr val="tx1"/>
              </a:solidFill>
              <a:latin typeface="Aptos" panose="020B0004020202020204" pitchFamily="34" charset="0"/>
            </a:endParaRP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Organiser des campagnes de terrain (géologie, échantillonnage </a:t>
            </a:r>
            <a:r>
              <a:rPr lang="fr-FR" sz="1200" dirty="0" err="1">
                <a:solidFill>
                  <a:schemeClr val="tx1"/>
                </a:solidFill>
                <a:latin typeface="Aptos" panose="020B0004020202020204" pitchFamily="34" charset="0"/>
              </a:rPr>
              <a:t>hydrochimique</a:t>
            </a:r>
            <a:r>
              <a:rPr lang="fr-FR" sz="1200" dirty="0">
                <a:solidFill>
                  <a:schemeClr val="tx1"/>
                </a:solidFill>
                <a:latin typeface="Aptos" panose="020B0004020202020204" pitchFamily="34" charset="0"/>
              </a:rPr>
              <a:t>, jaugeage et instrumentation) pour acquérir de nouvelles données.</a:t>
            </a:r>
          </a:p>
          <a:p>
            <a:pPr marL="171450" indent="-171450" algn="just">
              <a:buFont typeface="Arial" panose="020B0604020202020204" pitchFamily="34" charset="0"/>
              <a:buChar char="•"/>
            </a:pPr>
            <a:endParaRPr lang="fr-FR" sz="1200" dirty="0">
              <a:solidFill>
                <a:schemeClr val="tx1"/>
              </a:solidFill>
              <a:latin typeface="Aptos" panose="020B0004020202020204" pitchFamily="34" charset="0"/>
            </a:endParaRPr>
          </a:p>
          <a:p>
            <a:pPr marL="171450" indent="-171450" algn="just">
              <a:buFont typeface="Arial" panose="020B0604020202020204" pitchFamily="34" charset="0"/>
              <a:buChar char="•"/>
            </a:pPr>
            <a:r>
              <a:rPr lang="fr-FR" sz="1200" dirty="0">
                <a:solidFill>
                  <a:schemeClr val="tx1"/>
                </a:solidFill>
                <a:latin typeface="Aptos" panose="020B0004020202020204" pitchFamily="34" charset="0"/>
              </a:rPr>
              <a:t>Valoriser les résultats via des publications scientifiques et la participation à des conférences.</a:t>
            </a:r>
            <a:endParaRPr lang="fr-FR" sz="1200" i="1" dirty="0">
              <a:solidFill>
                <a:schemeClr val="tx1"/>
              </a:solidFill>
              <a:latin typeface="Aptos" panose="020B0004020202020204" pitchFamily="34" charset="0"/>
            </a:endParaRPr>
          </a:p>
          <a:p>
            <a:pPr algn="just"/>
            <a:endParaRPr lang="fr-FR" sz="1200" i="1" dirty="0">
              <a:solidFill>
                <a:schemeClr val="tx1"/>
              </a:solidFill>
              <a:latin typeface="Aptos" panose="020B0004020202020204" pitchFamily="34" charset="0"/>
            </a:endParaRPr>
          </a:p>
          <a:p>
            <a:pPr algn="just"/>
            <a:r>
              <a:rPr lang="fr-FR" sz="1200" i="1" dirty="0">
                <a:solidFill>
                  <a:schemeClr val="tx1"/>
                </a:solidFill>
                <a:latin typeface="Aptos" panose="020B0004020202020204" pitchFamily="34" charset="0"/>
              </a:rPr>
              <a:t>* le périmètre de l’étude est celui du projet ALPIMED+ : </a:t>
            </a:r>
            <a:r>
              <a:rPr lang="fr-FR" sz="1200" b="1" i="1" dirty="0">
                <a:solidFill>
                  <a:schemeClr val="tx1"/>
                </a:solidFill>
                <a:latin typeface="Aptos" panose="020B0004020202020204" pitchFamily="34" charset="0"/>
              </a:rPr>
              <a:t>Vallées</a:t>
            </a:r>
            <a:r>
              <a:rPr lang="fr-FR" sz="1200" i="1" dirty="0">
                <a:solidFill>
                  <a:schemeClr val="tx1"/>
                </a:solidFill>
                <a:latin typeface="Aptos" panose="020B0004020202020204" pitchFamily="34" charset="0"/>
              </a:rPr>
              <a:t> de la </a:t>
            </a:r>
            <a:r>
              <a:rPr lang="fr-FR" sz="1200" b="1" i="1" dirty="0">
                <a:solidFill>
                  <a:schemeClr val="tx1"/>
                </a:solidFill>
                <a:latin typeface="Aptos" panose="020B0004020202020204" pitchFamily="34" charset="0"/>
              </a:rPr>
              <a:t>Vésubie, </a:t>
            </a:r>
            <a:r>
              <a:rPr lang="fr-FR" sz="1200" i="1" dirty="0">
                <a:solidFill>
                  <a:schemeClr val="tx1"/>
                </a:solidFill>
                <a:latin typeface="Aptos" panose="020B0004020202020204" pitchFamily="34" charset="0"/>
              </a:rPr>
              <a:t>de la </a:t>
            </a:r>
            <a:r>
              <a:rPr lang="fr-FR" sz="1200" b="1" i="1" dirty="0" err="1">
                <a:solidFill>
                  <a:schemeClr val="tx1"/>
                </a:solidFill>
                <a:latin typeface="Aptos" panose="020B0004020202020204" pitchFamily="34" charset="0"/>
              </a:rPr>
              <a:t>Roya</a:t>
            </a:r>
            <a:r>
              <a:rPr lang="fr-FR" sz="1200" i="1" dirty="0">
                <a:solidFill>
                  <a:schemeClr val="tx1"/>
                </a:solidFill>
                <a:latin typeface="Aptos" panose="020B0004020202020204" pitchFamily="34" charset="0"/>
              </a:rPr>
              <a:t> (en France) et de la </a:t>
            </a:r>
            <a:r>
              <a:rPr lang="fr-FR" sz="1200" b="1" i="1" dirty="0" err="1">
                <a:solidFill>
                  <a:schemeClr val="tx1"/>
                </a:solidFill>
                <a:latin typeface="Aptos" panose="020B0004020202020204" pitchFamily="34" charset="0"/>
              </a:rPr>
              <a:t>Nervia</a:t>
            </a:r>
            <a:r>
              <a:rPr lang="fr-FR" sz="1200" b="1" i="1" dirty="0">
                <a:solidFill>
                  <a:schemeClr val="tx1"/>
                </a:solidFill>
                <a:latin typeface="Aptos" panose="020B0004020202020204" pitchFamily="34" charset="0"/>
              </a:rPr>
              <a:t> </a:t>
            </a:r>
            <a:r>
              <a:rPr lang="fr-FR" sz="1200" i="1" dirty="0">
                <a:solidFill>
                  <a:schemeClr val="tx1"/>
                </a:solidFill>
                <a:latin typeface="Aptos" panose="020B0004020202020204" pitchFamily="34" charset="0"/>
              </a:rPr>
              <a:t>en Italie.</a:t>
            </a:r>
            <a:endParaRPr lang="fr-FR" sz="1200" dirty="0">
              <a:solidFill>
                <a:schemeClr val="tx1"/>
              </a:solidFill>
              <a:latin typeface="Aptos" panose="020B0004020202020204" pitchFamily="34" charset="0"/>
            </a:endParaRPr>
          </a:p>
        </p:txBody>
      </p:sp>
      <p:sp>
        <p:nvSpPr>
          <p:cNvPr id="3" name="Rectangle 2">
            <a:extLst>
              <a:ext uri="{FF2B5EF4-FFF2-40B4-BE49-F238E27FC236}">
                <a16:creationId xmlns:a16="http://schemas.microsoft.com/office/drawing/2014/main" id="{0C9DBDBE-9BFB-B87A-F912-8D92D03853D6}"/>
              </a:ext>
            </a:extLst>
          </p:cNvPr>
          <p:cNvSpPr/>
          <p:nvPr/>
        </p:nvSpPr>
        <p:spPr>
          <a:xfrm>
            <a:off x="172782" y="8222948"/>
            <a:ext cx="6473929" cy="338140"/>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lstStyle/>
          <a:p>
            <a:r>
              <a:rPr lang="fr-FR" sz="1300" b="1" dirty="0">
                <a:solidFill>
                  <a:srgbClr val="4F97BE"/>
                </a:solidFill>
                <a:latin typeface="Aptos" panose="020B0004020202020204" pitchFamily="34" charset="0"/>
              </a:rPr>
              <a:t>Votre parcours professionnel :</a:t>
            </a:r>
          </a:p>
        </p:txBody>
      </p:sp>
      <p:sp>
        <p:nvSpPr>
          <p:cNvPr id="4" name="Rectangle 156">
            <a:extLst>
              <a:ext uri="{FF2B5EF4-FFF2-40B4-BE49-F238E27FC236}">
                <a16:creationId xmlns:a16="http://schemas.microsoft.com/office/drawing/2014/main" id="{C08FDBFE-7C1E-6202-6352-B777B267B388}"/>
              </a:ext>
            </a:extLst>
          </p:cNvPr>
          <p:cNvSpPr/>
          <p:nvPr/>
        </p:nvSpPr>
        <p:spPr>
          <a:xfrm>
            <a:off x="192035" y="8529638"/>
            <a:ext cx="6473929" cy="660661"/>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lIns="91440" tIns="45720" rIns="91440" bIns="45720" rtlCol="0" anchor="t"/>
          <a:lstStyle/>
          <a:p>
            <a:pPr algn="just"/>
            <a:r>
              <a:rPr lang="fr-FR" sz="1200" dirty="0">
                <a:solidFill>
                  <a:schemeClr val="tx1"/>
                </a:solidFill>
                <a:latin typeface="Aptos" panose="020B0004020202020204" pitchFamily="34" charset="0"/>
              </a:rPr>
              <a:t>Formation en </a:t>
            </a:r>
            <a:r>
              <a:rPr lang="fr-FR" sz="1200" b="1" dirty="0">
                <a:solidFill>
                  <a:schemeClr val="tx1"/>
                </a:solidFill>
                <a:latin typeface="Aptos" panose="020B0004020202020204" pitchFamily="34" charset="0"/>
              </a:rPr>
              <a:t>hydrogéologie et géologie </a:t>
            </a:r>
            <a:r>
              <a:rPr lang="fr-FR" sz="1200" dirty="0">
                <a:solidFill>
                  <a:schemeClr val="tx1"/>
                </a:solidFill>
                <a:latin typeface="Aptos" panose="020B0004020202020204" pitchFamily="34" charset="0"/>
              </a:rPr>
              <a:t>à la suite d’une formation de Master ou École d'ingénieur. Vous avez démontré ces expériences à travers des stages et peut-être des premières publications scientifiques.</a:t>
            </a:r>
          </a:p>
        </p:txBody>
      </p:sp>
      <p:sp>
        <p:nvSpPr>
          <p:cNvPr id="7" name="Rectangle 151">
            <a:extLst>
              <a:ext uri="{FF2B5EF4-FFF2-40B4-BE49-F238E27FC236}">
                <a16:creationId xmlns:a16="http://schemas.microsoft.com/office/drawing/2014/main" id="{C66609F9-FA76-A7D4-398B-0AD61F13EAF2}"/>
              </a:ext>
            </a:extLst>
          </p:cNvPr>
          <p:cNvSpPr/>
          <p:nvPr/>
        </p:nvSpPr>
        <p:spPr>
          <a:xfrm>
            <a:off x="172783" y="897158"/>
            <a:ext cx="6473929" cy="338140"/>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lstStyle/>
          <a:p>
            <a:r>
              <a:rPr lang="fr-FR" sz="1300" b="1" dirty="0">
                <a:solidFill>
                  <a:srgbClr val="4F97BE"/>
                </a:solidFill>
                <a:latin typeface="Aptos" panose="020B0004020202020204" pitchFamily="34" charset="0"/>
              </a:rPr>
              <a:t>Vos missions</a:t>
            </a:r>
          </a:p>
        </p:txBody>
      </p:sp>
      <p:pic>
        <p:nvPicPr>
          <p:cNvPr id="12" name="Image 168">
            <a:extLst>
              <a:ext uri="{FF2B5EF4-FFF2-40B4-BE49-F238E27FC236}">
                <a16:creationId xmlns:a16="http://schemas.microsoft.com/office/drawing/2014/main" id="{C99AB846-AEB6-F706-DEF0-565E2656439E}"/>
              </a:ext>
            </a:extLst>
          </p:cNvPr>
          <p:cNvPicPr>
            <a:picLocks noChangeAspect="1"/>
          </p:cNvPicPr>
          <p:nvPr/>
        </p:nvPicPr>
        <p:blipFill>
          <a:blip r:embed="rId2"/>
          <a:srcRect b="46510"/>
          <a:stretch>
            <a:fillRect/>
          </a:stretch>
        </p:blipFill>
        <p:spPr>
          <a:xfrm>
            <a:off x="0" y="9467418"/>
            <a:ext cx="6858000" cy="330918"/>
          </a:xfrm>
          <a:prstGeom prst="rect">
            <a:avLst/>
          </a:prstGeom>
        </p:spPr>
      </p:pic>
      <p:pic>
        <p:nvPicPr>
          <p:cNvPr id="13" name="Picture 2" descr="Nos Logos - Université Côte d'Azur">
            <a:extLst>
              <a:ext uri="{FF2B5EF4-FFF2-40B4-BE49-F238E27FC236}">
                <a16:creationId xmlns:a16="http://schemas.microsoft.com/office/drawing/2014/main" id="{F47ED43C-94D9-7B42-A2AE-A94EE10435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9315"/>
          <a:stretch/>
        </p:blipFill>
        <p:spPr bwMode="auto">
          <a:xfrm>
            <a:off x="312950" y="247272"/>
            <a:ext cx="3254841" cy="551361"/>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n 13" descr="Laboratoire Géoazur (GEOAZUR) - Université Côte d'Azur">
            <a:extLst>
              <a:ext uri="{FF2B5EF4-FFF2-40B4-BE49-F238E27FC236}">
                <a16:creationId xmlns:a16="http://schemas.microsoft.com/office/drawing/2014/main" id="{CD472A43-F94B-B6DC-A365-750A2763D33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5920" y="247272"/>
            <a:ext cx="728980" cy="495300"/>
          </a:xfrm>
          <a:prstGeom prst="rect">
            <a:avLst/>
          </a:prstGeom>
          <a:noFill/>
          <a:ln>
            <a:noFill/>
          </a:ln>
        </p:spPr>
      </p:pic>
    </p:spTree>
    <p:extLst>
      <p:ext uri="{BB962C8B-B14F-4D97-AF65-F5344CB8AC3E}">
        <p14:creationId xmlns:p14="http://schemas.microsoft.com/office/powerpoint/2010/main" val="332631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Rectangle 159">
            <a:extLst>
              <a:ext uri="{FF2B5EF4-FFF2-40B4-BE49-F238E27FC236}">
                <a16:creationId xmlns:a16="http://schemas.microsoft.com/office/drawing/2014/main" id="{5FBB8CB8-998D-4AA8-AD11-88725135646B}"/>
              </a:ext>
            </a:extLst>
          </p:cNvPr>
          <p:cNvSpPr/>
          <p:nvPr/>
        </p:nvSpPr>
        <p:spPr>
          <a:xfrm>
            <a:off x="192035" y="942551"/>
            <a:ext cx="6473929" cy="290592"/>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lstStyle/>
          <a:p>
            <a:r>
              <a:rPr lang="fr-FR" sz="1300" b="1" dirty="0">
                <a:solidFill>
                  <a:srgbClr val="4F97BE"/>
                </a:solidFill>
                <a:latin typeface="Aptos" panose="020B0004020202020204" pitchFamily="34" charset="0"/>
              </a:rPr>
              <a:t>Environnement de travail</a:t>
            </a:r>
          </a:p>
        </p:txBody>
      </p:sp>
      <p:sp>
        <p:nvSpPr>
          <p:cNvPr id="161" name="Rectangle 160">
            <a:extLst>
              <a:ext uri="{FF2B5EF4-FFF2-40B4-BE49-F238E27FC236}">
                <a16:creationId xmlns:a16="http://schemas.microsoft.com/office/drawing/2014/main" id="{5298A304-C2C6-45DD-A733-06570913F172}"/>
              </a:ext>
            </a:extLst>
          </p:cNvPr>
          <p:cNvSpPr/>
          <p:nvPr/>
        </p:nvSpPr>
        <p:spPr>
          <a:xfrm>
            <a:off x="192035" y="1289203"/>
            <a:ext cx="6473929" cy="4150169"/>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algn="just"/>
            <a:r>
              <a:rPr lang="fr-FR" sz="1200" b="1" dirty="0">
                <a:solidFill>
                  <a:schemeClr val="tx1"/>
                </a:solidFill>
                <a:latin typeface="Aptos" panose="020B0004020202020204" pitchFamily="34" charset="0"/>
              </a:rPr>
              <a:t>Le laboratoire UMR </a:t>
            </a:r>
            <a:r>
              <a:rPr lang="fr-FR" sz="1200" b="1" dirty="0" err="1">
                <a:solidFill>
                  <a:schemeClr val="tx1"/>
                </a:solidFill>
                <a:latin typeface="Aptos" panose="020B0004020202020204" pitchFamily="34" charset="0"/>
              </a:rPr>
              <a:t>Géoazur</a:t>
            </a:r>
            <a:r>
              <a:rPr lang="fr-FR" sz="1200" b="1" dirty="0">
                <a:solidFill>
                  <a:schemeClr val="tx1"/>
                </a:solidFill>
                <a:latin typeface="Aptos" panose="020B0004020202020204" pitchFamily="34" charset="0"/>
              </a:rPr>
              <a:t> (Université Côte d'Azur, Observatoire de la Côte d'Azur, CNRS, IRD et CEREMA) </a:t>
            </a:r>
            <a:r>
              <a:rPr lang="fr-FR" sz="1200" dirty="0">
                <a:solidFill>
                  <a:schemeClr val="tx1"/>
                </a:solidFill>
                <a:latin typeface="Aptos" panose="020B0004020202020204" pitchFamily="34" charset="0"/>
              </a:rPr>
              <a:t>contribue significativement à la compréhension des phénomènes géophysiques et géologiques, ainsi qu'à l'anticipation des risques naturels, tout en favorisant la collaboration scientifique à l'échelle nationale et internationale. </a:t>
            </a:r>
          </a:p>
          <a:p>
            <a:pPr algn="just"/>
            <a:r>
              <a:rPr lang="fr-FR" sz="1200" dirty="0">
                <a:solidFill>
                  <a:schemeClr val="tx1"/>
                </a:solidFill>
                <a:latin typeface="Aptos" panose="020B0004020202020204" pitchFamily="34" charset="0"/>
              </a:rPr>
              <a:t>Le volet ressource en eau est actuellement en plein développement au sein du laboratoire et vous évoluerez au sein d’une équipe pluridisciplinaire. Au sein de l’équipe « Risques sur une planète changeante » sous la supervision de Benoît Viguier (Hydrogéologue, PhD) et en collaboration avec d’autres enseignants-chercheurs et chercheurs,  vous contribuerez à l’amélioration des connaissances des ressources en eau en domaine méditerranéen montagneux, de leurs mécanismes de recharge et de leur vulnérabilité. Votre travail et vos résultats, en collaboration étroite les gestionnaires des ressources en eau permettront à terme une meilleure gestion des ressources en eau dans un contexte d’augmentation des pressions anthropiques et hydroclimatiques. </a:t>
            </a:r>
          </a:p>
          <a:p>
            <a:pPr algn="just"/>
            <a:endParaRPr lang="fr-FR" sz="1200" dirty="0">
              <a:solidFill>
                <a:schemeClr val="tx1"/>
              </a:solidFill>
              <a:latin typeface="Aptos" panose="020B0004020202020204" pitchFamily="34" charset="0"/>
            </a:endParaRPr>
          </a:p>
          <a:p>
            <a:pPr algn="just"/>
            <a:r>
              <a:rPr lang="fr-FR" sz="1200" dirty="0">
                <a:solidFill>
                  <a:schemeClr val="tx1"/>
                </a:solidFill>
                <a:latin typeface="Aptos" panose="020B0004020202020204" pitchFamily="34" charset="0"/>
              </a:rPr>
              <a:t>Institut d’innovation et de partenariats, </a:t>
            </a:r>
            <a:r>
              <a:rPr lang="fr-FR" sz="1200" b="1" dirty="0">
                <a:solidFill>
                  <a:schemeClr val="tx1"/>
                </a:solidFill>
                <a:latin typeface="Aptos" panose="020B0004020202020204" pitchFamily="34" charset="0"/>
              </a:rPr>
              <a:t>l’IMREDD</a:t>
            </a:r>
            <a:r>
              <a:rPr lang="fr-FR" sz="1200" dirty="0">
                <a:solidFill>
                  <a:schemeClr val="tx1"/>
                </a:solidFill>
                <a:latin typeface="Aptos" panose="020B0004020202020204" pitchFamily="34" charset="0"/>
              </a:rPr>
              <a:t> favorise les collaborations entre la recherche, l’industrie et les collectivités dans quatre domaines d’activités stratégiques: Energie, Mobilité, Risques, Environnement. Au sein de nos équipes, vous contribuerez à des projets partenariaux expérimentant des solutions inclusives et innovantes pour les territoires du futur. Vous pourrez ainsi découvrir les projets portés par l’IMREDD concernant la gestion de l’eau face aux problématiques socio-environnementales et participer aux réflexions et débats relatifs au développement de territoires « résilients »  et « aimables » pour leurs habitants. Nos équipes sont Agiles et Internationales. Nos projets sont innovants et démonstrateurs.</a:t>
            </a:r>
          </a:p>
        </p:txBody>
      </p:sp>
      <p:sp>
        <p:nvSpPr>
          <p:cNvPr id="163" name="Rectangle 162">
            <a:extLst>
              <a:ext uri="{FF2B5EF4-FFF2-40B4-BE49-F238E27FC236}">
                <a16:creationId xmlns:a16="http://schemas.microsoft.com/office/drawing/2014/main" id="{37FF824A-FA23-49EF-8FD8-4B81C8633E91}"/>
              </a:ext>
            </a:extLst>
          </p:cNvPr>
          <p:cNvSpPr/>
          <p:nvPr/>
        </p:nvSpPr>
        <p:spPr>
          <a:xfrm>
            <a:off x="190266" y="5602460"/>
            <a:ext cx="6473929" cy="334640"/>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lstStyle/>
          <a:p>
            <a:r>
              <a:rPr lang="fr-FR" sz="1300" b="1" dirty="0">
                <a:solidFill>
                  <a:srgbClr val="4F97BE"/>
                </a:solidFill>
              </a:rPr>
              <a:t>Pour candidater </a:t>
            </a:r>
          </a:p>
        </p:txBody>
      </p:sp>
      <p:grpSp>
        <p:nvGrpSpPr>
          <p:cNvPr id="4" name="Grupo 3">
            <a:extLst>
              <a:ext uri="{FF2B5EF4-FFF2-40B4-BE49-F238E27FC236}">
                <a16:creationId xmlns:a16="http://schemas.microsoft.com/office/drawing/2014/main" id="{5B125B11-E671-AE5E-51B9-A26E601E5BCB}"/>
              </a:ext>
            </a:extLst>
          </p:cNvPr>
          <p:cNvGrpSpPr/>
          <p:nvPr/>
        </p:nvGrpSpPr>
        <p:grpSpPr>
          <a:xfrm>
            <a:off x="410720" y="8232559"/>
            <a:ext cx="6011591" cy="861860"/>
            <a:chOff x="410720" y="7192251"/>
            <a:chExt cx="6011591" cy="861860"/>
          </a:xfrm>
        </p:grpSpPr>
        <p:sp>
          <p:nvSpPr>
            <p:cNvPr id="5" name="Forma libre: forma 4">
              <a:extLst>
                <a:ext uri="{FF2B5EF4-FFF2-40B4-BE49-F238E27FC236}">
                  <a16:creationId xmlns:a16="http://schemas.microsoft.com/office/drawing/2014/main" id="{EE4443DF-ABE2-C56E-2059-A6B9E2E18B70}"/>
                </a:ext>
              </a:extLst>
            </p:cNvPr>
            <p:cNvSpPr/>
            <p:nvPr/>
          </p:nvSpPr>
          <p:spPr>
            <a:xfrm>
              <a:off x="410720" y="7192251"/>
              <a:ext cx="2154650" cy="861860"/>
            </a:xfrm>
            <a:custGeom>
              <a:avLst/>
              <a:gdLst>
                <a:gd name="connsiteX0" fmla="*/ 0 w 2154650"/>
                <a:gd name="connsiteY0" fmla="*/ 0 h 861860"/>
                <a:gd name="connsiteX1" fmla="*/ 1723720 w 2154650"/>
                <a:gd name="connsiteY1" fmla="*/ 0 h 861860"/>
                <a:gd name="connsiteX2" fmla="*/ 2154650 w 2154650"/>
                <a:gd name="connsiteY2" fmla="*/ 430930 h 861860"/>
                <a:gd name="connsiteX3" fmla="*/ 1723720 w 2154650"/>
                <a:gd name="connsiteY3" fmla="*/ 861860 h 861860"/>
                <a:gd name="connsiteX4" fmla="*/ 0 w 2154650"/>
                <a:gd name="connsiteY4" fmla="*/ 861860 h 861860"/>
                <a:gd name="connsiteX5" fmla="*/ 430930 w 2154650"/>
                <a:gd name="connsiteY5" fmla="*/ 430930 h 861860"/>
                <a:gd name="connsiteX6" fmla="*/ 0 w 2154650"/>
                <a:gd name="connsiteY6" fmla="*/ 0 h 8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54650" h="861860">
                  <a:moveTo>
                    <a:pt x="0" y="0"/>
                  </a:moveTo>
                  <a:lnTo>
                    <a:pt x="1723720" y="0"/>
                  </a:lnTo>
                  <a:lnTo>
                    <a:pt x="2154650" y="430930"/>
                  </a:lnTo>
                  <a:lnTo>
                    <a:pt x="1723720" y="861860"/>
                  </a:lnTo>
                  <a:lnTo>
                    <a:pt x="0" y="861860"/>
                  </a:lnTo>
                  <a:lnTo>
                    <a:pt x="430930" y="430930"/>
                  </a:lnTo>
                  <a:lnTo>
                    <a:pt x="0" y="0"/>
                  </a:lnTo>
                  <a:close/>
                </a:path>
              </a:pathLst>
            </a:custGeom>
          </p:spPr>
          <p:style>
            <a:lnRef idx="2">
              <a:schemeClr val="lt1">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txBody>
            <a:bodyPr spcFirstLastPara="0" vert="horz" wrap="square" lIns="474936" tIns="14669" rIns="445599" bIns="14669" numCol="1" spcCol="1270" anchor="ctr" anchorCtr="0">
              <a:noAutofit/>
            </a:bodyPr>
            <a:lstStyle/>
            <a:p>
              <a:pPr marL="0" lvl="0" indent="0" algn="ctr" defTabSz="488950">
                <a:lnSpc>
                  <a:spcPct val="90000"/>
                </a:lnSpc>
                <a:spcBef>
                  <a:spcPct val="0"/>
                </a:spcBef>
                <a:spcAft>
                  <a:spcPct val="35000"/>
                </a:spcAft>
                <a:buNone/>
              </a:pPr>
              <a:r>
                <a:rPr lang="fr-FR" sz="1200" kern="1200" dirty="0"/>
                <a:t>Date limite de réception des candidatures: </a:t>
              </a:r>
              <a:r>
                <a:rPr lang="fr-FR" sz="1200" b="1" kern="1200" dirty="0">
                  <a:solidFill>
                    <a:schemeClr val="bg1"/>
                  </a:solidFill>
                </a:rPr>
                <a:t>19/08/2025</a:t>
              </a:r>
            </a:p>
          </p:txBody>
        </p:sp>
        <p:sp>
          <p:nvSpPr>
            <p:cNvPr id="6" name="Forma libre: forma 5">
              <a:extLst>
                <a:ext uri="{FF2B5EF4-FFF2-40B4-BE49-F238E27FC236}">
                  <a16:creationId xmlns:a16="http://schemas.microsoft.com/office/drawing/2014/main" id="{232FEB47-FC31-45A5-A66D-E2126FFB9254}"/>
                </a:ext>
              </a:extLst>
            </p:cNvPr>
            <p:cNvSpPr/>
            <p:nvPr/>
          </p:nvSpPr>
          <p:spPr>
            <a:xfrm>
              <a:off x="2349906" y="7192251"/>
              <a:ext cx="2154650" cy="861860"/>
            </a:xfrm>
            <a:custGeom>
              <a:avLst/>
              <a:gdLst>
                <a:gd name="connsiteX0" fmla="*/ 0 w 2154650"/>
                <a:gd name="connsiteY0" fmla="*/ 0 h 861860"/>
                <a:gd name="connsiteX1" fmla="*/ 1723720 w 2154650"/>
                <a:gd name="connsiteY1" fmla="*/ 0 h 861860"/>
                <a:gd name="connsiteX2" fmla="*/ 2154650 w 2154650"/>
                <a:gd name="connsiteY2" fmla="*/ 430930 h 861860"/>
                <a:gd name="connsiteX3" fmla="*/ 1723720 w 2154650"/>
                <a:gd name="connsiteY3" fmla="*/ 861860 h 861860"/>
                <a:gd name="connsiteX4" fmla="*/ 0 w 2154650"/>
                <a:gd name="connsiteY4" fmla="*/ 861860 h 861860"/>
                <a:gd name="connsiteX5" fmla="*/ 430930 w 2154650"/>
                <a:gd name="connsiteY5" fmla="*/ 430930 h 861860"/>
                <a:gd name="connsiteX6" fmla="*/ 0 w 2154650"/>
                <a:gd name="connsiteY6" fmla="*/ 0 h 8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54650" h="861860">
                  <a:moveTo>
                    <a:pt x="0" y="0"/>
                  </a:moveTo>
                  <a:lnTo>
                    <a:pt x="1723720" y="0"/>
                  </a:lnTo>
                  <a:lnTo>
                    <a:pt x="2154650" y="430930"/>
                  </a:lnTo>
                  <a:lnTo>
                    <a:pt x="1723720" y="861860"/>
                  </a:lnTo>
                  <a:lnTo>
                    <a:pt x="0" y="861860"/>
                  </a:lnTo>
                  <a:lnTo>
                    <a:pt x="430930" y="430930"/>
                  </a:lnTo>
                  <a:lnTo>
                    <a:pt x="0" y="0"/>
                  </a:lnTo>
                  <a:close/>
                </a:path>
              </a:pathLst>
            </a:custGeom>
          </p:spPr>
          <p:style>
            <a:lnRef idx="2">
              <a:schemeClr val="lt1">
                <a:hueOff val="0"/>
                <a:satOff val="0"/>
                <a:lumOff val="0"/>
                <a:alphaOff val="0"/>
              </a:schemeClr>
            </a:lnRef>
            <a:fillRef idx="1">
              <a:schemeClr val="accent1">
                <a:shade val="50000"/>
                <a:hueOff val="268329"/>
                <a:satOff val="-6535"/>
                <a:lumOff val="28597"/>
                <a:alphaOff val="0"/>
              </a:schemeClr>
            </a:fillRef>
            <a:effectRef idx="0">
              <a:schemeClr val="accent1">
                <a:shade val="50000"/>
                <a:hueOff val="268329"/>
                <a:satOff val="-6535"/>
                <a:lumOff val="28597"/>
                <a:alphaOff val="0"/>
              </a:schemeClr>
            </a:effectRef>
            <a:fontRef idx="minor">
              <a:schemeClr val="lt1"/>
            </a:fontRef>
          </p:style>
          <p:txBody>
            <a:bodyPr spcFirstLastPara="0" vert="horz" wrap="square" lIns="474936" tIns="14669" rIns="445599" bIns="14669" numCol="1" spcCol="1270" anchor="ctr" anchorCtr="0">
              <a:noAutofit/>
            </a:bodyPr>
            <a:lstStyle/>
            <a:p>
              <a:pPr marL="0" lvl="0" indent="0" algn="ctr" defTabSz="488950">
                <a:lnSpc>
                  <a:spcPct val="90000"/>
                </a:lnSpc>
                <a:spcBef>
                  <a:spcPct val="0"/>
                </a:spcBef>
                <a:spcAft>
                  <a:spcPct val="35000"/>
                </a:spcAft>
                <a:buNone/>
              </a:pPr>
              <a:r>
                <a:rPr lang="fr-FR" sz="1200" kern="1200" dirty="0"/>
                <a:t>Réponse candidatures, présélection et organisation des entretiens</a:t>
              </a:r>
            </a:p>
          </p:txBody>
        </p:sp>
        <p:sp>
          <p:nvSpPr>
            <p:cNvPr id="7" name="Forma libre: forma 6">
              <a:extLst>
                <a:ext uri="{FF2B5EF4-FFF2-40B4-BE49-F238E27FC236}">
                  <a16:creationId xmlns:a16="http://schemas.microsoft.com/office/drawing/2014/main" id="{3B23C052-531E-0239-525C-E34596B97864}"/>
                </a:ext>
              </a:extLst>
            </p:cNvPr>
            <p:cNvSpPr/>
            <p:nvPr/>
          </p:nvSpPr>
          <p:spPr>
            <a:xfrm>
              <a:off x="4267661" y="7192251"/>
              <a:ext cx="2154650" cy="861860"/>
            </a:xfrm>
            <a:custGeom>
              <a:avLst/>
              <a:gdLst>
                <a:gd name="connsiteX0" fmla="*/ 0 w 2154650"/>
                <a:gd name="connsiteY0" fmla="*/ 0 h 861860"/>
                <a:gd name="connsiteX1" fmla="*/ 1723720 w 2154650"/>
                <a:gd name="connsiteY1" fmla="*/ 0 h 861860"/>
                <a:gd name="connsiteX2" fmla="*/ 2154650 w 2154650"/>
                <a:gd name="connsiteY2" fmla="*/ 430930 h 861860"/>
                <a:gd name="connsiteX3" fmla="*/ 1723720 w 2154650"/>
                <a:gd name="connsiteY3" fmla="*/ 861860 h 861860"/>
                <a:gd name="connsiteX4" fmla="*/ 0 w 2154650"/>
                <a:gd name="connsiteY4" fmla="*/ 861860 h 861860"/>
                <a:gd name="connsiteX5" fmla="*/ 430930 w 2154650"/>
                <a:gd name="connsiteY5" fmla="*/ 430930 h 861860"/>
                <a:gd name="connsiteX6" fmla="*/ 0 w 2154650"/>
                <a:gd name="connsiteY6" fmla="*/ 0 h 8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54650" h="861860">
                  <a:moveTo>
                    <a:pt x="0" y="0"/>
                  </a:moveTo>
                  <a:lnTo>
                    <a:pt x="1723720" y="0"/>
                  </a:lnTo>
                  <a:lnTo>
                    <a:pt x="2154650" y="430930"/>
                  </a:lnTo>
                  <a:lnTo>
                    <a:pt x="1723720" y="861860"/>
                  </a:lnTo>
                  <a:lnTo>
                    <a:pt x="0" y="861860"/>
                  </a:lnTo>
                  <a:lnTo>
                    <a:pt x="430930" y="430930"/>
                  </a:lnTo>
                  <a:lnTo>
                    <a:pt x="0" y="0"/>
                  </a:lnTo>
                  <a:close/>
                </a:path>
              </a:pathLst>
            </a:custGeom>
          </p:spPr>
          <p:style>
            <a:lnRef idx="2">
              <a:schemeClr val="lt1">
                <a:hueOff val="0"/>
                <a:satOff val="0"/>
                <a:lumOff val="0"/>
                <a:alphaOff val="0"/>
              </a:schemeClr>
            </a:lnRef>
            <a:fillRef idx="1">
              <a:schemeClr val="accent1">
                <a:shade val="50000"/>
                <a:hueOff val="268329"/>
                <a:satOff val="-6535"/>
                <a:lumOff val="28597"/>
                <a:alphaOff val="0"/>
              </a:schemeClr>
            </a:fillRef>
            <a:effectRef idx="0">
              <a:schemeClr val="accent1">
                <a:shade val="50000"/>
                <a:hueOff val="268329"/>
                <a:satOff val="-6535"/>
                <a:lumOff val="28597"/>
                <a:alphaOff val="0"/>
              </a:schemeClr>
            </a:effectRef>
            <a:fontRef idx="minor">
              <a:schemeClr val="lt1"/>
            </a:fontRef>
          </p:style>
          <p:txBody>
            <a:bodyPr spcFirstLastPara="0" vert="horz" wrap="square" lIns="474936" tIns="14669" rIns="445599" bIns="14669" numCol="1" spcCol="1270" anchor="ctr" anchorCtr="0">
              <a:noAutofit/>
            </a:bodyPr>
            <a:lstStyle/>
            <a:p>
              <a:pPr marL="0" lvl="0" indent="0" algn="ctr" defTabSz="488950">
                <a:lnSpc>
                  <a:spcPct val="90000"/>
                </a:lnSpc>
                <a:spcBef>
                  <a:spcPct val="0"/>
                </a:spcBef>
                <a:spcAft>
                  <a:spcPct val="35000"/>
                </a:spcAft>
                <a:buNone/>
              </a:pPr>
              <a:r>
                <a:rPr lang="fr-FR" sz="1200" kern="1200" dirty="0"/>
                <a:t>Date de prise de fonction souhaitée</a:t>
              </a:r>
            </a:p>
            <a:p>
              <a:pPr marL="0" lvl="0" indent="0" algn="ctr" defTabSz="488950">
                <a:lnSpc>
                  <a:spcPct val="90000"/>
                </a:lnSpc>
                <a:spcBef>
                  <a:spcPct val="0"/>
                </a:spcBef>
                <a:spcAft>
                  <a:spcPct val="35000"/>
                </a:spcAft>
                <a:buNone/>
              </a:pPr>
              <a:r>
                <a:rPr lang="fr-FR" sz="1200" b="1" kern="1200" dirty="0">
                  <a:solidFill>
                    <a:schemeClr val="bg1"/>
                  </a:solidFill>
                </a:rPr>
                <a:t>01/10/2025</a:t>
              </a:r>
            </a:p>
          </p:txBody>
        </p:sp>
      </p:grpSp>
      <p:sp>
        <p:nvSpPr>
          <p:cNvPr id="3" name="Rectangle 2">
            <a:extLst>
              <a:ext uri="{FF2B5EF4-FFF2-40B4-BE49-F238E27FC236}">
                <a16:creationId xmlns:a16="http://schemas.microsoft.com/office/drawing/2014/main" id="{24BE12AF-B907-7ACA-5BF2-BE76FD8C0B51}"/>
              </a:ext>
            </a:extLst>
          </p:cNvPr>
          <p:cNvSpPr/>
          <p:nvPr/>
        </p:nvSpPr>
        <p:spPr>
          <a:xfrm>
            <a:off x="192035" y="5916781"/>
            <a:ext cx="6473929" cy="1706290"/>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algn="just"/>
            <a:r>
              <a:rPr lang="fr-FR" sz="1200" dirty="0">
                <a:solidFill>
                  <a:schemeClr val="tx1"/>
                </a:solidFill>
                <a:latin typeface="Aptos" panose="020B0004020202020204" pitchFamily="34" charset="0"/>
              </a:rPr>
              <a:t>Postulez par mail à l’adresse suivante : </a:t>
            </a:r>
          </a:p>
          <a:p>
            <a:pPr algn="just"/>
            <a:r>
              <a:rPr lang="fr-FR" sz="1200" dirty="0">
                <a:solidFill>
                  <a:schemeClr val="tx1"/>
                </a:solidFill>
                <a:latin typeface="Aptos" panose="020B0004020202020204" pitchFamily="34" charset="0"/>
                <a:hlinkClick r:id="rId2"/>
              </a:rPr>
              <a:t>imredd.direction@univ-cotedazur.fr</a:t>
            </a:r>
            <a:r>
              <a:rPr lang="fr-FR" sz="1200" dirty="0">
                <a:solidFill>
                  <a:schemeClr val="tx1"/>
                </a:solidFill>
                <a:latin typeface="Aptos" panose="020B0004020202020204" pitchFamily="34" charset="0"/>
              </a:rPr>
              <a:t> et </a:t>
            </a:r>
            <a:r>
              <a:rPr lang="fr-FR" sz="1200" dirty="0">
                <a:solidFill>
                  <a:schemeClr val="tx1"/>
                </a:solidFill>
                <a:latin typeface="Aptos" panose="020B0004020202020204" pitchFamily="34" charset="0"/>
                <a:hlinkClick r:id="rId3"/>
              </a:rPr>
              <a:t>benoit.viguier@univ-cotedazur.fr</a:t>
            </a:r>
            <a:r>
              <a:rPr lang="fr-FR" sz="1200" dirty="0">
                <a:solidFill>
                  <a:schemeClr val="tx1"/>
                </a:solidFill>
                <a:latin typeface="Aptos" panose="020B0004020202020204" pitchFamily="34" charset="0"/>
              </a:rPr>
              <a:t> </a:t>
            </a:r>
          </a:p>
          <a:p>
            <a:pPr algn="just"/>
            <a:endParaRPr lang="fr-FR" sz="1200" dirty="0">
              <a:solidFill>
                <a:schemeClr val="tx1"/>
              </a:solidFill>
              <a:latin typeface="Aptos" panose="020B0004020202020204" pitchFamily="34" charset="0"/>
            </a:endParaRPr>
          </a:p>
          <a:p>
            <a:pPr algn="just"/>
            <a:r>
              <a:rPr lang="fr-FR" sz="1200" dirty="0">
                <a:solidFill>
                  <a:schemeClr val="tx1"/>
                </a:solidFill>
                <a:latin typeface="Aptos" panose="020B0004020202020204" pitchFamily="34" charset="0"/>
              </a:rPr>
              <a:t>La candidature idéale comporte un CV et une lettre de motivation et de recommandation que nous lirons avec attention.</a:t>
            </a:r>
          </a:p>
          <a:p>
            <a:pPr marL="285750" indent="-285750" algn="just">
              <a:buAutoNum type="romanLcParenR"/>
            </a:pPr>
            <a:endParaRPr lang="fr-FR" sz="1200" dirty="0">
              <a:solidFill>
                <a:schemeClr val="tx1"/>
              </a:solidFill>
              <a:latin typeface="Aptos" panose="020B0004020202020204" pitchFamily="34" charset="0"/>
            </a:endParaRPr>
          </a:p>
          <a:p>
            <a:pPr algn="just"/>
            <a:r>
              <a:rPr lang="fr-FR" sz="1200" dirty="0">
                <a:solidFill>
                  <a:schemeClr val="tx1"/>
                </a:solidFill>
                <a:latin typeface="Aptos" panose="020B0004020202020204" pitchFamily="34" charset="0"/>
              </a:rPr>
              <a:t>Merci de bien vouloir </a:t>
            </a:r>
            <a:r>
              <a:rPr lang="fr-FR" sz="1200" b="1" u="sng" dirty="0">
                <a:solidFill>
                  <a:schemeClr val="tx1"/>
                </a:solidFill>
                <a:latin typeface="Aptos" panose="020B0004020202020204" pitchFamily="34" charset="0"/>
              </a:rPr>
              <a:t>notifier la référence du poste dans l’objet</a:t>
            </a:r>
            <a:r>
              <a:rPr lang="fr-FR" sz="1200" b="1" dirty="0">
                <a:solidFill>
                  <a:schemeClr val="tx1"/>
                </a:solidFill>
                <a:latin typeface="Aptos" panose="020B0004020202020204" pitchFamily="34" charset="0"/>
              </a:rPr>
              <a:t> </a:t>
            </a:r>
            <a:r>
              <a:rPr lang="fr-FR" sz="1200" dirty="0">
                <a:solidFill>
                  <a:schemeClr val="tx1"/>
                </a:solidFill>
                <a:latin typeface="Aptos" panose="020B0004020202020204" pitchFamily="34" charset="0"/>
              </a:rPr>
              <a:t>de vos mail et lettre de motivation.</a:t>
            </a:r>
          </a:p>
        </p:txBody>
      </p:sp>
      <p:sp>
        <p:nvSpPr>
          <p:cNvPr id="152" name="Rectangle 151">
            <a:extLst>
              <a:ext uri="{FF2B5EF4-FFF2-40B4-BE49-F238E27FC236}">
                <a16:creationId xmlns:a16="http://schemas.microsoft.com/office/drawing/2014/main" id="{D6D980B1-7E2E-969E-CD3C-FF7D6DBCA93A}"/>
              </a:ext>
            </a:extLst>
          </p:cNvPr>
          <p:cNvSpPr/>
          <p:nvPr/>
        </p:nvSpPr>
        <p:spPr>
          <a:xfrm>
            <a:off x="192035" y="7907551"/>
            <a:ext cx="6472160" cy="151595"/>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lstStyle/>
          <a:p>
            <a:r>
              <a:rPr lang="fr-FR" sz="1300" b="1" dirty="0">
                <a:solidFill>
                  <a:srgbClr val="4F97BE"/>
                </a:solidFill>
              </a:rPr>
              <a:t>Calendrier de recrutement</a:t>
            </a:r>
          </a:p>
        </p:txBody>
      </p:sp>
      <p:pic>
        <p:nvPicPr>
          <p:cNvPr id="12" name="Image 168">
            <a:extLst>
              <a:ext uri="{FF2B5EF4-FFF2-40B4-BE49-F238E27FC236}">
                <a16:creationId xmlns:a16="http://schemas.microsoft.com/office/drawing/2014/main" id="{86CA4399-0CB4-521C-9298-EC7C0FE3CECA}"/>
              </a:ext>
            </a:extLst>
          </p:cNvPr>
          <p:cNvPicPr>
            <a:picLocks noChangeAspect="1"/>
          </p:cNvPicPr>
          <p:nvPr/>
        </p:nvPicPr>
        <p:blipFill>
          <a:blip r:embed="rId4"/>
          <a:srcRect b="46510"/>
          <a:stretch>
            <a:fillRect/>
          </a:stretch>
        </p:blipFill>
        <p:spPr>
          <a:xfrm>
            <a:off x="0" y="9467418"/>
            <a:ext cx="6858000" cy="330918"/>
          </a:xfrm>
          <a:prstGeom prst="rect">
            <a:avLst/>
          </a:prstGeom>
        </p:spPr>
      </p:pic>
      <p:pic>
        <p:nvPicPr>
          <p:cNvPr id="13" name="Picture 2" descr="Nos Logos - Université Côte d'Azur">
            <a:extLst>
              <a:ext uri="{FF2B5EF4-FFF2-40B4-BE49-F238E27FC236}">
                <a16:creationId xmlns:a16="http://schemas.microsoft.com/office/drawing/2014/main" id="{3DACF4CE-7031-E4D6-C3D6-B1432D2F318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9315"/>
          <a:stretch/>
        </p:blipFill>
        <p:spPr bwMode="auto">
          <a:xfrm>
            <a:off x="312950" y="247272"/>
            <a:ext cx="3254841" cy="551361"/>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n 13" descr="Laboratoire Géoazur (GEOAZUR) - Université Côte d'Azur">
            <a:extLst>
              <a:ext uri="{FF2B5EF4-FFF2-40B4-BE49-F238E27FC236}">
                <a16:creationId xmlns:a16="http://schemas.microsoft.com/office/drawing/2014/main" id="{32512F45-F89C-699B-D36C-F456375C0A0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725920" y="247272"/>
            <a:ext cx="728980" cy="495300"/>
          </a:xfrm>
          <a:prstGeom prst="rect">
            <a:avLst/>
          </a:prstGeom>
          <a:noFill/>
          <a:ln>
            <a:noFill/>
          </a:ln>
        </p:spPr>
      </p:pic>
    </p:spTree>
    <p:extLst>
      <p:ext uri="{BB962C8B-B14F-4D97-AF65-F5344CB8AC3E}">
        <p14:creationId xmlns:p14="http://schemas.microsoft.com/office/powerpoint/2010/main" val="4044548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43138022-E78A-4979-91C8-9F4A876D7B38}"/>
              </a:ext>
            </a:extLst>
          </p:cNvPr>
          <p:cNvPicPr>
            <a:picLocks noChangeAspect="1"/>
          </p:cNvPicPr>
          <p:nvPr/>
        </p:nvPicPr>
        <p:blipFill rotWithShape="1">
          <a:blip r:embed="rId2">
            <a:extLst>
              <a:ext uri="{28A0092B-C50C-407E-A947-70E740481C1C}">
                <a14:useLocalDpi xmlns:a14="http://schemas.microsoft.com/office/drawing/2010/main" val="0"/>
              </a:ext>
            </a:extLst>
          </a:blip>
          <a:srcRect t="11255"/>
          <a:stretch/>
        </p:blipFill>
        <p:spPr>
          <a:xfrm>
            <a:off x="0" y="1114926"/>
            <a:ext cx="6858000" cy="8791074"/>
          </a:xfrm>
          <a:prstGeom prst="rect">
            <a:avLst/>
          </a:prstGeom>
        </p:spPr>
      </p:pic>
      <p:sp>
        <p:nvSpPr>
          <p:cNvPr id="2" name="ZoneTexte 1">
            <a:hlinkClick r:id="rId3"/>
            <a:extLst>
              <a:ext uri="{FF2B5EF4-FFF2-40B4-BE49-F238E27FC236}">
                <a16:creationId xmlns:a16="http://schemas.microsoft.com/office/drawing/2014/main" id="{30DF863F-541D-4B37-BE29-E86B7AC9514D}"/>
              </a:ext>
            </a:extLst>
          </p:cNvPr>
          <p:cNvSpPr txBox="1"/>
          <p:nvPr/>
        </p:nvSpPr>
        <p:spPr>
          <a:xfrm>
            <a:off x="4972051" y="6191250"/>
            <a:ext cx="1390650" cy="461665"/>
          </a:xfrm>
          <a:prstGeom prst="rect">
            <a:avLst/>
          </a:prstGeom>
          <a:solidFill>
            <a:schemeClr val="bg1"/>
          </a:solidFill>
        </p:spPr>
        <p:txBody>
          <a:bodyPr wrap="square" rtlCol="0">
            <a:spAutoFit/>
          </a:bodyPr>
          <a:lstStyle/>
          <a:p>
            <a:r>
              <a:rPr lang="fr-FR" sz="1200" b="1" dirty="0">
                <a:solidFill>
                  <a:srgbClr val="4F97BE"/>
                </a:solidFill>
              </a:rPr>
              <a:t>10 bonnes raisons de nous rejoindre</a:t>
            </a:r>
          </a:p>
        </p:txBody>
      </p:sp>
      <p:sp>
        <p:nvSpPr>
          <p:cNvPr id="4" name="ZoneTexte 3">
            <a:extLst>
              <a:ext uri="{FF2B5EF4-FFF2-40B4-BE49-F238E27FC236}">
                <a16:creationId xmlns:a16="http://schemas.microsoft.com/office/drawing/2014/main" id="{2AF54FAD-6734-4EBB-810F-82951B2D185A}"/>
              </a:ext>
            </a:extLst>
          </p:cNvPr>
          <p:cNvSpPr txBox="1"/>
          <p:nvPr/>
        </p:nvSpPr>
        <p:spPr>
          <a:xfrm>
            <a:off x="3190875" y="7929562"/>
            <a:ext cx="3333750" cy="577081"/>
          </a:xfrm>
          <a:prstGeom prst="rect">
            <a:avLst/>
          </a:prstGeom>
          <a:solidFill>
            <a:schemeClr val="bg1"/>
          </a:solidFill>
        </p:spPr>
        <p:txBody>
          <a:bodyPr wrap="square" rtlCol="0">
            <a:spAutoFit/>
          </a:bodyPr>
          <a:lstStyle/>
          <a:p>
            <a:pPr marL="171450" indent="-171450">
              <a:buFont typeface="Arial" panose="020B0604020202020204" pitchFamily="34" charset="0"/>
              <a:buChar char="•"/>
            </a:pPr>
            <a:r>
              <a:rPr lang="fr-FR" sz="1050" dirty="0"/>
              <a:t>Disponible sur notre portail web </a:t>
            </a:r>
            <a:r>
              <a:rPr lang="fr-FR" sz="1050" dirty="0">
                <a:solidFill>
                  <a:srgbClr val="4F97BE"/>
                </a:solidFill>
                <a:hlinkClick r:id="rId3"/>
              </a:rPr>
              <a:t>« Travailler à l’Université Côte d’Azur »</a:t>
            </a:r>
            <a:endParaRPr lang="fr-FR" sz="1050" dirty="0">
              <a:solidFill>
                <a:srgbClr val="4F97BE"/>
              </a:solidFill>
            </a:endParaRPr>
          </a:p>
          <a:p>
            <a:pPr marL="171450" indent="-171450">
              <a:buFont typeface="Arial" panose="020B0604020202020204" pitchFamily="34" charset="0"/>
              <a:buChar char="•"/>
            </a:pPr>
            <a:r>
              <a:rPr lang="fr-FR" sz="1050" dirty="0"/>
              <a:t>Ouvertes aux personnes en situation de handicap</a:t>
            </a:r>
          </a:p>
        </p:txBody>
      </p:sp>
      <p:pic>
        <p:nvPicPr>
          <p:cNvPr id="6" name="Picture 2" descr="Nos Logos - Université Côte d'Azur">
            <a:extLst>
              <a:ext uri="{FF2B5EF4-FFF2-40B4-BE49-F238E27FC236}">
                <a16:creationId xmlns:a16="http://schemas.microsoft.com/office/drawing/2014/main" id="{852FD6D7-78DE-DCDE-7A7C-1A6ADF0FB49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9315"/>
          <a:stretch/>
        </p:blipFill>
        <p:spPr bwMode="auto">
          <a:xfrm>
            <a:off x="312950" y="247272"/>
            <a:ext cx="3254841" cy="551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627398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nva Fiche de poste juin 2022" id="{3B48B0DD-BCE4-4620-BE38-FDE93DE7D13F}" vid="{AA449321-4E6E-44F9-ACD5-EEA9AD01C30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8CEC4B0B46E4499764ACA6F0A303D1" ma:contentTypeVersion="12" ma:contentTypeDescription="Crée un document." ma:contentTypeScope="" ma:versionID="058d8ca4eb0a203240887b11a1f89c83">
  <xsd:schema xmlns:xsd="http://www.w3.org/2001/XMLSchema" xmlns:xs="http://www.w3.org/2001/XMLSchema" xmlns:p="http://schemas.microsoft.com/office/2006/metadata/properties" xmlns:ns3="9dd6578e-ef4e-4884-a15c-08df124b3ab2" xmlns:ns4="d788bf24-5551-4d45-a01c-c3fe2422a63a" targetNamespace="http://schemas.microsoft.com/office/2006/metadata/properties" ma:root="true" ma:fieldsID="7114b0e09edba2ece684b79b21dc6398" ns3:_="" ns4:_="">
    <xsd:import namespace="9dd6578e-ef4e-4884-a15c-08df124b3ab2"/>
    <xsd:import namespace="d788bf24-5551-4d45-a01c-c3fe2422a63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d6578e-ef4e-4884-a15c-08df124b3a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88bf24-5551-4d45-a01c-c3fe2422a63a"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SharingHintHash" ma:index="14"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FBC7B8-5485-4CD0-ACEA-2132A289D665}">
  <ds:schemaRefs>
    <ds:schemaRef ds:uri="http://schemas.microsoft.com/sharepoint/v3/contenttype/forms"/>
  </ds:schemaRefs>
</ds:datastoreItem>
</file>

<file path=customXml/itemProps2.xml><?xml version="1.0" encoding="utf-8"?>
<ds:datastoreItem xmlns:ds="http://schemas.openxmlformats.org/officeDocument/2006/customXml" ds:itemID="{C94BF012-C2C8-44FC-9DFF-48274D4B12C4}">
  <ds:schemaRefs>
    <ds:schemaRef ds:uri="http://schemas.microsoft.com/office/2006/documentManagement/types"/>
    <ds:schemaRef ds:uri="http://schemas.microsoft.com/office/infopath/2007/PartnerControls"/>
    <ds:schemaRef ds:uri="d788bf24-5551-4d45-a01c-c3fe2422a63a"/>
    <ds:schemaRef ds:uri="http://purl.org/dc/elements/1.1/"/>
    <ds:schemaRef ds:uri="http://schemas.microsoft.com/office/2006/metadata/properties"/>
    <ds:schemaRef ds:uri="9dd6578e-ef4e-4884-a15c-08df124b3ab2"/>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36C16CB8-F592-4006-BDFA-19CB1428C0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d6578e-ef4e-4884-a15c-08df124b3ab2"/>
    <ds:schemaRef ds:uri="d788bf24-5551-4d45-a01c-c3fe2422a6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Thème Office</Template>
  <TotalTime>8028</TotalTime>
  <Words>1331</Words>
  <Application>Microsoft Office PowerPoint</Application>
  <PresentationFormat>Format A4 (210 x 297 mm)</PresentationFormat>
  <Paragraphs>61</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Aptos</vt:lpstr>
      <vt:lpstr>Arial</vt:lpstr>
      <vt:lpstr>Calibri</vt:lpstr>
      <vt:lpstr>Calibri Light</vt: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Laurence Nelis</dc:creator>
  <cp:lastModifiedBy>Elisa Ferret</cp:lastModifiedBy>
  <cp:revision>62</cp:revision>
  <cp:lastPrinted>2023-08-03T13:27:02Z</cp:lastPrinted>
  <dcterms:created xsi:type="dcterms:W3CDTF">2022-06-20T14:53:37Z</dcterms:created>
  <dcterms:modified xsi:type="dcterms:W3CDTF">2025-07-21T09:38:17Z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0x010100078CEC4B0B46E4499764ACA6F0A303D1</vt:lpwstr>
  </property>
</Properties>
</file>