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57" r:id="rId2"/>
    <p:sldId id="258" r:id="rId3"/>
    <p:sldId id="259" r:id="rId4"/>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9B"/>
    <a:srgbClr val="00AF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p:cViewPr>
        <p:scale>
          <a:sx n="100" d="100"/>
          <a:sy n="100" d="100"/>
        </p:scale>
        <p:origin x="2412" y="72"/>
      </p:cViewPr>
      <p:guideLst/>
    </p:cSldViewPr>
  </p:slideViewPr>
  <p:notesTextViewPr>
    <p:cViewPr>
      <p:scale>
        <a:sx n="1" d="1"/>
        <a:sy n="1" d="1"/>
      </p:scale>
      <p:origin x="0" y="0"/>
    </p:cViewPr>
  </p:notesText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503569-1188-4A34-8A66-5F0DDF9904A3}" type="doc">
      <dgm:prSet loTypeId="urn:microsoft.com/office/officeart/2005/8/layout/chevron1" loCatId="process" qsTypeId="urn:microsoft.com/office/officeart/2005/8/quickstyle/simple1" qsCatId="simple" csTypeId="urn:microsoft.com/office/officeart/2005/8/colors/accent1_4" csCatId="accent1" phldr="1"/>
      <dgm:spPr/>
      <dgm:t>
        <a:bodyPr/>
        <a:lstStyle/>
        <a:p>
          <a:endParaRPr lang="fr-FR"/>
        </a:p>
      </dgm:t>
    </dgm:pt>
    <dgm:pt modelId="{01BF6A7A-406A-4548-A000-06C269242FA1}">
      <dgm:prSet phldrT="[Texte]"/>
      <dgm:spPr/>
      <dgm:t>
        <a:bodyPr/>
        <a:lstStyle/>
        <a:p>
          <a:r>
            <a:rPr lang="fr-FR" dirty="0"/>
            <a:t>Date limite de réception des candidatures :</a:t>
          </a:r>
        </a:p>
        <a:p>
          <a:r>
            <a:rPr lang="fr-FR" dirty="0"/>
            <a:t>J+30</a:t>
          </a:r>
        </a:p>
      </dgm:t>
    </dgm:pt>
    <dgm:pt modelId="{4A7B57EF-4341-4EAD-BCB3-AEE6E89B0DB0}" type="parTrans" cxnId="{5AFCCBC2-1989-44F6-AAF7-DEE7F53875DC}">
      <dgm:prSet/>
      <dgm:spPr/>
      <dgm:t>
        <a:bodyPr/>
        <a:lstStyle/>
        <a:p>
          <a:endParaRPr lang="fr-FR"/>
        </a:p>
      </dgm:t>
    </dgm:pt>
    <dgm:pt modelId="{B2BC9748-BB07-4560-835B-F8A38AFA1134}" type="sibTrans" cxnId="{5AFCCBC2-1989-44F6-AAF7-DEE7F53875DC}">
      <dgm:prSet/>
      <dgm:spPr/>
      <dgm:t>
        <a:bodyPr/>
        <a:lstStyle/>
        <a:p>
          <a:endParaRPr lang="fr-FR"/>
        </a:p>
      </dgm:t>
    </dgm:pt>
    <dgm:pt modelId="{AA63013C-74F7-4DA9-9EE0-F1A6F48D2629}">
      <dgm:prSet phldrT="[Texte]"/>
      <dgm:spPr/>
      <dgm:t>
        <a:bodyPr/>
        <a:lstStyle/>
        <a:p>
          <a:r>
            <a:rPr lang="fr-FR" dirty="0"/>
            <a:t>A partir de j+30: Réponses candidatures, </a:t>
          </a:r>
          <a:r>
            <a:rPr lang="fr-FR" dirty="0" err="1"/>
            <a:t>préselection</a:t>
          </a:r>
          <a:r>
            <a:rPr lang="fr-FR" dirty="0"/>
            <a:t> et organisation des entretiens</a:t>
          </a:r>
        </a:p>
      </dgm:t>
    </dgm:pt>
    <dgm:pt modelId="{5E1B5E19-7C5B-406A-A2F6-8C90C7C7176D}" type="parTrans" cxnId="{58032729-8F35-49F4-B638-1C45215E0BEE}">
      <dgm:prSet/>
      <dgm:spPr/>
      <dgm:t>
        <a:bodyPr/>
        <a:lstStyle/>
        <a:p>
          <a:endParaRPr lang="fr-FR"/>
        </a:p>
      </dgm:t>
    </dgm:pt>
    <dgm:pt modelId="{362CC12C-30A6-4185-B775-4AB9FAAAD9F7}" type="sibTrans" cxnId="{58032729-8F35-49F4-B638-1C45215E0BEE}">
      <dgm:prSet/>
      <dgm:spPr/>
      <dgm:t>
        <a:bodyPr/>
        <a:lstStyle/>
        <a:p>
          <a:endParaRPr lang="fr-FR"/>
        </a:p>
      </dgm:t>
    </dgm:pt>
    <dgm:pt modelId="{D2F64E7A-6D04-4DF6-856B-E7ABCF3C0D04}">
      <dgm:prSet phldrT="[Texte]"/>
      <dgm:spPr/>
      <dgm:t>
        <a:bodyPr/>
        <a:lstStyle/>
        <a:p>
          <a:r>
            <a:rPr lang="fr-FR" dirty="0"/>
            <a:t>Date de prise de fonction souhaitée :</a:t>
          </a:r>
        </a:p>
        <a:p>
          <a:r>
            <a:rPr lang="fr-FR" dirty="0"/>
            <a:t>Octobre 2026</a:t>
          </a:r>
        </a:p>
      </dgm:t>
    </dgm:pt>
    <dgm:pt modelId="{3829660C-27A4-42D0-B9BE-DF404B736626}" type="parTrans" cxnId="{1144D8B8-5FA1-4BB6-A229-C91EF7E97757}">
      <dgm:prSet/>
      <dgm:spPr/>
      <dgm:t>
        <a:bodyPr/>
        <a:lstStyle/>
        <a:p>
          <a:endParaRPr lang="fr-FR"/>
        </a:p>
      </dgm:t>
    </dgm:pt>
    <dgm:pt modelId="{7A4DB779-3E84-47FF-BFAE-4546A26C3A82}" type="sibTrans" cxnId="{1144D8B8-5FA1-4BB6-A229-C91EF7E97757}">
      <dgm:prSet/>
      <dgm:spPr/>
      <dgm:t>
        <a:bodyPr/>
        <a:lstStyle/>
        <a:p>
          <a:endParaRPr lang="fr-FR"/>
        </a:p>
      </dgm:t>
    </dgm:pt>
    <dgm:pt modelId="{05672D31-5431-4B93-8900-495BCF2CAF77}" type="pres">
      <dgm:prSet presAssocID="{5A503569-1188-4A34-8A66-5F0DDF9904A3}" presName="Name0" presStyleCnt="0">
        <dgm:presLayoutVars>
          <dgm:dir/>
          <dgm:animLvl val="lvl"/>
          <dgm:resizeHandles val="exact"/>
        </dgm:presLayoutVars>
      </dgm:prSet>
      <dgm:spPr/>
    </dgm:pt>
    <dgm:pt modelId="{EE4FED05-21E5-4FE0-B878-0025E8C272C4}" type="pres">
      <dgm:prSet presAssocID="{01BF6A7A-406A-4548-A000-06C269242FA1}" presName="parTxOnly" presStyleLbl="node1" presStyleIdx="0" presStyleCnt="3" custLinFactNeighborX="-5648">
        <dgm:presLayoutVars>
          <dgm:chMax val="0"/>
          <dgm:chPref val="0"/>
          <dgm:bulletEnabled val="1"/>
        </dgm:presLayoutVars>
      </dgm:prSet>
      <dgm:spPr/>
    </dgm:pt>
    <dgm:pt modelId="{C7C0B62F-0C85-47C2-96C7-57C14D75BC7F}" type="pres">
      <dgm:prSet presAssocID="{B2BC9748-BB07-4560-835B-F8A38AFA1134}" presName="parTxOnlySpace" presStyleCnt="0"/>
      <dgm:spPr/>
    </dgm:pt>
    <dgm:pt modelId="{F3274778-9A87-4A63-B185-4BC6AE9F1575}" type="pres">
      <dgm:prSet presAssocID="{AA63013C-74F7-4DA9-9EE0-F1A6F48D2629}" presName="parTxOnly" presStyleLbl="node1" presStyleIdx="1" presStyleCnt="3">
        <dgm:presLayoutVars>
          <dgm:chMax val="0"/>
          <dgm:chPref val="0"/>
          <dgm:bulletEnabled val="1"/>
        </dgm:presLayoutVars>
      </dgm:prSet>
      <dgm:spPr/>
    </dgm:pt>
    <dgm:pt modelId="{4A1D322F-A4C3-46EE-AF29-9B8C8C58C831}" type="pres">
      <dgm:prSet presAssocID="{362CC12C-30A6-4185-B775-4AB9FAAAD9F7}" presName="parTxOnlySpace" presStyleCnt="0"/>
      <dgm:spPr/>
    </dgm:pt>
    <dgm:pt modelId="{230BAF7A-F50A-4BEA-B873-48685A8E2D4B}" type="pres">
      <dgm:prSet presAssocID="{D2F64E7A-6D04-4DF6-856B-E7ABCF3C0D04}" presName="parTxOnly" presStyleLbl="node1" presStyleIdx="2" presStyleCnt="3">
        <dgm:presLayoutVars>
          <dgm:chMax val="0"/>
          <dgm:chPref val="0"/>
          <dgm:bulletEnabled val="1"/>
        </dgm:presLayoutVars>
      </dgm:prSet>
      <dgm:spPr/>
    </dgm:pt>
  </dgm:ptLst>
  <dgm:cxnLst>
    <dgm:cxn modelId="{7A477008-5166-4608-87BE-0FB656995D00}" type="presOf" srcId="{D2F64E7A-6D04-4DF6-856B-E7ABCF3C0D04}" destId="{230BAF7A-F50A-4BEA-B873-48685A8E2D4B}" srcOrd="0" destOrd="0" presId="urn:microsoft.com/office/officeart/2005/8/layout/chevron1"/>
    <dgm:cxn modelId="{58032729-8F35-49F4-B638-1C45215E0BEE}" srcId="{5A503569-1188-4A34-8A66-5F0DDF9904A3}" destId="{AA63013C-74F7-4DA9-9EE0-F1A6F48D2629}" srcOrd="1" destOrd="0" parTransId="{5E1B5E19-7C5B-406A-A2F6-8C90C7C7176D}" sibTransId="{362CC12C-30A6-4185-B775-4AB9FAAAD9F7}"/>
    <dgm:cxn modelId="{73CBE550-5331-4024-9157-EAB01B8DFF75}" type="presOf" srcId="{AA63013C-74F7-4DA9-9EE0-F1A6F48D2629}" destId="{F3274778-9A87-4A63-B185-4BC6AE9F1575}" srcOrd="0" destOrd="0" presId="urn:microsoft.com/office/officeart/2005/8/layout/chevron1"/>
    <dgm:cxn modelId="{1144D8B8-5FA1-4BB6-A229-C91EF7E97757}" srcId="{5A503569-1188-4A34-8A66-5F0DDF9904A3}" destId="{D2F64E7A-6D04-4DF6-856B-E7ABCF3C0D04}" srcOrd="2" destOrd="0" parTransId="{3829660C-27A4-42D0-B9BE-DF404B736626}" sibTransId="{7A4DB779-3E84-47FF-BFAE-4546A26C3A82}"/>
    <dgm:cxn modelId="{5AFCCBC2-1989-44F6-AAF7-DEE7F53875DC}" srcId="{5A503569-1188-4A34-8A66-5F0DDF9904A3}" destId="{01BF6A7A-406A-4548-A000-06C269242FA1}" srcOrd="0" destOrd="0" parTransId="{4A7B57EF-4341-4EAD-BCB3-AEE6E89B0DB0}" sibTransId="{B2BC9748-BB07-4560-835B-F8A38AFA1134}"/>
    <dgm:cxn modelId="{A0D582D1-7EEC-4DAD-8225-3B926689546F}" type="presOf" srcId="{5A503569-1188-4A34-8A66-5F0DDF9904A3}" destId="{05672D31-5431-4B93-8900-495BCF2CAF77}" srcOrd="0" destOrd="0" presId="urn:microsoft.com/office/officeart/2005/8/layout/chevron1"/>
    <dgm:cxn modelId="{B6BE0CE9-42A4-4AD3-BA11-586F97A554CD}" type="presOf" srcId="{01BF6A7A-406A-4548-A000-06C269242FA1}" destId="{EE4FED05-21E5-4FE0-B878-0025E8C272C4}" srcOrd="0" destOrd="0" presId="urn:microsoft.com/office/officeart/2005/8/layout/chevron1"/>
    <dgm:cxn modelId="{7C620269-BAC0-416B-AAF1-B5AA8BE04437}" type="presParOf" srcId="{05672D31-5431-4B93-8900-495BCF2CAF77}" destId="{EE4FED05-21E5-4FE0-B878-0025E8C272C4}" srcOrd="0" destOrd="0" presId="urn:microsoft.com/office/officeart/2005/8/layout/chevron1"/>
    <dgm:cxn modelId="{2511C807-37E3-42E3-B7C0-9CA662E19300}" type="presParOf" srcId="{05672D31-5431-4B93-8900-495BCF2CAF77}" destId="{C7C0B62F-0C85-47C2-96C7-57C14D75BC7F}" srcOrd="1" destOrd="0" presId="urn:microsoft.com/office/officeart/2005/8/layout/chevron1"/>
    <dgm:cxn modelId="{4BB8F901-FD1E-458F-809B-F5AF1EC8C496}" type="presParOf" srcId="{05672D31-5431-4B93-8900-495BCF2CAF77}" destId="{F3274778-9A87-4A63-B185-4BC6AE9F1575}" srcOrd="2" destOrd="0" presId="urn:microsoft.com/office/officeart/2005/8/layout/chevron1"/>
    <dgm:cxn modelId="{9FB4134E-E9D4-4CB7-BF51-203D8D702B9D}" type="presParOf" srcId="{05672D31-5431-4B93-8900-495BCF2CAF77}" destId="{4A1D322F-A4C3-46EE-AF29-9B8C8C58C831}" srcOrd="3" destOrd="0" presId="urn:microsoft.com/office/officeart/2005/8/layout/chevron1"/>
    <dgm:cxn modelId="{B62995E9-93A7-4E8D-9C07-241791C7C559}" type="presParOf" srcId="{05672D31-5431-4B93-8900-495BCF2CAF77}" destId="{230BAF7A-F50A-4BEA-B873-48685A8E2D4B}"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FED05-21E5-4FE0-B878-0025E8C272C4}">
      <dsp:nvSpPr>
        <dsp:cNvPr id="0" name=""/>
        <dsp:cNvSpPr/>
      </dsp:nvSpPr>
      <dsp:spPr>
        <a:xfrm>
          <a:off x="0" y="1278835"/>
          <a:ext cx="2353563" cy="941425"/>
        </a:xfrm>
        <a:prstGeom prst="chevron">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fr-FR" sz="1100" kern="1200" dirty="0"/>
            <a:t>Date limite de réception des candidatures :</a:t>
          </a:r>
        </a:p>
        <a:p>
          <a:pPr marL="0" lvl="0" indent="0" algn="ctr" defTabSz="488950">
            <a:lnSpc>
              <a:spcPct val="90000"/>
            </a:lnSpc>
            <a:spcBef>
              <a:spcPct val="0"/>
            </a:spcBef>
            <a:spcAft>
              <a:spcPct val="35000"/>
            </a:spcAft>
            <a:buNone/>
          </a:pPr>
          <a:r>
            <a:rPr lang="fr-FR" sz="1100" kern="1200" dirty="0"/>
            <a:t>J+30</a:t>
          </a:r>
        </a:p>
      </dsp:txBody>
      <dsp:txXfrm>
        <a:off x="470713" y="1278835"/>
        <a:ext cx="1412138" cy="941425"/>
      </dsp:txXfrm>
    </dsp:sp>
    <dsp:sp modelId="{F3274778-9A87-4A63-B185-4BC6AE9F1575}">
      <dsp:nvSpPr>
        <dsp:cNvPr id="0" name=""/>
        <dsp:cNvSpPr/>
      </dsp:nvSpPr>
      <dsp:spPr>
        <a:xfrm>
          <a:off x="2120138" y="1278835"/>
          <a:ext cx="2353563" cy="941425"/>
        </a:xfrm>
        <a:prstGeom prst="chevron">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fr-FR" sz="1100" kern="1200" dirty="0"/>
            <a:t>A partir de j+30: Réponses candidatures, </a:t>
          </a:r>
          <a:r>
            <a:rPr lang="fr-FR" sz="1100" kern="1200" dirty="0" err="1"/>
            <a:t>préselection</a:t>
          </a:r>
          <a:r>
            <a:rPr lang="fr-FR" sz="1100" kern="1200" dirty="0"/>
            <a:t> et organisation des entretiens</a:t>
          </a:r>
        </a:p>
      </dsp:txBody>
      <dsp:txXfrm>
        <a:off x="2590851" y="1278835"/>
        <a:ext cx="1412138" cy="941425"/>
      </dsp:txXfrm>
    </dsp:sp>
    <dsp:sp modelId="{230BAF7A-F50A-4BEA-B873-48685A8E2D4B}">
      <dsp:nvSpPr>
        <dsp:cNvPr id="0" name=""/>
        <dsp:cNvSpPr/>
      </dsp:nvSpPr>
      <dsp:spPr>
        <a:xfrm>
          <a:off x="4238345" y="1278835"/>
          <a:ext cx="2353563" cy="941425"/>
        </a:xfrm>
        <a:prstGeom prst="chevron">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fr-FR" sz="1100" kern="1200" dirty="0"/>
            <a:t>Date de prise de fonction souhaitée :</a:t>
          </a:r>
        </a:p>
        <a:p>
          <a:pPr marL="0" lvl="0" indent="0" algn="ctr" defTabSz="488950">
            <a:lnSpc>
              <a:spcPct val="90000"/>
            </a:lnSpc>
            <a:spcBef>
              <a:spcPct val="0"/>
            </a:spcBef>
            <a:spcAft>
              <a:spcPct val="35000"/>
            </a:spcAft>
            <a:buNone/>
          </a:pPr>
          <a:r>
            <a:rPr lang="fr-FR" sz="1100" kern="1200" dirty="0"/>
            <a:t>Octobre 2026</a:t>
          </a:r>
        </a:p>
      </dsp:txBody>
      <dsp:txXfrm>
        <a:off x="4709058" y="1278835"/>
        <a:ext cx="1412138" cy="9414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5E72C7-93F0-0643-A05F-2FDDC727AA2A}" type="datetimeFigureOut">
              <a:rPr lang="fr-FR" smtClean="0"/>
              <a:t>21/07/2026</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1F6C4-58C4-604D-963A-729FF0787FBD}" type="slidenum">
              <a:rPr lang="fr-FR" smtClean="0"/>
              <a:t>‹N°›</a:t>
            </a:fld>
            <a:endParaRPr lang="fr-FR"/>
          </a:p>
        </p:txBody>
      </p:sp>
    </p:spTree>
    <p:extLst>
      <p:ext uri="{BB962C8B-B14F-4D97-AF65-F5344CB8AC3E}">
        <p14:creationId xmlns:p14="http://schemas.microsoft.com/office/powerpoint/2010/main" val="3619521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dpi="0" rotWithShape="1">
          <a:blip r:embed="rId2">
            <a:lum/>
          </a:blip>
          <a:srcRect/>
          <a:stretch>
            <a:fillRect l="-3000" t="-2000" r="-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886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bg>
      <p:bgPr>
        <a:blipFill dpi="0" rotWithShape="1">
          <a:blip r:embed="rId2">
            <a:lum/>
          </a:blip>
          <a:srcRect/>
          <a:stretch>
            <a:fillRect l="-3000" t="-2000" r="-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9435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93F10FBB-567B-F544-8F16-C763E491D035}" type="datetimeFigureOut">
              <a:rPr lang="fr-FR" smtClean="0"/>
              <a:t>21/07/2026</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11729B3-34C7-F549-B578-98C7687A2C27}" type="slidenum">
              <a:rPr lang="fr-FR" smtClean="0"/>
              <a:t>‹N°›</a:t>
            </a:fld>
            <a:endParaRPr lang="fr-FR"/>
          </a:p>
        </p:txBody>
      </p:sp>
    </p:spTree>
    <p:extLst>
      <p:ext uri="{BB962C8B-B14F-4D97-AF65-F5344CB8AC3E}">
        <p14:creationId xmlns:p14="http://schemas.microsoft.com/office/powerpoint/2010/main" val="257665505"/>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app.beetween.com/WeaselWeb/p/#/apply/job/xtbg1w0rfg/ingenieur-e-de-formation" TargetMode="Externa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univ-cotedazur.fr/universite/travailler-a-universite-cote-d-azur/" TargetMode="External"/><Relationship Id="rId2" Type="http://schemas.openxmlformats.org/officeDocument/2006/relationships/hyperlink" Target="https://univ-cotedazur.fr/universite/travailler-a-universite-cote-d-azur/decouvrez-les-10-bonnes-raisons-de-nous-rejoindr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485407-6AB4-6BEC-68C7-5B0CE3453404}"/>
              </a:ext>
            </a:extLst>
          </p:cNvPr>
          <p:cNvSpPr/>
          <p:nvPr/>
        </p:nvSpPr>
        <p:spPr>
          <a:xfrm>
            <a:off x="577829" y="1032067"/>
            <a:ext cx="6515422" cy="67710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algn="ctr"/>
            <a:r>
              <a:rPr lang="fr-FR" b="1" dirty="0" err="1">
                <a:solidFill>
                  <a:schemeClr val="tx1"/>
                </a:solidFill>
              </a:rPr>
              <a:t>Ingénieur.e</a:t>
            </a:r>
            <a:r>
              <a:rPr lang="fr-FR" b="1" dirty="0">
                <a:solidFill>
                  <a:schemeClr val="tx1"/>
                </a:solidFill>
              </a:rPr>
              <a:t> de formation</a:t>
            </a:r>
          </a:p>
          <a:p>
            <a:pPr algn="ctr"/>
            <a:endParaRPr lang="fr-FR" sz="2000" b="1" dirty="0">
              <a:solidFill>
                <a:schemeClr val="tx1"/>
              </a:solidFill>
            </a:endParaRPr>
          </a:p>
        </p:txBody>
      </p:sp>
      <p:sp>
        <p:nvSpPr>
          <p:cNvPr id="5" name="Rectangle 4">
            <a:extLst>
              <a:ext uri="{FF2B5EF4-FFF2-40B4-BE49-F238E27FC236}">
                <a16:creationId xmlns:a16="http://schemas.microsoft.com/office/drawing/2014/main" id="{262388FF-5F3B-E95B-FA9C-5ED38BAF147C}"/>
              </a:ext>
            </a:extLst>
          </p:cNvPr>
          <p:cNvSpPr/>
          <p:nvPr/>
        </p:nvSpPr>
        <p:spPr>
          <a:xfrm>
            <a:off x="466423" y="1595700"/>
            <a:ext cx="6626828" cy="276999"/>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r>
              <a:rPr lang="fr-FR" sz="1200" dirty="0">
                <a:solidFill>
                  <a:schemeClr val="tx1"/>
                </a:solidFill>
              </a:rPr>
              <a:t>&gt; Entité/Service : EUR HEALTHY</a:t>
            </a:r>
          </a:p>
        </p:txBody>
      </p:sp>
      <p:sp>
        <p:nvSpPr>
          <p:cNvPr id="7" name="Rectangle 6">
            <a:extLst>
              <a:ext uri="{FF2B5EF4-FFF2-40B4-BE49-F238E27FC236}">
                <a16:creationId xmlns:a16="http://schemas.microsoft.com/office/drawing/2014/main" id="{9EEEA2FE-4AED-8D03-9F7F-A94A9FBB695E}"/>
              </a:ext>
            </a:extLst>
          </p:cNvPr>
          <p:cNvSpPr/>
          <p:nvPr/>
        </p:nvSpPr>
        <p:spPr>
          <a:xfrm>
            <a:off x="466423" y="3098751"/>
            <a:ext cx="6515422" cy="308226"/>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403" b="1" dirty="0">
                <a:solidFill>
                  <a:srgbClr val="00769B"/>
                </a:solidFill>
              </a:rPr>
              <a:t>Le défi à relever  </a:t>
            </a:r>
            <a:endParaRPr lang="fr-FR" sz="1403" b="1" dirty="0">
              <a:solidFill>
                <a:srgbClr val="00AFDB"/>
              </a:solidFill>
            </a:endParaRPr>
          </a:p>
        </p:txBody>
      </p:sp>
      <p:sp>
        <p:nvSpPr>
          <p:cNvPr id="9" name="Rectangle 8">
            <a:extLst>
              <a:ext uri="{FF2B5EF4-FFF2-40B4-BE49-F238E27FC236}">
                <a16:creationId xmlns:a16="http://schemas.microsoft.com/office/drawing/2014/main" id="{772E83AA-9D4A-4D74-8D60-65A34604C222}"/>
              </a:ext>
            </a:extLst>
          </p:cNvPr>
          <p:cNvSpPr/>
          <p:nvPr/>
        </p:nvSpPr>
        <p:spPr>
          <a:xfrm>
            <a:off x="466423" y="3427228"/>
            <a:ext cx="6515422" cy="600164"/>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algn="ctr"/>
            <a:r>
              <a:rPr lang="fr-FR" sz="1100" dirty="0">
                <a:solidFill>
                  <a:schemeClr val="tx1"/>
                </a:solidFill>
              </a:rPr>
              <a:t>Nous recherchons notre futur/future </a:t>
            </a:r>
            <a:r>
              <a:rPr lang="fr-FR" sz="1100" b="1" dirty="0" err="1">
                <a:solidFill>
                  <a:schemeClr val="tx1"/>
                </a:solidFill>
              </a:rPr>
              <a:t>Ingénieur.e</a:t>
            </a:r>
            <a:r>
              <a:rPr lang="fr-FR" sz="1100" b="1" dirty="0">
                <a:solidFill>
                  <a:schemeClr val="tx1"/>
                </a:solidFill>
              </a:rPr>
              <a:t> de formation</a:t>
            </a:r>
          </a:p>
          <a:p>
            <a:r>
              <a:rPr lang="fr-FR" sz="1100" dirty="0">
                <a:solidFill>
                  <a:schemeClr val="tx1"/>
                </a:solidFill>
              </a:rPr>
              <a:t>Rejoignez-nous au sein d’Université Côte d’Azur, reconnue depuis 2016 pour son excellence scientifique et pédagogique, pour créer ensemble le modèle de l’université du 21</a:t>
            </a:r>
            <a:r>
              <a:rPr lang="fr-FR" sz="1100" baseline="30000" dirty="0">
                <a:solidFill>
                  <a:schemeClr val="tx1"/>
                </a:solidFill>
              </a:rPr>
              <a:t>ème</a:t>
            </a:r>
            <a:r>
              <a:rPr lang="fr-FR" sz="1100" dirty="0">
                <a:solidFill>
                  <a:schemeClr val="tx1"/>
                </a:solidFill>
              </a:rPr>
              <a:t> siècle responsable et innovante. </a:t>
            </a:r>
          </a:p>
        </p:txBody>
      </p:sp>
      <p:sp>
        <p:nvSpPr>
          <p:cNvPr id="10" name="Rectangle 9">
            <a:extLst>
              <a:ext uri="{FF2B5EF4-FFF2-40B4-BE49-F238E27FC236}">
                <a16:creationId xmlns:a16="http://schemas.microsoft.com/office/drawing/2014/main" id="{63E72028-4323-4541-B4B0-5EA3843DFB9C}"/>
              </a:ext>
            </a:extLst>
          </p:cNvPr>
          <p:cNvSpPr/>
          <p:nvPr/>
        </p:nvSpPr>
        <p:spPr>
          <a:xfrm>
            <a:off x="466423" y="1890365"/>
            <a:ext cx="6515422" cy="1169551"/>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marL="285750" indent="-285750">
              <a:buFont typeface="Arial" panose="020B0604020202020204" pitchFamily="34" charset="0"/>
              <a:buChar char="•"/>
            </a:pPr>
            <a:r>
              <a:rPr lang="fr-FR" sz="1400" b="1" dirty="0">
                <a:solidFill>
                  <a:srgbClr val="00769B"/>
                </a:solidFill>
              </a:rPr>
              <a:t>Type de recrutement : Titulaire ou Contractuel (CDD 1 an renouvelable)</a:t>
            </a:r>
          </a:p>
          <a:p>
            <a:pPr marL="285750" indent="-285750">
              <a:buFont typeface="Arial" panose="020B0604020202020204" pitchFamily="34" charset="0"/>
              <a:buChar char="•"/>
            </a:pPr>
            <a:r>
              <a:rPr lang="fr-FR" sz="1400" b="1" dirty="0">
                <a:solidFill>
                  <a:srgbClr val="00769B"/>
                </a:solidFill>
              </a:rPr>
              <a:t>Catégorie : A-IGE</a:t>
            </a:r>
          </a:p>
          <a:p>
            <a:pPr marL="285750" indent="-285750">
              <a:buFont typeface="Arial" panose="020B0604020202020204" pitchFamily="34" charset="0"/>
              <a:buChar char="•"/>
            </a:pPr>
            <a:r>
              <a:rPr lang="fr-FR" sz="1400" b="1" dirty="0">
                <a:solidFill>
                  <a:srgbClr val="00769B"/>
                </a:solidFill>
              </a:rPr>
              <a:t>Temps de travail : Temps plein</a:t>
            </a:r>
          </a:p>
          <a:p>
            <a:pPr marL="285750" indent="-285750">
              <a:buFont typeface="Arial" panose="020B0604020202020204" pitchFamily="34" charset="0"/>
              <a:buChar char="•"/>
            </a:pPr>
            <a:r>
              <a:rPr lang="fr-FR" sz="1400" b="1" dirty="0">
                <a:solidFill>
                  <a:srgbClr val="00769B"/>
                </a:solidFill>
              </a:rPr>
              <a:t>Localisation : Campus STAPS</a:t>
            </a:r>
          </a:p>
          <a:p>
            <a:pPr marL="285750" indent="-285750">
              <a:buFont typeface="Arial" panose="020B0604020202020204" pitchFamily="34" charset="0"/>
              <a:buChar char="•"/>
            </a:pPr>
            <a:r>
              <a:rPr lang="fr-FR" sz="1400" b="1" dirty="0">
                <a:solidFill>
                  <a:srgbClr val="00769B"/>
                </a:solidFill>
              </a:rPr>
              <a:t>Référence de l’annonce : 2026-HEALTHY01</a:t>
            </a:r>
          </a:p>
        </p:txBody>
      </p:sp>
      <p:sp>
        <p:nvSpPr>
          <p:cNvPr id="12" name="Rectangle 11">
            <a:extLst>
              <a:ext uri="{FF2B5EF4-FFF2-40B4-BE49-F238E27FC236}">
                <a16:creationId xmlns:a16="http://schemas.microsoft.com/office/drawing/2014/main" id="{A41BCFDA-D6BC-4933-A9A2-D87AC951E836}"/>
              </a:ext>
            </a:extLst>
          </p:cNvPr>
          <p:cNvSpPr/>
          <p:nvPr/>
        </p:nvSpPr>
        <p:spPr>
          <a:xfrm>
            <a:off x="522126" y="4298486"/>
            <a:ext cx="6515422" cy="5847755"/>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r>
              <a:rPr lang="fr-FR" sz="1100" b="1" u="sng" dirty="0">
                <a:solidFill>
                  <a:schemeClr val="tx1"/>
                </a:solidFill>
              </a:rPr>
              <a:t>Analyse des besoins en formation :</a:t>
            </a:r>
            <a:endParaRPr lang="fr-FR" sz="1100" b="1" dirty="0">
              <a:solidFill>
                <a:schemeClr val="tx1"/>
              </a:solidFill>
            </a:endParaRPr>
          </a:p>
          <a:p>
            <a:pPr lvl="0"/>
            <a:r>
              <a:rPr lang="fr-FR" sz="1100" dirty="0">
                <a:solidFill>
                  <a:schemeClr val="tx1"/>
                </a:solidFill>
              </a:rPr>
              <a:t>Recueillir et analyser les besoins exprimés par les composantes, les équipes pédagogiques et les services, à travers des entretiens, ateliers, retours d’expérience, instances ou conseils de perfectionnement.</a:t>
            </a:r>
          </a:p>
          <a:p>
            <a:pPr lvl="0"/>
            <a:r>
              <a:rPr lang="fr-FR" sz="1100" dirty="0">
                <a:solidFill>
                  <a:schemeClr val="tx1"/>
                </a:solidFill>
              </a:rPr>
              <a:t>Identifier les besoins émergents liés à l’évolution des métiers, des besoins sociétaux, des disciplines ou des partenariats socio-économiques, et contribuer à la réflexion prospective de l’établissement.</a:t>
            </a:r>
          </a:p>
          <a:p>
            <a:pPr lvl="0"/>
            <a:r>
              <a:rPr lang="fr-FR" sz="1100" dirty="0">
                <a:solidFill>
                  <a:schemeClr val="tx1"/>
                </a:solidFill>
              </a:rPr>
              <a:t>Assurer une veille stratégique sur les sources potentielles de financement et les évolutions réglementaires liées au domaine de la formation.</a:t>
            </a:r>
          </a:p>
          <a:p>
            <a:r>
              <a:rPr lang="fr-FR" sz="1100" b="1" dirty="0">
                <a:solidFill>
                  <a:schemeClr val="tx1"/>
                </a:solidFill>
              </a:rPr>
              <a:t> </a:t>
            </a:r>
            <a:r>
              <a:rPr lang="fr-FR" sz="1100" b="1" u="sng" dirty="0">
                <a:solidFill>
                  <a:schemeClr val="tx1"/>
                </a:solidFill>
              </a:rPr>
              <a:t>Expertise en Ingénierie et accompagnement du développement de l’offre de formation :</a:t>
            </a:r>
            <a:endParaRPr lang="fr-FR" sz="1100" b="1" dirty="0">
              <a:solidFill>
                <a:schemeClr val="tx1"/>
              </a:solidFill>
            </a:endParaRPr>
          </a:p>
          <a:p>
            <a:pPr lvl="0"/>
            <a:r>
              <a:rPr lang="fr-FR" sz="1100" dirty="0">
                <a:solidFill>
                  <a:schemeClr val="tx1"/>
                </a:solidFill>
              </a:rPr>
              <a:t>Assurer un rôle d’expert auprès des acteurs de sa composante en participant notamment aux instances relatives à la Formation (COSCP, CAC Formation si concerné,…)</a:t>
            </a:r>
          </a:p>
          <a:p>
            <a:pPr lvl="0"/>
            <a:r>
              <a:rPr lang="fr-FR" sz="1100" dirty="0">
                <a:solidFill>
                  <a:schemeClr val="tx1"/>
                </a:solidFill>
              </a:rPr>
              <a:t>Coordonner et accompagner la conception de l’offre de formation d’une composante, en co-construction avec la Direction de la Formation, afin d’assurer sa cohérence avec la politique et les priorités stratégiques de l’établissement.</a:t>
            </a:r>
          </a:p>
          <a:p>
            <a:pPr lvl="0"/>
            <a:r>
              <a:rPr lang="fr-FR" sz="1100" dirty="0">
                <a:solidFill>
                  <a:schemeClr val="tx1"/>
                </a:solidFill>
              </a:rPr>
              <a:t>Participer à la réflexion sur les projets de formation portés par l’Etablissement</a:t>
            </a:r>
          </a:p>
          <a:p>
            <a:pPr lvl="0"/>
            <a:r>
              <a:rPr lang="fr-FR" sz="1100" dirty="0">
                <a:solidFill>
                  <a:schemeClr val="tx1"/>
                </a:solidFill>
              </a:rPr>
              <a:t>Participer au déploiement des activités pédagogiques adaptées à la formation, en lien avec les ingénieurs pédagogiques et le pôle Innovation Pédagogique.</a:t>
            </a:r>
          </a:p>
          <a:p>
            <a:pPr lvl="0"/>
            <a:r>
              <a:rPr lang="fr-FR" sz="1100" dirty="0">
                <a:solidFill>
                  <a:schemeClr val="tx1"/>
                </a:solidFill>
              </a:rPr>
              <a:t>Développer des actions de formation et enrichir l’offre de formation </a:t>
            </a:r>
          </a:p>
          <a:p>
            <a:pPr lvl="0"/>
            <a:r>
              <a:rPr lang="fr-FR" sz="1100" dirty="0">
                <a:solidFill>
                  <a:schemeClr val="tx1"/>
                </a:solidFill>
              </a:rPr>
              <a:t>Soutenir les équipes pédagogiques dans le développement de dispositifs de formation</a:t>
            </a:r>
          </a:p>
          <a:p>
            <a:pPr lvl="0"/>
            <a:r>
              <a:rPr lang="fr-FR" sz="1100" dirty="0">
                <a:solidFill>
                  <a:schemeClr val="tx1"/>
                </a:solidFill>
              </a:rPr>
              <a:t>Participer à la promotion des formations en collaboration avec le service communication et les relations entreprises </a:t>
            </a:r>
          </a:p>
          <a:p>
            <a:pPr lvl="0"/>
            <a:r>
              <a:rPr lang="fr-FR" sz="1100" b="1" u="sng" dirty="0">
                <a:solidFill>
                  <a:schemeClr val="tx1"/>
                </a:solidFill>
              </a:rPr>
              <a:t>Pilotage et suivi des actions :</a:t>
            </a:r>
            <a:endParaRPr lang="fr-FR" sz="1100" b="1" dirty="0">
              <a:solidFill>
                <a:schemeClr val="tx1"/>
              </a:solidFill>
            </a:endParaRPr>
          </a:p>
          <a:p>
            <a:pPr lvl="0"/>
            <a:r>
              <a:rPr lang="fr-FR" sz="1100" dirty="0">
                <a:solidFill>
                  <a:schemeClr val="tx1"/>
                </a:solidFill>
              </a:rPr>
              <a:t>Accompagner la formalisation et la mise en œuvre de processus et d’outils de suivi, de pilotage et d’amélioration continue de l’offre de formation, en lien avec les directions et services concernés (Direction de la Formation, service Data POF, Amélioration continue des formations, etc.).</a:t>
            </a:r>
          </a:p>
          <a:p>
            <a:pPr lvl="0"/>
            <a:r>
              <a:rPr lang="fr-FR" sz="1100" dirty="0">
                <a:solidFill>
                  <a:schemeClr val="tx1"/>
                </a:solidFill>
              </a:rPr>
              <a:t>Accompagner les Responsables de formation dans l’appropriation et l’exploitation des tableaux de bord et des indicateurs de suivi (attractivité, réussite, poursuite d’études, insertion professionnelle, satisfaction).</a:t>
            </a:r>
          </a:p>
          <a:p>
            <a:pPr lvl="0"/>
            <a:r>
              <a:rPr lang="fr-FR" sz="1100" dirty="0">
                <a:solidFill>
                  <a:schemeClr val="tx1"/>
                </a:solidFill>
              </a:rPr>
              <a:t>Garantir la circulation de l’information entre les équipes pédagogiques, administratives et techniques impliquées dans les projets.</a:t>
            </a:r>
          </a:p>
          <a:p>
            <a:r>
              <a:rPr lang="fr-FR" sz="1100" b="1" u="sng" dirty="0">
                <a:solidFill>
                  <a:schemeClr val="tx1"/>
                </a:solidFill>
              </a:rPr>
              <a:t>Suivi, évaluation et amélioration continue :</a:t>
            </a:r>
            <a:endParaRPr lang="fr-FR" sz="1100" b="1" dirty="0">
              <a:solidFill>
                <a:schemeClr val="tx1"/>
              </a:solidFill>
            </a:endParaRPr>
          </a:p>
          <a:p>
            <a:pPr lvl="0"/>
            <a:r>
              <a:rPr lang="fr-FR" sz="1100" dirty="0">
                <a:solidFill>
                  <a:schemeClr val="tx1"/>
                </a:solidFill>
              </a:rPr>
              <a:t>Participer aux conseils de perfectionnement des formations et accompagner les équipes pédagogiques dans la structuration et le suivi d’une démarche d’amélioration continue, visant à renforcer la qualité et la cohérence de l’offre.</a:t>
            </a:r>
          </a:p>
          <a:p>
            <a:pPr lvl="0"/>
            <a:r>
              <a:rPr lang="fr-FR" sz="1100" dirty="0">
                <a:solidFill>
                  <a:schemeClr val="tx1"/>
                </a:solidFill>
              </a:rPr>
              <a:t>Assurer un rôle de Référent Qualité en coordonnant les informations pour les audits et contrôle Qualité (</a:t>
            </a:r>
            <a:r>
              <a:rPr lang="fr-FR" sz="1100" dirty="0" err="1">
                <a:solidFill>
                  <a:schemeClr val="tx1"/>
                </a:solidFill>
              </a:rPr>
              <a:t>Qualiopi</a:t>
            </a:r>
            <a:r>
              <a:rPr lang="fr-FR" sz="1100" dirty="0">
                <a:solidFill>
                  <a:schemeClr val="tx1"/>
                </a:solidFill>
              </a:rPr>
              <a:t>, HCERES,..)</a:t>
            </a:r>
          </a:p>
        </p:txBody>
      </p:sp>
      <p:sp>
        <p:nvSpPr>
          <p:cNvPr id="13" name="Rectangle 12">
            <a:extLst>
              <a:ext uri="{FF2B5EF4-FFF2-40B4-BE49-F238E27FC236}">
                <a16:creationId xmlns:a16="http://schemas.microsoft.com/office/drawing/2014/main" id="{2EE0233F-35AC-4000-8264-FD07A0309647}"/>
              </a:ext>
            </a:extLst>
          </p:cNvPr>
          <p:cNvSpPr/>
          <p:nvPr/>
        </p:nvSpPr>
        <p:spPr>
          <a:xfrm>
            <a:off x="466423" y="4022242"/>
            <a:ext cx="6515422" cy="308226"/>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403" b="1" dirty="0">
                <a:solidFill>
                  <a:srgbClr val="00769B"/>
                </a:solidFill>
              </a:rPr>
              <a:t>Vos missions</a:t>
            </a:r>
            <a:endParaRPr lang="fr-FR" sz="1403" b="1" dirty="0">
              <a:solidFill>
                <a:srgbClr val="00AFDB"/>
              </a:solidFill>
            </a:endParaRPr>
          </a:p>
        </p:txBody>
      </p:sp>
    </p:spTree>
    <p:extLst>
      <p:ext uri="{BB962C8B-B14F-4D97-AF65-F5344CB8AC3E}">
        <p14:creationId xmlns:p14="http://schemas.microsoft.com/office/powerpoint/2010/main" val="45998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135DD0-1D30-783C-05B6-C0647ECC856B}"/>
              </a:ext>
            </a:extLst>
          </p:cNvPr>
          <p:cNvSpPr/>
          <p:nvPr/>
        </p:nvSpPr>
        <p:spPr>
          <a:xfrm>
            <a:off x="331944" y="3861804"/>
            <a:ext cx="6515422" cy="308226"/>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403" b="1" dirty="0">
                <a:solidFill>
                  <a:srgbClr val="00769B"/>
                </a:solidFill>
              </a:rPr>
              <a:t>Rémunération et avantages sociaux</a:t>
            </a:r>
          </a:p>
        </p:txBody>
      </p:sp>
      <p:sp>
        <p:nvSpPr>
          <p:cNvPr id="6" name="Rectangle 5">
            <a:extLst>
              <a:ext uri="{FF2B5EF4-FFF2-40B4-BE49-F238E27FC236}">
                <a16:creationId xmlns:a16="http://schemas.microsoft.com/office/drawing/2014/main" id="{F21D0F80-49B8-48C2-07BE-16BD788DA243}"/>
              </a:ext>
            </a:extLst>
          </p:cNvPr>
          <p:cNvSpPr/>
          <p:nvPr/>
        </p:nvSpPr>
        <p:spPr>
          <a:xfrm>
            <a:off x="331944" y="4155852"/>
            <a:ext cx="6515422" cy="1277273"/>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marL="171450" indent="-171450">
              <a:buFont typeface="Arial" panose="020B0604020202020204" pitchFamily="34" charset="0"/>
              <a:buChar char="•"/>
            </a:pPr>
            <a:r>
              <a:rPr lang="fr-FR" sz="1100" dirty="0">
                <a:solidFill>
                  <a:schemeClr val="tx1"/>
                </a:solidFill>
              </a:rPr>
              <a:t>Rémunération contractuels (hors variables) : A partir de 1 858,14 € nets mensuels (avant PAS), selon profil</a:t>
            </a:r>
          </a:p>
          <a:p>
            <a:pPr marL="171450" indent="-171450">
              <a:buFont typeface="Arial" panose="020B0604020202020204" pitchFamily="34" charset="0"/>
              <a:buChar char="•"/>
            </a:pPr>
            <a:r>
              <a:rPr lang="fr-FR" sz="1100" dirty="0">
                <a:solidFill>
                  <a:schemeClr val="tx1"/>
                </a:solidFill>
              </a:rPr>
              <a:t>Congés : 45 jours de congés annuels</a:t>
            </a:r>
          </a:p>
          <a:p>
            <a:pPr marL="171450" indent="-171450">
              <a:buFont typeface="Arial" panose="020B0604020202020204" pitchFamily="34" charset="0"/>
              <a:buChar char="•"/>
            </a:pPr>
            <a:r>
              <a:rPr lang="fr-FR" sz="1100" dirty="0">
                <a:solidFill>
                  <a:schemeClr val="tx1"/>
                </a:solidFill>
              </a:rPr>
              <a:t>Télétravail : Jusqu’à 2 jours/semaine selon structure </a:t>
            </a:r>
          </a:p>
          <a:p>
            <a:pPr marL="171450" indent="-171450">
              <a:buFont typeface="Arial" panose="020B0604020202020204" pitchFamily="34" charset="0"/>
              <a:buChar char="•"/>
            </a:pPr>
            <a:r>
              <a:rPr lang="fr-FR" sz="1100" dirty="0">
                <a:solidFill>
                  <a:schemeClr val="tx1"/>
                </a:solidFill>
              </a:rPr>
              <a:t>Prise en charge partielle des frais de transport domicile-travail</a:t>
            </a:r>
          </a:p>
          <a:p>
            <a:pPr marL="171450" indent="-171450">
              <a:buFont typeface="Arial" panose="020B0604020202020204" pitchFamily="34" charset="0"/>
              <a:buChar char="•"/>
            </a:pPr>
            <a:r>
              <a:rPr lang="fr-FR" sz="1100" dirty="0">
                <a:solidFill>
                  <a:schemeClr val="tx1"/>
                </a:solidFill>
              </a:rPr>
              <a:t>Prise en charge partielle des frais de mutuelle</a:t>
            </a:r>
          </a:p>
          <a:p>
            <a:pPr marL="171450" indent="-171450">
              <a:buFont typeface="Arial" panose="020B0604020202020204" pitchFamily="34" charset="0"/>
              <a:buChar char="•"/>
            </a:pPr>
            <a:r>
              <a:rPr lang="fr-FR" sz="1100" dirty="0">
                <a:solidFill>
                  <a:schemeClr val="tx1"/>
                </a:solidFill>
              </a:rPr>
              <a:t>Accès aux restaurants et cafétérias du CROUS avec tarif privilégié</a:t>
            </a:r>
          </a:p>
          <a:p>
            <a:pPr marL="171450" indent="-171450">
              <a:buFont typeface="Arial" panose="020B0604020202020204" pitchFamily="34" charset="0"/>
              <a:buChar char="•"/>
            </a:pPr>
            <a:r>
              <a:rPr lang="fr-FR" sz="1100" dirty="0">
                <a:solidFill>
                  <a:schemeClr val="tx1"/>
                </a:solidFill>
              </a:rPr>
              <a:t>Billetterie loisirs et sorties à tarifs préférentiels</a:t>
            </a:r>
          </a:p>
        </p:txBody>
      </p:sp>
      <p:sp>
        <p:nvSpPr>
          <p:cNvPr id="7" name="Rectangle 6">
            <a:extLst>
              <a:ext uri="{FF2B5EF4-FFF2-40B4-BE49-F238E27FC236}">
                <a16:creationId xmlns:a16="http://schemas.microsoft.com/office/drawing/2014/main" id="{BC499B9C-1D55-A1FE-6E8E-0C608DEB83A7}"/>
              </a:ext>
            </a:extLst>
          </p:cNvPr>
          <p:cNvSpPr/>
          <p:nvPr/>
        </p:nvSpPr>
        <p:spPr>
          <a:xfrm>
            <a:off x="351782" y="5459319"/>
            <a:ext cx="6515422" cy="308226"/>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403" b="1" dirty="0">
                <a:solidFill>
                  <a:srgbClr val="00769B"/>
                </a:solidFill>
              </a:rPr>
              <a:t>L’environnement de travail </a:t>
            </a:r>
            <a:endParaRPr lang="fr-FR" sz="1403" b="1" dirty="0">
              <a:solidFill>
                <a:srgbClr val="00AFDB"/>
              </a:solidFill>
            </a:endParaRPr>
          </a:p>
        </p:txBody>
      </p:sp>
      <p:sp>
        <p:nvSpPr>
          <p:cNvPr id="9" name="Rectangle 8">
            <a:extLst>
              <a:ext uri="{FF2B5EF4-FFF2-40B4-BE49-F238E27FC236}">
                <a16:creationId xmlns:a16="http://schemas.microsoft.com/office/drawing/2014/main" id="{255A1C61-27DD-500C-B377-9C1C3ABFCEDB}"/>
              </a:ext>
            </a:extLst>
          </p:cNvPr>
          <p:cNvSpPr/>
          <p:nvPr/>
        </p:nvSpPr>
        <p:spPr>
          <a:xfrm>
            <a:off x="522126" y="7568904"/>
            <a:ext cx="6515422" cy="308226"/>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403" b="1" dirty="0">
                <a:solidFill>
                  <a:srgbClr val="00769B"/>
                </a:solidFill>
              </a:rPr>
              <a:t>Pour candidater </a:t>
            </a:r>
          </a:p>
        </p:txBody>
      </p:sp>
      <p:sp>
        <p:nvSpPr>
          <p:cNvPr id="11" name="Rectangle 10">
            <a:extLst>
              <a:ext uri="{FF2B5EF4-FFF2-40B4-BE49-F238E27FC236}">
                <a16:creationId xmlns:a16="http://schemas.microsoft.com/office/drawing/2014/main" id="{8B52121B-2899-AD14-5809-E8AB47BF4B01}"/>
              </a:ext>
            </a:extLst>
          </p:cNvPr>
          <p:cNvSpPr/>
          <p:nvPr/>
        </p:nvSpPr>
        <p:spPr>
          <a:xfrm>
            <a:off x="351782" y="2656433"/>
            <a:ext cx="6515422" cy="308226"/>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403" b="1" dirty="0">
                <a:solidFill>
                  <a:srgbClr val="00769B"/>
                </a:solidFill>
              </a:rPr>
              <a:t>Votre parcours professionnel</a:t>
            </a:r>
          </a:p>
        </p:txBody>
      </p:sp>
      <p:sp>
        <p:nvSpPr>
          <p:cNvPr id="13" name="Rectangle 12">
            <a:extLst>
              <a:ext uri="{FF2B5EF4-FFF2-40B4-BE49-F238E27FC236}">
                <a16:creationId xmlns:a16="http://schemas.microsoft.com/office/drawing/2014/main" id="{ADFBB3E5-32AF-4214-920C-5A64AAFA2A60}"/>
              </a:ext>
            </a:extLst>
          </p:cNvPr>
          <p:cNvSpPr/>
          <p:nvPr/>
        </p:nvSpPr>
        <p:spPr>
          <a:xfrm>
            <a:off x="351783" y="2949213"/>
            <a:ext cx="6515421" cy="938719"/>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lvl="0"/>
            <a:r>
              <a:rPr lang="fr-FR" sz="1100" dirty="0">
                <a:solidFill>
                  <a:schemeClr val="tx1"/>
                </a:solidFill>
              </a:rPr>
              <a:t>Un diplôme de niveau Bac+5 est généralement requis, particulièrement dans le domaine des Sciences de l’Education.</a:t>
            </a:r>
          </a:p>
          <a:p>
            <a:pPr lvl="0"/>
            <a:r>
              <a:rPr lang="fr-FR" sz="1100" dirty="0">
                <a:solidFill>
                  <a:schemeClr val="tx1"/>
                </a:solidFill>
              </a:rPr>
              <a:t>Une expérience d’au moins 2 ans en ingénierie de formation ou en gestion de projet de transformation ou de conduite de changement est souhaitée. </a:t>
            </a:r>
          </a:p>
          <a:p>
            <a:pPr algn="just"/>
            <a:r>
              <a:rPr lang="fr-FR" sz="1100" dirty="0">
                <a:solidFill>
                  <a:schemeClr val="tx1"/>
                </a:solidFill>
              </a:rPr>
              <a:t>Alors n’hésitez plus et postulez !</a:t>
            </a:r>
          </a:p>
        </p:txBody>
      </p:sp>
      <p:sp>
        <p:nvSpPr>
          <p:cNvPr id="14" name="Rectangle 13">
            <a:extLst>
              <a:ext uri="{FF2B5EF4-FFF2-40B4-BE49-F238E27FC236}">
                <a16:creationId xmlns:a16="http://schemas.microsoft.com/office/drawing/2014/main" id="{AF621B4B-9C2F-4A92-B656-58C3158453C2}"/>
              </a:ext>
            </a:extLst>
          </p:cNvPr>
          <p:cNvSpPr/>
          <p:nvPr/>
        </p:nvSpPr>
        <p:spPr>
          <a:xfrm>
            <a:off x="331944" y="5711889"/>
            <a:ext cx="6515422" cy="1615827"/>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algn="just"/>
            <a:r>
              <a:rPr lang="fr-FR" sz="1100" dirty="0">
                <a:solidFill>
                  <a:schemeClr val="tx1"/>
                </a:solidFill>
              </a:rPr>
              <a:t>L'Ecole de recherche des écosystèmes des sciences de la santé (EUR HEALTHY) qui propose l’offre d’emploi est une des composantes d'Université Côte d'Azur qui compte actuellement plus de 2200 étudiants. Implantée sur les campus de Carlone, Pasteur, Valrose, St Jean d'Angély et Plaine du Var, elle offre une formation pluridisciplinaire dans les domaines des sciences du sport, des sciences de la santé et des sciences humaines et sociales, en particulier de la psychologie, et forme des professionnels de niveau Licence, Master et Doctorat. Avec l’histoire, la santé a ancré ses enjeux dans des écosystèmes complexes. Dans l’objectif de développer une approche écosystémique de la santé, l’EUR HEALTHY a l’ambition d’associer les sciences du sport, les sciences de la santé et les sciences humaines et sociales, en particulier la psychologie.</a:t>
            </a:r>
          </a:p>
          <a:p>
            <a:pPr algn="just"/>
            <a:endParaRPr lang="fr-FR" sz="1100" dirty="0">
              <a:solidFill>
                <a:schemeClr val="tx1"/>
              </a:solidFill>
            </a:endParaRPr>
          </a:p>
        </p:txBody>
      </p:sp>
      <p:graphicFrame>
        <p:nvGraphicFramePr>
          <p:cNvPr id="3" name="Diagramme 2">
            <a:extLst>
              <a:ext uri="{FF2B5EF4-FFF2-40B4-BE49-F238E27FC236}">
                <a16:creationId xmlns:a16="http://schemas.microsoft.com/office/drawing/2014/main" id="{60B07485-E8F5-4E0C-AC2C-8F60615E03DE}"/>
              </a:ext>
            </a:extLst>
          </p:cNvPr>
          <p:cNvGraphicFramePr/>
          <p:nvPr>
            <p:extLst>
              <p:ext uri="{D42A27DB-BD31-4B8C-83A1-F6EECF244321}">
                <p14:modId xmlns:p14="http://schemas.microsoft.com/office/powerpoint/2010/main" val="1089281125"/>
              </p:ext>
            </p:extLst>
          </p:nvPr>
        </p:nvGraphicFramePr>
        <p:xfrm>
          <a:off x="522123" y="7915006"/>
          <a:ext cx="6593840" cy="3499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tangle 14">
            <a:extLst>
              <a:ext uri="{FF2B5EF4-FFF2-40B4-BE49-F238E27FC236}">
                <a16:creationId xmlns:a16="http://schemas.microsoft.com/office/drawing/2014/main" id="{458D36B1-E2D7-4B07-9AC0-6F5C6E5321A5}"/>
              </a:ext>
            </a:extLst>
          </p:cNvPr>
          <p:cNvSpPr/>
          <p:nvPr/>
        </p:nvSpPr>
        <p:spPr>
          <a:xfrm>
            <a:off x="522126" y="7911166"/>
            <a:ext cx="6515422" cy="938719"/>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algn="just"/>
            <a:r>
              <a:rPr lang="fr-FR" sz="1100" dirty="0">
                <a:solidFill>
                  <a:schemeClr val="tx1"/>
                </a:solidFill>
              </a:rPr>
              <a:t>Cette annonce vous intéresse ? N’hésitez plus ! Et postulez via le lien suivant : </a:t>
            </a:r>
            <a:br>
              <a:rPr lang="fr-FR" sz="1100" dirty="0">
                <a:solidFill>
                  <a:schemeClr val="tx1"/>
                </a:solidFill>
              </a:rPr>
            </a:br>
            <a:r>
              <a:rPr lang="fr-FR" sz="1100" dirty="0">
                <a:solidFill>
                  <a:schemeClr val="tx1"/>
                </a:solidFill>
                <a:hlinkClick r:id="rId7"/>
              </a:rPr>
              <a:t>https://app.beetween.com/WeaselWeb/p/#/apply/job/xtbg1w0rfg/ingenieur-e-de-formation</a:t>
            </a:r>
            <a:endParaRPr lang="fr-FR" sz="1100" dirty="0">
              <a:solidFill>
                <a:schemeClr val="tx1"/>
              </a:solidFill>
            </a:endParaRPr>
          </a:p>
          <a:p>
            <a:pPr algn="just"/>
            <a:endParaRPr lang="fr-FR" sz="1100" dirty="0">
              <a:solidFill>
                <a:schemeClr val="tx1"/>
              </a:solidFill>
            </a:endParaRPr>
          </a:p>
          <a:p>
            <a:pPr algn="just"/>
            <a:r>
              <a:rPr lang="fr-FR" sz="1100" dirty="0">
                <a:solidFill>
                  <a:schemeClr val="tx1"/>
                </a:solidFill>
              </a:rPr>
              <a:t>La candidature idéale comporte un CV et une lettre de motivation que nous lirons avec attention.</a:t>
            </a:r>
          </a:p>
          <a:p>
            <a:pPr algn="just"/>
            <a:r>
              <a:rPr lang="fr-FR" sz="1100" dirty="0">
                <a:solidFill>
                  <a:schemeClr val="tx1"/>
                </a:solidFill>
              </a:rPr>
              <a:t>Merci de bien vouloir notifier la référence – 2025-HEALTHY02– dans l’objet de votre mail. </a:t>
            </a:r>
          </a:p>
        </p:txBody>
      </p:sp>
      <p:sp>
        <p:nvSpPr>
          <p:cNvPr id="4" name="ZoneTexte 3">
            <a:extLst>
              <a:ext uri="{FF2B5EF4-FFF2-40B4-BE49-F238E27FC236}">
                <a16:creationId xmlns:a16="http://schemas.microsoft.com/office/drawing/2014/main" id="{764DB02A-2E91-4F69-B3EA-B7B4A865FF8F}"/>
              </a:ext>
            </a:extLst>
          </p:cNvPr>
          <p:cNvSpPr txBox="1"/>
          <p:nvPr/>
        </p:nvSpPr>
        <p:spPr>
          <a:xfrm>
            <a:off x="443712" y="8808592"/>
            <a:ext cx="2540000" cy="307777"/>
          </a:xfrm>
          <a:prstGeom prst="rect">
            <a:avLst/>
          </a:prstGeom>
          <a:noFill/>
        </p:spPr>
        <p:txBody>
          <a:bodyPr wrap="square" rtlCol="0">
            <a:spAutoFit/>
          </a:bodyPr>
          <a:lstStyle/>
          <a:p>
            <a:r>
              <a:rPr lang="fr-FR" sz="1400" b="1" dirty="0">
                <a:solidFill>
                  <a:srgbClr val="00769B"/>
                </a:solidFill>
              </a:rPr>
              <a:t>Calendrier de recrutement :</a:t>
            </a:r>
          </a:p>
        </p:txBody>
      </p:sp>
      <p:sp>
        <p:nvSpPr>
          <p:cNvPr id="12" name="Rectangle 11">
            <a:extLst>
              <a:ext uri="{FF2B5EF4-FFF2-40B4-BE49-F238E27FC236}">
                <a16:creationId xmlns:a16="http://schemas.microsoft.com/office/drawing/2014/main" id="{F8177D38-D953-4D1B-9479-C51B17EC6398}"/>
              </a:ext>
            </a:extLst>
          </p:cNvPr>
          <p:cNvSpPr/>
          <p:nvPr/>
        </p:nvSpPr>
        <p:spPr>
          <a:xfrm>
            <a:off x="351782" y="1107644"/>
            <a:ext cx="6515422" cy="1615827"/>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lvl="0"/>
            <a:r>
              <a:rPr lang="fr-FR" sz="1100" dirty="0">
                <a:solidFill>
                  <a:schemeClr val="tx1"/>
                </a:solidFill>
              </a:rPr>
              <a:t>Analyser les besoins et proposer des évolutions de l’offre de formation.</a:t>
            </a:r>
          </a:p>
          <a:p>
            <a:pPr lvl="0"/>
            <a:r>
              <a:rPr lang="fr-FR" sz="1100" dirty="0">
                <a:solidFill>
                  <a:schemeClr val="tx1"/>
                </a:solidFill>
              </a:rPr>
              <a:t>Concevoir, structurer et piloter des dispositifs pédagogiques.</a:t>
            </a:r>
          </a:p>
          <a:p>
            <a:pPr lvl="0"/>
            <a:r>
              <a:rPr lang="fr-FR" sz="1100" dirty="0">
                <a:solidFill>
                  <a:schemeClr val="tx1"/>
                </a:solidFill>
              </a:rPr>
              <a:t>Accompagner et conseiller les équipes dans leurs projets de formation.</a:t>
            </a:r>
          </a:p>
          <a:p>
            <a:pPr lvl="0"/>
            <a:r>
              <a:rPr lang="fr-FR" sz="1100" dirty="0">
                <a:solidFill>
                  <a:schemeClr val="tx1"/>
                </a:solidFill>
              </a:rPr>
              <a:t>Coordonner, suivre et évaluer les actions menées.</a:t>
            </a:r>
          </a:p>
          <a:p>
            <a:pPr lvl="0"/>
            <a:r>
              <a:rPr lang="fr-FR" sz="1100" dirty="0">
                <a:solidFill>
                  <a:schemeClr val="tx1"/>
                </a:solidFill>
              </a:rPr>
              <a:t>Communiquer, mutualiser et valoriser les pratiques et résultats</a:t>
            </a:r>
          </a:p>
          <a:p>
            <a:pPr lvl="0"/>
            <a:r>
              <a:rPr lang="fr-FR" sz="1100" dirty="0">
                <a:solidFill>
                  <a:schemeClr val="tx1"/>
                </a:solidFill>
              </a:rPr>
              <a:t>Utiliser les logiciels spécifiques à l'activité </a:t>
            </a:r>
          </a:p>
          <a:p>
            <a:pPr lvl="0"/>
            <a:r>
              <a:rPr lang="fr-FR" sz="1100" dirty="0">
                <a:solidFill>
                  <a:schemeClr val="tx1"/>
                </a:solidFill>
              </a:rPr>
              <a:t>Expliciter les besoins et les hiérarchiser</a:t>
            </a:r>
            <a:endParaRPr lang="fr-FR" sz="1100" b="1" dirty="0">
              <a:solidFill>
                <a:schemeClr val="tx1"/>
              </a:solidFill>
            </a:endParaRPr>
          </a:p>
          <a:p>
            <a:r>
              <a:rPr lang="fr-FR" sz="1100" dirty="0">
                <a:solidFill>
                  <a:schemeClr val="tx1"/>
                </a:solidFill>
              </a:rPr>
              <a:t>Connaissance du système et des politiques de l’enseignement supérieur</a:t>
            </a:r>
          </a:p>
          <a:p>
            <a:r>
              <a:rPr lang="fr-FR" sz="1100" dirty="0">
                <a:solidFill>
                  <a:schemeClr val="tx1"/>
                </a:solidFill>
              </a:rPr>
              <a:t>Capacité à fédérer et à animer des collectifs</a:t>
            </a:r>
            <a:endParaRPr lang="fr-FR" dirty="0"/>
          </a:p>
        </p:txBody>
      </p:sp>
      <p:sp>
        <p:nvSpPr>
          <p:cNvPr id="16" name="Rectangle 15">
            <a:extLst>
              <a:ext uri="{FF2B5EF4-FFF2-40B4-BE49-F238E27FC236}">
                <a16:creationId xmlns:a16="http://schemas.microsoft.com/office/drawing/2014/main" id="{C2679059-7603-4A50-9CAE-0B717BD70844}"/>
              </a:ext>
            </a:extLst>
          </p:cNvPr>
          <p:cNvSpPr/>
          <p:nvPr/>
        </p:nvSpPr>
        <p:spPr>
          <a:xfrm>
            <a:off x="522126" y="827541"/>
            <a:ext cx="6515422" cy="338554"/>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403" b="1" dirty="0">
                <a:solidFill>
                  <a:srgbClr val="00769B"/>
                </a:solidFill>
              </a:rPr>
              <a:t>Ce poste est fait pour vous si   </a:t>
            </a:r>
            <a:r>
              <a:rPr lang="fr-FR" sz="1600" dirty="0"/>
              <a:t>i</a:t>
            </a:r>
            <a:endParaRPr lang="fr-FR" sz="1403" dirty="0">
              <a:solidFill>
                <a:srgbClr val="00769B"/>
              </a:solidFill>
            </a:endParaRPr>
          </a:p>
        </p:txBody>
      </p:sp>
    </p:spTree>
    <p:extLst>
      <p:ext uri="{BB962C8B-B14F-4D97-AF65-F5344CB8AC3E}">
        <p14:creationId xmlns:p14="http://schemas.microsoft.com/office/powerpoint/2010/main" val="1913519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F630E1C-5C04-461B-AD90-34D06846F34C}"/>
              </a:ext>
            </a:extLst>
          </p:cNvPr>
          <p:cNvSpPr txBox="1"/>
          <p:nvPr/>
        </p:nvSpPr>
        <p:spPr>
          <a:xfrm>
            <a:off x="5490666" y="6696217"/>
            <a:ext cx="1390650" cy="461665"/>
          </a:xfrm>
          <a:prstGeom prst="rect">
            <a:avLst/>
          </a:prstGeom>
          <a:solidFill>
            <a:schemeClr val="bg1"/>
          </a:solidFill>
        </p:spPr>
        <p:txBody>
          <a:bodyPr wrap="square" rtlCol="0">
            <a:spAutoFit/>
          </a:bodyPr>
          <a:lstStyle/>
          <a:p>
            <a:r>
              <a:rPr lang="fr-FR" sz="1200" b="1" dirty="0">
                <a:solidFill>
                  <a:srgbClr val="4F97BE"/>
                </a:solidFill>
                <a:hlinkClick r:id="rId2"/>
              </a:rPr>
              <a:t>10 bonnes raisons de nous rejoindre</a:t>
            </a:r>
            <a:endParaRPr lang="fr-FR" sz="1200" b="1" dirty="0">
              <a:solidFill>
                <a:srgbClr val="4F97BE"/>
              </a:solidFill>
            </a:endParaRPr>
          </a:p>
        </p:txBody>
      </p:sp>
      <p:sp>
        <p:nvSpPr>
          <p:cNvPr id="3" name="ZoneTexte 2">
            <a:extLst>
              <a:ext uri="{FF2B5EF4-FFF2-40B4-BE49-F238E27FC236}">
                <a16:creationId xmlns:a16="http://schemas.microsoft.com/office/drawing/2014/main" id="{B6BEA9F3-411C-49BC-BD15-432F224DC6F1}"/>
              </a:ext>
            </a:extLst>
          </p:cNvPr>
          <p:cNvSpPr txBox="1"/>
          <p:nvPr/>
        </p:nvSpPr>
        <p:spPr>
          <a:xfrm>
            <a:off x="3436535" y="8625598"/>
            <a:ext cx="3824074" cy="577081"/>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fr-FR" sz="1050" dirty="0"/>
              <a:t>Disponible sur notre portail web </a:t>
            </a:r>
            <a:r>
              <a:rPr lang="fr-FR" sz="1050" dirty="0">
                <a:solidFill>
                  <a:srgbClr val="4F97BE"/>
                </a:solidFill>
                <a:hlinkClick r:id="rId3"/>
              </a:rPr>
              <a:t>« Travailler à l’Université Côte d’Azur »</a:t>
            </a:r>
            <a:endParaRPr lang="fr-FR" sz="1050" dirty="0">
              <a:solidFill>
                <a:srgbClr val="4F97BE"/>
              </a:solidFill>
            </a:endParaRPr>
          </a:p>
          <a:p>
            <a:pPr marL="171450" indent="-171450">
              <a:buFont typeface="Arial" panose="020B0604020202020204" pitchFamily="34" charset="0"/>
              <a:buChar char="•"/>
            </a:pPr>
            <a:r>
              <a:rPr lang="fr-FR" sz="1050" dirty="0"/>
              <a:t>Ouvertes aux personnes en situation de handicap</a:t>
            </a:r>
          </a:p>
        </p:txBody>
      </p:sp>
    </p:spTree>
    <p:extLst>
      <p:ext uri="{BB962C8B-B14F-4D97-AF65-F5344CB8AC3E}">
        <p14:creationId xmlns:p14="http://schemas.microsoft.com/office/powerpoint/2010/main" val="330326235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1440</TotalTime>
  <Words>994</Words>
  <Application>Microsoft Office PowerPoint</Application>
  <PresentationFormat>Personnalisé</PresentationFormat>
  <Paragraphs>68</Paragraphs>
  <Slides>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vt:i4>
      </vt:variant>
    </vt:vector>
  </HeadingPairs>
  <TitlesOfParts>
    <vt:vector size="7" baseType="lpstr">
      <vt:lpstr>Arial</vt:lpstr>
      <vt:lpstr>Calibri</vt:lpstr>
      <vt:lpstr>Calibri Light</vt:lpstr>
      <vt:lpstr>Thème Office</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Emilie Deplantay</dc:creator>
  <cp:lastModifiedBy>Elisa Ferret</cp:lastModifiedBy>
  <cp:revision>73</cp:revision>
  <dcterms:created xsi:type="dcterms:W3CDTF">2023-06-27T13:02:10Z</dcterms:created>
  <dcterms:modified xsi:type="dcterms:W3CDTF">2026-07-21T09:29:15Z</dcterms:modified>
</cp:coreProperties>
</file>