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B"/>
    <a:srgbClr val="00A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74" d="100"/>
          <a:sy n="74" d="100"/>
        </p:scale>
        <p:origin x="3036" y="78"/>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03569-1188-4A34-8A66-5F0DDF9904A3}" type="doc">
      <dgm:prSet loTypeId="urn:microsoft.com/office/officeart/2005/8/layout/chevron1" loCatId="process" qsTypeId="urn:microsoft.com/office/officeart/2005/8/quickstyle/simple1" qsCatId="simple" csTypeId="urn:microsoft.com/office/officeart/2005/8/colors/accent1_4" csCatId="accent1" phldr="1"/>
      <dgm:spPr/>
    </dgm:pt>
    <dgm:pt modelId="{01BF6A7A-406A-4548-A000-06C269242FA1}">
      <dgm:prSet phldrT="[Texte]"/>
      <dgm:spPr/>
      <dgm:t>
        <a:bodyPr/>
        <a:lstStyle/>
        <a:p>
          <a:r>
            <a:rPr lang="fr-FR" dirty="0"/>
            <a:t>Date limite de réception des candidatures : J+30</a:t>
          </a:r>
        </a:p>
      </dgm:t>
    </dgm:pt>
    <dgm:pt modelId="{4A7B57EF-4341-4EAD-BCB3-AEE6E89B0DB0}" type="parTrans" cxnId="{5AFCCBC2-1989-44F6-AAF7-DEE7F53875DC}">
      <dgm:prSet/>
      <dgm:spPr/>
      <dgm:t>
        <a:bodyPr/>
        <a:lstStyle/>
        <a:p>
          <a:endParaRPr lang="fr-FR"/>
        </a:p>
      </dgm:t>
    </dgm:pt>
    <dgm:pt modelId="{B2BC9748-BB07-4560-835B-F8A38AFA1134}" type="sibTrans" cxnId="{5AFCCBC2-1989-44F6-AAF7-DEE7F53875DC}">
      <dgm:prSet/>
      <dgm:spPr/>
      <dgm:t>
        <a:bodyPr/>
        <a:lstStyle/>
        <a:p>
          <a:endParaRPr lang="fr-FR"/>
        </a:p>
      </dgm:t>
    </dgm:pt>
    <dgm:pt modelId="{AA63013C-74F7-4DA9-9EE0-F1A6F48D2629}">
      <dgm:prSet phldrT="[Texte]"/>
      <dgm:spPr/>
      <dgm:t>
        <a:bodyPr/>
        <a:lstStyle/>
        <a:p>
          <a:r>
            <a:rPr lang="fr-FR" dirty="0"/>
            <a:t>A partir du J+30 : Réponses candidatures, </a:t>
          </a:r>
          <a:r>
            <a:rPr lang="fr-FR" dirty="0" err="1"/>
            <a:t>préselection</a:t>
          </a:r>
          <a:r>
            <a:rPr lang="fr-FR" dirty="0"/>
            <a:t> et organisation des entretiens</a:t>
          </a:r>
        </a:p>
      </dgm:t>
    </dgm:pt>
    <dgm:pt modelId="{5E1B5E19-7C5B-406A-A2F6-8C90C7C7176D}" type="parTrans" cxnId="{58032729-8F35-49F4-B638-1C45215E0BEE}">
      <dgm:prSet/>
      <dgm:spPr/>
      <dgm:t>
        <a:bodyPr/>
        <a:lstStyle/>
        <a:p>
          <a:endParaRPr lang="fr-FR"/>
        </a:p>
      </dgm:t>
    </dgm:pt>
    <dgm:pt modelId="{362CC12C-30A6-4185-B775-4AB9FAAAD9F7}" type="sibTrans" cxnId="{58032729-8F35-49F4-B638-1C45215E0BEE}">
      <dgm:prSet/>
      <dgm:spPr/>
      <dgm:t>
        <a:bodyPr/>
        <a:lstStyle/>
        <a:p>
          <a:endParaRPr lang="fr-FR"/>
        </a:p>
      </dgm:t>
    </dgm:pt>
    <dgm:pt modelId="{D2F64E7A-6D04-4DF6-856B-E7ABCF3C0D04}">
      <dgm:prSet phldrT="[Texte]"/>
      <dgm:spPr/>
      <dgm:t>
        <a:bodyPr/>
        <a:lstStyle/>
        <a:p>
          <a:r>
            <a:rPr lang="fr-FR" dirty="0"/>
            <a:t>Date de prise de fonction souhaitée : </a:t>
          </a:r>
        </a:p>
      </dgm:t>
    </dgm:pt>
    <dgm:pt modelId="{3829660C-27A4-42D0-B9BE-DF404B736626}" type="parTrans" cxnId="{1144D8B8-5FA1-4BB6-A229-C91EF7E97757}">
      <dgm:prSet/>
      <dgm:spPr/>
      <dgm:t>
        <a:bodyPr/>
        <a:lstStyle/>
        <a:p>
          <a:endParaRPr lang="fr-FR"/>
        </a:p>
      </dgm:t>
    </dgm:pt>
    <dgm:pt modelId="{7A4DB779-3E84-47FF-BFAE-4546A26C3A82}" type="sibTrans" cxnId="{1144D8B8-5FA1-4BB6-A229-C91EF7E97757}">
      <dgm:prSet/>
      <dgm:spPr/>
      <dgm:t>
        <a:bodyPr/>
        <a:lstStyle/>
        <a:p>
          <a:endParaRPr lang="fr-FR"/>
        </a:p>
      </dgm:t>
    </dgm:pt>
    <dgm:pt modelId="{05672D31-5431-4B93-8900-495BCF2CAF77}" type="pres">
      <dgm:prSet presAssocID="{5A503569-1188-4A34-8A66-5F0DDF9904A3}" presName="Name0" presStyleCnt="0">
        <dgm:presLayoutVars>
          <dgm:dir/>
          <dgm:animLvl val="lvl"/>
          <dgm:resizeHandles val="exact"/>
        </dgm:presLayoutVars>
      </dgm:prSet>
      <dgm:spPr/>
    </dgm:pt>
    <dgm:pt modelId="{EE4FED05-21E5-4FE0-B878-0025E8C272C4}" type="pres">
      <dgm:prSet presAssocID="{01BF6A7A-406A-4548-A000-06C269242FA1}" presName="parTxOnly" presStyleLbl="node1" presStyleIdx="0" presStyleCnt="3" custLinFactNeighborX="-5648">
        <dgm:presLayoutVars>
          <dgm:chMax val="0"/>
          <dgm:chPref val="0"/>
          <dgm:bulletEnabled val="1"/>
        </dgm:presLayoutVars>
      </dgm:prSet>
      <dgm:spPr/>
    </dgm:pt>
    <dgm:pt modelId="{C7C0B62F-0C85-47C2-96C7-57C14D75BC7F}" type="pres">
      <dgm:prSet presAssocID="{B2BC9748-BB07-4560-835B-F8A38AFA1134}" presName="parTxOnlySpace" presStyleCnt="0"/>
      <dgm:spPr/>
    </dgm:pt>
    <dgm:pt modelId="{F3274778-9A87-4A63-B185-4BC6AE9F1575}" type="pres">
      <dgm:prSet presAssocID="{AA63013C-74F7-4DA9-9EE0-F1A6F48D2629}" presName="parTxOnly" presStyleLbl="node1" presStyleIdx="1" presStyleCnt="3">
        <dgm:presLayoutVars>
          <dgm:chMax val="0"/>
          <dgm:chPref val="0"/>
          <dgm:bulletEnabled val="1"/>
        </dgm:presLayoutVars>
      </dgm:prSet>
      <dgm:spPr/>
    </dgm:pt>
    <dgm:pt modelId="{4A1D322F-A4C3-46EE-AF29-9B8C8C58C831}" type="pres">
      <dgm:prSet presAssocID="{362CC12C-30A6-4185-B775-4AB9FAAAD9F7}" presName="parTxOnlySpace" presStyleCnt="0"/>
      <dgm:spPr/>
    </dgm:pt>
    <dgm:pt modelId="{230BAF7A-F50A-4BEA-B873-48685A8E2D4B}" type="pres">
      <dgm:prSet presAssocID="{D2F64E7A-6D04-4DF6-856B-E7ABCF3C0D04}" presName="parTxOnly" presStyleLbl="node1" presStyleIdx="2" presStyleCnt="3">
        <dgm:presLayoutVars>
          <dgm:chMax val="0"/>
          <dgm:chPref val="0"/>
          <dgm:bulletEnabled val="1"/>
        </dgm:presLayoutVars>
      </dgm:prSet>
      <dgm:spPr/>
    </dgm:pt>
  </dgm:ptLst>
  <dgm:cxnLst>
    <dgm:cxn modelId="{7A477008-5166-4608-87BE-0FB656995D00}" type="presOf" srcId="{D2F64E7A-6D04-4DF6-856B-E7ABCF3C0D04}" destId="{230BAF7A-F50A-4BEA-B873-48685A8E2D4B}" srcOrd="0" destOrd="0" presId="urn:microsoft.com/office/officeart/2005/8/layout/chevron1"/>
    <dgm:cxn modelId="{58032729-8F35-49F4-B638-1C45215E0BEE}" srcId="{5A503569-1188-4A34-8A66-5F0DDF9904A3}" destId="{AA63013C-74F7-4DA9-9EE0-F1A6F48D2629}" srcOrd="1" destOrd="0" parTransId="{5E1B5E19-7C5B-406A-A2F6-8C90C7C7176D}" sibTransId="{362CC12C-30A6-4185-B775-4AB9FAAAD9F7}"/>
    <dgm:cxn modelId="{73CBE550-5331-4024-9157-EAB01B8DFF75}" type="presOf" srcId="{AA63013C-74F7-4DA9-9EE0-F1A6F48D2629}" destId="{F3274778-9A87-4A63-B185-4BC6AE9F1575}" srcOrd="0" destOrd="0" presId="urn:microsoft.com/office/officeart/2005/8/layout/chevron1"/>
    <dgm:cxn modelId="{1144D8B8-5FA1-4BB6-A229-C91EF7E97757}" srcId="{5A503569-1188-4A34-8A66-5F0DDF9904A3}" destId="{D2F64E7A-6D04-4DF6-856B-E7ABCF3C0D04}" srcOrd="2" destOrd="0" parTransId="{3829660C-27A4-42D0-B9BE-DF404B736626}" sibTransId="{7A4DB779-3E84-47FF-BFAE-4546A26C3A82}"/>
    <dgm:cxn modelId="{5AFCCBC2-1989-44F6-AAF7-DEE7F53875DC}" srcId="{5A503569-1188-4A34-8A66-5F0DDF9904A3}" destId="{01BF6A7A-406A-4548-A000-06C269242FA1}" srcOrd="0" destOrd="0" parTransId="{4A7B57EF-4341-4EAD-BCB3-AEE6E89B0DB0}" sibTransId="{B2BC9748-BB07-4560-835B-F8A38AFA1134}"/>
    <dgm:cxn modelId="{A0D582D1-7EEC-4DAD-8225-3B926689546F}" type="presOf" srcId="{5A503569-1188-4A34-8A66-5F0DDF9904A3}" destId="{05672D31-5431-4B93-8900-495BCF2CAF77}" srcOrd="0" destOrd="0" presId="urn:microsoft.com/office/officeart/2005/8/layout/chevron1"/>
    <dgm:cxn modelId="{B6BE0CE9-42A4-4AD3-BA11-586F97A554CD}" type="presOf" srcId="{01BF6A7A-406A-4548-A000-06C269242FA1}" destId="{EE4FED05-21E5-4FE0-B878-0025E8C272C4}" srcOrd="0" destOrd="0" presId="urn:microsoft.com/office/officeart/2005/8/layout/chevron1"/>
    <dgm:cxn modelId="{7C620269-BAC0-416B-AAF1-B5AA8BE04437}" type="presParOf" srcId="{05672D31-5431-4B93-8900-495BCF2CAF77}" destId="{EE4FED05-21E5-4FE0-B878-0025E8C272C4}" srcOrd="0" destOrd="0" presId="urn:microsoft.com/office/officeart/2005/8/layout/chevron1"/>
    <dgm:cxn modelId="{2511C807-37E3-42E3-B7C0-9CA662E19300}" type="presParOf" srcId="{05672D31-5431-4B93-8900-495BCF2CAF77}" destId="{C7C0B62F-0C85-47C2-96C7-57C14D75BC7F}" srcOrd="1" destOrd="0" presId="urn:microsoft.com/office/officeart/2005/8/layout/chevron1"/>
    <dgm:cxn modelId="{4BB8F901-FD1E-458F-809B-F5AF1EC8C496}" type="presParOf" srcId="{05672D31-5431-4B93-8900-495BCF2CAF77}" destId="{F3274778-9A87-4A63-B185-4BC6AE9F1575}" srcOrd="2" destOrd="0" presId="urn:microsoft.com/office/officeart/2005/8/layout/chevron1"/>
    <dgm:cxn modelId="{9FB4134E-E9D4-4CB7-BF51-203D8D702B9D}" type="presParOf" srcId="{05672D31-5431-4B93-8900-495BCF2CAF77}" destId="{4A1D322F-A4C3-46EE-AF29-9B8C8C58C831}" srcOrd="3" destOrd="0" presId="urn:microsoft.com/office/officeart/2005/8/layout/chevron1"/>
    <dgm:cxn modelId="{B62995E9-93A7-4E8D-9C07-241791C7C559}" type="presParOf" srcId="{05672D31-5431-4B93-8900-495BCF2CAF77}" destId="{230BAF7A-F50A-4BEA-B873-48685A8E2D4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FED05-21E5-4FE0-B878-0025E8C272C4}">
      <dsp:nvSpPr>
        <dsp:cNvPr id="0" name=""/>
        <dsp:cNvSpPr/>
      </dsp:nvSpPr>
      <dsp:spPr>
        <a:xfrm>
          <a:off x="0" y="1278835"/>
          <a:ext cx="2353563" cy="941425"/>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dirty="0"/>
            <a:t>Date limite de réception des candidatures : J+30</a:t>
          </a:r>
        </a:p>
      </dsp:txBody>
      <dsp:txXfrm>
        <a:off x="470713" y="1278835"/>
        <a:ext cx="1412138" cy="941425"/>
      </dsp:txXfrm>
    </dsp:sp>
    <dsp:sp modelId="{F3274778-9A87-4A63-B185-4BC6AE9F1575}">
      <dsp:nvSpPr>
        <dsp:cNvPr id="0" name=""/>
        <dsp:cNvSpPr/>
      </dsp:nvSpPr>
      <dsp:spPr>
        <a:xfrm>
          <a:off x="2120138" y="1278835"/>
          <a:ext cx="2353563" cy="941425"/>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dirty="0"/>
            <a:t>A partir du J+30 : Réponses candidatures, </a:t>
          </a:r>
          <a:r>
            <a:rPr lang="fr-FR" sz="1100" kern="1200" dirty="0" err="1"/>
            <a:t>préselection</a:t>
          </a:r>
          <a:r>
            <a:rPr lang="fr-FR" sz="1100" kern="1200" dirty="0"/>
            <a:t> et organisation des entretiens</a:t>
          </a:r>
        </a:p>
      </dsp:txBody>
      <dsp:txXfrm>
        <a:off x="2590851" y="1278835"/>
        <a:ext cx="1412138" cy="941425"/>
      </dsp:txXfrm>
    </dsp:sp>
    <dsp:sp modelId="{230BAF7A-F50A-4BEA-B873-48685A8E2D4B}">
      <dsp:nvSpPr>
        <dsp:cNvPr id="0" name=""/>
        <dsp:cNvSpPr/>
      </dsp:nvSpPr>
      <dsp:spPr>
        <a:xfrm>
          <a:off x="4238345" y="1278835"/>
          <a:ext cx="2353563" cy="941425"/>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dirty="0"/>
            <a:t>Date de prise de fonction souhaitée : </a:t>
          </a:r>
        </a:p>
      </dsp:txBody>
      <dsp:txXfrm>
        <a:off x="4709058" y="1278835"/>
        <a:ext cx="1412138" cy="9414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E72C7-93F0-0643-A05F-2FDDC727AA2A}" type="datetimeFigureOut">
              <a:rPr lang="fr-FR" smtClean="0"/>
              <a:t>05/05/2026</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1F6C4-58C4-604D-963A-729FF0787FBD}" type="slidenum">
              <a:rPr lang="fr-FR" smtClean="0"/>
              <a:t>‹N°›</a:t>
            </a:fld>
            <a:endParaRPr lang="fr-FR"/>
          </a:p>
        </p:txBody>
      </p:sp>
    </p:spTree>
    <p:extLst>
      <p:ext uri="{BB962C8B-B14F-4D97-AF65-F5344CB8AC3E}">
        <p14:creationId xmlns:p14="http://schemas.microsoft.com/office/powerpoint/2010/main" val="361952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l="-3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88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l="-3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943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3F10FBB-567B-F544-8F16-C763E491D035}" type="datetimeFigureOut">
              <a:rPr lang="fr-FR" smtClean="0"/>
              <a:t>05/05/2026</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1729B3-34C7-F549-B578-98C7687A2C27}" type="slidenum">
              <a:rPr lang="fr-FR" smtClean="0"/>
              <a:t>‹N°›</a:t>
            </a:fld>
            <a:endParaRPr lang="fr-FR"/>
          </a:p>
        </p:txBody>
      </p:sp>
    </p:spTree>
    <p:extLst>
      <p:ext uri="{BB962C8B-B14F-4D97-AF65-F5344CB8AC3E}">
        <p14:creationId xmlns:p14="http://schemas.microsoft.com/office/powerpoint/2010/main" val="25766550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recrutement@univ-cotedazur.fr"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univ-cotedazur.fr/universite/travail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485407-6AB4-6BEC-68C7-5B0CE3453404}"/>
              </a:ext>
            </a:extLst>
          </p:cNvPr>
          <p:cNvSpPr/>
          <p:nvPr/>
        </p:nvSpPr>
        <p:spPr>
          <a:xfrm>
            <a:off x="410720" y="1055473"/>
            <a:ext cx="6515422"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sz="2400" dirty="0">
                <a:solidFill>
                  <a:schemeClr val="tx1"/>
                </a:solidFill>
              </a:rPr>
              <a:t>Ingénieur en développement logiciel et IA – Assistant conversationnel embarqué (LLM/SLM)</a:t>
            </a:r>
            <a:endParaRPr lang="fr-FR" sz="2115" b="1" dirty="0">
              <a:solidFill>
                <a:schemeClr val="tx1"/>
              </a:solidFill>
            </a:endParaRPr>
          </a:p>
        </p:txBody>
      </p:sp>
      <p:sp>
        <p:nvSpPr>
          <p:cNvPr id="5" name="Rectangle 4">
            <a:extLst>
              <a:ext uri="{FF2B5EF4-FFF2-40B4-BE49-F238E27FC236}">
                <a16:creationId xmlns:a16="http://schemas.microsoft.com/office/drawing/2014/main" id="{262388FF-5F3B-E95B-FA9C-5ED38BAF147C}"/>
              </a:ext>
            </a:extLst>
          </p:cNvPr>
          <p:cNvSpPr/>
          <p:nvPr/>
        </p:nvSpPr>
        <p:spPr>
          <a:xfrm>
            <a:off x="410720" y="1845952"/>
            <a:ext cx="6515422" cy="55733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511" b="1" dirty="0">
                <a:solidFill>
                  <a:schemeClr val="tx1"/>
                </a:solidFill>
              </a:rPr>
              <a:t>Université Côte d’Azur – CNRS - Laboratoire I3S (Informatique, Signaux et Systèmes de Sophia Antipolis)   </a:t>
            </a:r>
          </a:p>
        </p:txBody>
      </p:sp>
      <p:sp>
        <p:nvSpPr>
          <p:cNvPr id="7" name="Rectangle 6">
            <a:extLst>
              <a:ext uri="{FF2B5EF4-FFF2-40B4-BE49-F238E27FC236}">
                <a16:creationId xmlns:a16="http://schemas.microsoft.com/office/drawing/2014/main" id="{9EEEA2FE-4AED-8D03-9F7F-A94A9FBB695E}"/>
              </a:ext>
            </a:extLst>
          </p:cNvPr>
          <p:cNvSpPr/>
          <p:nvPr/>
        </p:nvSpPr>
        <p:spPr>
          <a:xfrm>
            <a:off x="410720" y="3673603"/>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Le défi à relever  </a:t>
            </a:r>
            <a:endParaRPr lang="fr-FR" sz="1403" b="1" dirty="0">
              <a:solidFill>
                <a:srgbClr val="00AFDB"/>
              </a:solidFill>
            </a:endParaRPr>
          </a:p>
        </p:txBody>
      </p:sp>
      <p:sp>
        <p:nvSpPr>
          <p:cNvPr id="9" name="Rectangle 8">
            <a:extLst>
              <a:ext uri="{FF2B5EF4-FFF2-40B4-BE49-F238E27FC236}">
                <a16:creationId xmlns:a16="http://schemas.microsoft.com/office/drawing/2014/main" id="{772E83AA-9D4A-4D74-8D60-65A34604C222}"/>
              </a:ext>
            </a:extLst>
          </p:cNvPr>
          <p:cNvSpPr/>
          <p:nvPr/>
        </p:nvSpPr>
        <p:spPr>
          <a:xfrm>
            <a:off x="410720" y="3981829"/>
            <a:ext cx="6515422" cy="1615827"/>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lang="fr-FR" sz="1100" dirty="0">
                <a:solidFill>
                  <a:schemeClr val="tx1"/>
                </a:solidFill>
              </a:rPr>
              <a:t>Dans le cadre du projet FRACTAL, nous développons un assistant conversationnel intelligent destiné aux agents de terrain intervenant dans les bâtiments intelligents et infrastructures urbaines.</a:t>
            </a:r>
          </a:p>
          <a:p>
            <a:endParaRPr lang="fr-FR" sz="1100" dirty="0">
              <a:solidFill>
                <a:schemeClr val="tx1"/>
              </a:solidFill>
            </a:endParaRPr>
          </a:p>
          <a:p>
            <a:r>
              <a:rPr lang="fr-FR" sz="1100" dirty="0">
                <a:solidFill>
                  <a:schemeClr val="tx1"/>
                </a:solidFill>
              </a:rPr>
              <a:t>L’objectif est de concevoir un prototype d’assistant basé sur un Small </a:t>
            </a:r>
            <a:r>
              <a:rPr lang="fr-FR" sz="1100" dirty="0" err="1">
                <a:solidFill>
                  <a:schemeClr val="tx1"/>
                </a:solidFill>
              </a:rPr>
              <a:t>Language</a:t>
            </a:r>
            <a:r>
              <a:rPr lang="fr-FR" sz="1100" dirty="0">
                <a:solidFill>
                  <a:schemeClr val="tx1"/>
                </a:solidFill>
              </a:rPr>
              <a:t> Model exécuté localement, capable d’interagir en langage naturel avec des systèmes techniques (IoT, bases documentaires, supervision énergétique).</a:t>
            </a:r>
          </a:p>
          <a:p>
            <a:endParaRPr lang="fr-FR" sz="1100" dirty="0">
              <a:solidFill>
                <a:schemeClr val="tx1"/>
              </a:solidFill>
            </a:endParaRPr>
          </a:p>
          <a:p>
            <a:r>
              <a:rPr lang="fr-FR" sz="1100" dirty="0">
                <a:solidFill>
                  <a:schemeClr val="tx1"/>
                </a:solidFill>
              </a:rPr>
              <a:t>Au sein du laboratoire I3S, vous participerez au développement de cette plateforme innovante combinant IA frugale, gestion du contexte et accès aux données techniques, dans une perspective de ville durable.</a:t>
            </a:r>
          </a:p>
        </p:txBody>
      </p:sp>
      <p:sp>
        <p:nvSpPr>
          <p:cNvPr id="10" name="Rectangle 9">
            <a:extLst>
              <a:ext uri="{FF2B5EF4-FFF2-40B4-BE49-F238E27FC236}">
                <a16:creationId xmlns:a16="http://schemas.microsoft.com/office/drawing/2014/main" id="{63E72028-4323-4541-B4B0-5EA3843DFB9C}"/>
              </a:ext>
            </a:extLst>
          </p:cNvPr>
          <p:cNvSpPr/>
          <p:nvPr/>
        </p:nvSpPr>
        <p:spPr>
          <a:xfrm>
            <a:off x="410720" y="2409892"/>
            <a:ext cx="6515422" cy="1169551"/>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285750" indent="-285750">
              <a:buFont typeface="Arial" panose="020B0604020202020204" pitchFamily="34" charset="0"/>
              <a:buChar char="•"/>
            </a:pPr>
            <a:r>
              <a:rPr lang="fr-FR" sz="1400" b="1" dirty="0">
                <a:solidFill>
                  <a:srgbClr val="4F97BE"/>
                </a:solidFill>
              </a:rPr>
              <a:t>Type de recrutement : contractuel (CDD 1 an renouvelable)</a:t>
            </a:r>
          </a:p>
          <a:p>
            <a:pPr marL="285750" indent="-285750">
              <a:buFont typeface="Arial" panose="020B0604020202020204" pitchFamily="34" charset="0"/>
              <a:buChar char="•"/>
            </a:pPr>
            <a:r>
              <a:rPr lang="fr-FR" sz="1400" b="1" dirty="0">
                <a:solidFill>
                  <a:srgbClr val="4F97BE"/>
                </a:solidFill>
              </a:rPr>
              <a:t>Catégorie : A -IGR </a:t>
            </a:r>
          </a:p>
          <a:p>
            <a:pPr marL="285750" indent="-285750">
              <a:buFont typeface="Arial" panose="020B0604020202020204" pitchFamily="34" charset="0"/>
              <a:buChar char="•"/>
            </a:pPr>
            <a:r>
              <a:rPr lang="fr-FR" sz="1400" b="1" dirty="0">
                <a:solidFill>
                  <a:srgbClr val="4F97BE"/>
                </a:solidFill>
              </a:rPr>
              <a:t>Temps de travail : Temps Complet</a:t>
            </a:r>
          </a:p>
          <a:p>
            <a:pPr marL="285750" indent="-285750">
              <a:buFont typeface="Arial" panose="020B0604020202020204" pitchFamily="34" charset="0"/>
              <a:buChar char="•"/>
            </a:pPr>
            <a:r>
              <a:rPr lang="fr-FR" sz="1400" b="1" dirty="0">
                <a:solidFill>
                  <a:srgbClr val="4F97BE"/>
                </a:solidFill>
              </a:rPr>
              <a:t>Localisation : Laboratoire I3S</a:t>
            </a:r>
          </a:p>
          <a:p>
            <a:pPr marL="285750" indent="-285750">
              <a:buFont typeface="Arial" panose="020B0604020202020204" pitchFamily="34" charset="0"/>
              <a:buChar char="•"/>
            </a:pPr>
            <a:r>
              <a:rPr lang="fr-FR" sz="1400" b="1" dirty="0">
                <a:solidFill>
                  <a:srgbClr val="4F97BE"/>
                </a:solidFill>
              </a:rPr>
              <a:t>Référence de l’annonce: 2026-I3S01</a:t>
            </a:r>
          </a:p>
        </p:txBody>
      </p:sp>
      <p:sp>
        <p:nvSpPr>
          <p:cNvPr id="12" name="Rectangle 11">
            <a:extLst>
              <a:ext uri="{FF2B5EF4-FFF2-40B4-BE49-F238E27FC236}">
                <a16:creationId xmlns:a16="http://schemas.microsoft.com/office/drawing/2014/main" id="{A41BCFDA-D6BC-4933-A9A2-D87AC951E836}"/>
              </a:ext>
            </a:extLst>
          </p:cNvPr>
          <p:cNvSpPr/>
          <p:nvPr/>
        </p:nvSpPr>
        <p:spPr>
          <a:xfrm>
            <a:off x="410720" y="6064136"/>
            <a:ext cx="6515422" cy="1785104"/>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marL="171450" indent="-171450">
              <a:buFont typeface="Wingdings" panose="05000000000000000000" pitchFamily="2" charset="2"/>
              <a:buChar char="Ø"/>
            </a:pPr>
            <a:r>
              <a:rPr lang="fr-FR" sz="1100" dirty="0">
                <a:solidFill>
                  <a:schemeClr val="tx1"/>
                </a:solidFill>
              </a:rPr>
              <a:t>Mission 1 – </a:t>
            </a:r>
            <a:r>
              <a:rPr lang="fr-FR" sz="1100" b="1" dirty="0">
                <a:solidFill>
                  <a:schemeClr val="tx1"/>
                </a:solidFill>
              </a:rPr>
              <a:t>Conception et développement du démonstrateur FRACTAL </a:t>
            </a:r>
            <a:r>
              <a:rPr lang="fr-FR" sz="1100" dirty="0">
                <a:solidFill>
                  <a:schemeClr val="tx1"/>
                </a:solidFill>
              </a:rPr>
              <a:t>: Développer les briques logicielles de l’assistant conversationnel frugal (SLM, pipeline de traitement des requêtes, interface conversationnelle).</a:t>
            </a:r>
          </a:p>
          <a:p>
            <a:pPr marL="171450" indent="-171450">
              <a:buFont typeface="Wingdings" panose="05000000000000000000" pitchFamily="2" charset="2"/>
              <a:buChar char="Ø"/>
            </a:pPr>
            <a:r>
              <a:rPr lang="fr-FR" sz="1100" dirty="0">
                <a:solidFill>
                  <a:schemeClr val="tx1"/>
                </a:solidFill>
              </a:rPr>
              <a:t>Mission 2 – </a:t>
            </a:r>
            <a:r>
              <a:rPr lang="fr-FR" sz="1100" b="1" dirty="0">
                <a:solidFill>
                  <a:schemeClr val="tx1"/>
                </a:solidFill>
              </a:rPr>
              <a:t>Intégration IA et accès aux données contextuelles </a:t>
            </a:r>
            <a:r>
              <a:rPr lang="fr-FR" sz="1100" dirty="0">
                <a:solidFill>
                  <a:schemeClr val="tx1"/>
                </a:solidFill>
              </a:rPr>
              <a:t>: Mettre en place un système RAG / </a:t>
            </a:r>
            <a:r>
              <a:rPr lang="fr-FR" sz="1100" dirty="0" err="1">
                <a:solidFill>
                  <a:schemeClr val="tx1"/>
                </a:solidFill>
              </a:rPr>
              <a:t>tools</a:t>
            </a:r>
            <a:r>
              <a:rPr lang="fr-FR" sz="1100" dirty="0">
                <a:solidFill>
                  <a:schemeClr val="tx1"/>
                </a:solidFill>
              </a:rPr>
              <a:t> permettant l’accès à différentes sources de données (documentation technique, capteurs IoT, historiques).</a:t>
            </a:r>
          </a:p>
          <a:p>
            <a:pPr marL="171450" indent="-171450">
              <a:buFont typeface="Wingdings" panose="05000000000000000000" pitchFamily="2" charset="2"/>
              <a:buChar char="Ø"/>
            </a:pPr>
            <a:r>
              <a:rPr lang="fr-FR" sz="1100" dirty="0">
                <a:solidFill>
                  <a:schemeClr val="tx1"/>
                </a:solidFill>
              </a:rPr>
              <a:t>Mission 3 – </a:t>
            </a:r>
            <a:r>
              <a:rPr lang="fr-FR" sz="1100" b="1" dirty="0">
                <a:solidFill>
                  <a:schemeClr val="tx1"/>
                </a:solidFill>
              </a:rPr>
              <a:t>Optimisation des modèles pour exécution locale </a:t>
            </a:r>
            <a:r>
              <a:rPr lang="fr-FR" sz="1100" dirty="0">
                <a:solidFill>
                  <a:schemeClr val="tx1"/>
                </a:solidFill>
              </a:rPr>
              <a:t>: Optimiser les modèles de langage pour des environnements embarqués (</a:t>
            </a:r>
            <a:r>
              <a:rPr lang="fr-FR" sz="1100" dirty="0" err="1">
                <a:solidFill>
                  <a:schemeClr val="tx1"/>
                </a:solidFill>
              </a:rPr>
              <a:t>quantization</a:t>
            </a:r>
            <a:r>
              <a:rPr lang="fr-FR" sz="1100" dirty="0">
                <a:solidFill>
                  <a:schemeClr val="tx1"/>
                </a:solidFill>
              </a:rPr>
              <a:t>, </a:t>
            </a:r>
            <a:r>
              <a:rPr lang="fr-FR" sz="1100" dirty="0" err="1">
                <a:solidFill>
                  <a:schemeClr val="tx1"/>
                </a:solidFill>
              </a:rPr>
              <a:t>pruning</a:t>
            </a:r>
            <a:r>
              <a:rPr lang="fr-FR" sz="1100" dirty="0">
                <a:solidFill>
                  <a:schemeClr val="tx1"/>
                </a:solidFill>
              </a:rPr>
              <a:t>, </a:t>
            </a:r>
            <a:r>
              <a:rPr lang="fr-FR" sz="1100" dirty="0" err="1">
                <a:solidFill>
                  <a:schemeClr val="tx1"/>
                </a:solidFill>
              </a:rPr>
              <a:t>LoRA</a:t>
            </a:r>
            <a:r>
              <a:rPr lang="fr-FR" sz="1100" dirty="0">
                <a:solidFill>
                  <a:schemeClr val="tx1"/>
                </a:solidFill>
              </a:rPr>
              <a:t>).</a:t>
            </a:r>
          </a:p>
          <a:p>
            <a:pPr marL="171450" indent="-171450">
              <a:buFont typeface="Wingdings" panose="05000000000000000000" pitchFamily="2" charset="2"/>
              <a:buChar char="Ø"/>
            </a:pPr>
            <a:r>
              <a:rPr lang="fr-FR" sz="1100" dirty="0">
                <a:solidFill>
                  <a:schemeClr val="tx1"/>
                </a:solidFill>
              </a:rPr>
              <a:t>Mission 4 – </a:t>
            </a:r>
            <a:r>
              <a:rPr lang="fr-FR" sz="1100" b="1" dirty="0">
                <a:solidFill>
                  <a:schemeClr val="tx1"/>
                </a:solidFill>
              </a:rPr>
              <a:t>Modélisation du contexte et gestion des interactions </a:t>
            </a:r>
            <a:r>
              <a:rPr lang="fr-FR" sz="1100" dirty="0">
                <a:solidFill>
                  <a:schemeClr val="tx1"/>
                </a:solidFill>
              </a:rPr>
              <a:t>: Concevoir des mécanismes permettant d’intégrer des informations contextuelles (environnement, utilisateur, équipements).</a:t>
            </a:r>
          </a:p>
          <a:p>
            <a:pPr marL="171450" indent="-171450">
              <a:buFont typeface="Wingdings" panose="05000000000000000000" pitchFamily="2" charset="2"/>
              <a:buChar char="Ø"/>
            </a:pPr>
            <a:r>
              <a:rPr lang="fr-FR" sz="1100" dirty="0">
                <a:solidFill>
                  <a:schemeClr val="tx1"/>
                </a:solidFill>
              </a:rPr>
              <a:t>Mission 5 – </a:t>
            </a:r>
            <a:r>
              <a:rPr lang="fr-FR" sz="1100" b="1" dirty="0">
                <a:solidFill>
                  <a:schemeClr val="tx1"/>
                </a:solidFill>
              </a:rPr>
              <a:t>Expérimentation et validation </a:t>
            </a:r>
            <a:r>
              <a:rPr lang="fr-FR" sz="1100" dirty="0">
                <a:solidFill>
                  <a:schemeClr val="tx1"/>
                </a:solidFill>
              </a:rPr>
              <a:t>: Participer aux expérimentations, à l’évaluation du prototype (pertinence, robustesse, sobriété énergétique) et à la préparation de la valorisation du projet.</a:t>
            </a:r>
          </a:p>
        </p:txBody>
      </p:sp>
      <p:sp>
        <p:nvSpPr>
          <p:cNvPr id="13" name="Rectangle 12">
            <a:extLst>
              <a:ext uri="{FF2B5EF4-FFF2-40B4-BE49-F238E27FC236}">
                <a16:creationId xmlns:a16="http://schemas.microsoft.com/office/drawing/2014/main" id="{2EE0233F-35AC-4000-8264-FD07A0309647}"/>
              </a:ext>
            </a:extLst>
          </p:cNvPr>
          <p:cNvSpPr/>
          <p:nvPr/>
        </p:nvSpPr>
        <p:spPr>
          <a:xfrm>
            <a:off x="410720" y="5676783"/>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Vos missions</a:t>
            </a:r>
            <a:endParaRPr lang="fr-FR" sz="1403" b="1" dirty="0">
              <a:solidFill>
                <a:srgbClr val="00AFDB"/>
              </a:solidFill>
            </a:endParaRPr>
          </a:p>
        </p:txBody>
      </p:sp>
      <p:sp>
        <p:nvSpPr>
          <p:cNvPr id="6" name="Rectangle 5">
            <a:extLst>
              <a:ext uri="{FF2B5EF4-FFF2-40B4-BE49-F238E27FC236}">
                <a16:creationId xmlns:a16="http://schemas.microsoft.com/office/drawing/2014/main" id="{F3C07899-24E0-4E9E-B186-360E5115DB18}"/>
              </a:ext>
            </a:extLst>
          </p:cNvPr>
          <p:cNvSpPr/>
          <p:nvPr/>
        </p:nvSpPr>
        <p:spPr>
          <a:xfrm>
            <a:off x="410720" y="8342372"/>
            <a:ext cx="6515422" cy="1615827"/>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marL="171450" indent="-171450" algn="just">
              <a:buFont typeface="Arial" panose="020B0604020202020204" pitchFamily="34" charset="0"/>
              <a:buChar char="•"/>
            </a:pPr>
            <a:r>
              <a:rPr lang="fr-FR" sz="1100" dirty="0">
                <a:solidFill>
                  <a:schemeClr val="tx1"/>
                </a:solidFill>
              </a:rPr>
              <a:t>Vous possédez…</a:t>
            </a:r>
          </a:p>
          <a:p>
            <a:pPr marL="628650" lvl="1" indent="-171450" algn="just">
              <a:buFont typeface="Arial" panose="020B0604020202020204" pitchFamily="34" charset="0"/>
              <a:buChar char="•"/>
            </a:pPr>
            <a:r>
              <a:rPr lang="fr-FR" sz="1100" dirty="0">
                <a:solidFill>
                  <a:schemeClr val="tx1"/>
                </a:solidFill>
              </a:rPr>
              <a:t>de solides bases en informatique et développement logiciel</a:t>
            </a:r>
          </a:p>
          <a:p>
            <a:pPr marL="628650" lvl="1" indent="-171450" algn="just">
              <a:buFont typeface="Arial" panose="020B0604020202020204" pitchFamily="34" charset="0"/>
              <a:buChar char="•"/>
            </a:pPr>
            <a:r>
              <a:rPr lang="fr-FR" sz="1100" dirty="0">
                <a:solidFill>
                  <a:schemeClr val="tx1"/>
                </a:solidFill>
              </a:rPr>
              <a:t>des connaissances en intelligence artificielle / NLP</a:t>
            </a:r>
          </a:p>
          <a:p>
            <a:pPr marL="628650" lvl="1" indent="-171450" algn="just">
              <a:buFont typeface="Arial" panose="020B0604020202020204" pitchFamily="34" charset="0"/>
              <a:buChar char="•"/>
            </a:pPr>
            <a:r>
              <a:rPr lang="fr-FR" sz="1100" dirty="0">
                <a:solidFill>
                  <a:schemeClr val="tx1"/>
                </a:solidFill>
              </a:rPr>
              <a:t>une capacité à travailler dans un environnement de recherche et d’innovation</a:t>
            </a:r>
          </a:p>
          <a:p>
            <a:pPr marL="171450" indent="-171450" algn="just">
              <a:buFont typeface="Arial" panose="020B0604020202020204" pitchFamily="34" charset="0"/>
              <a:buChar char="•"/>
            </a:pPr>
            <a:r>
              <a:rPr lang="fr-FR" sz="1100" dirty="0">
                <a:solidFill>
                  <a:schemeClr val="tx1"/>
                </a:solidFill>
              </a:rPr>
              <a:t>Vous maîtrisez…</a:t>
            </a:r>
          </a:p>
          <a:p>
            <a:pPr marL="628650" lvl="1" indent="-171450" algn="just">
              <a:buFont typeface="Arial" panose="020B0604020202020204" pitchFamily="34" charset="0"/>
              <a:buChar char="•"/>
            </a:pPr>
            <a:r>
              <a:rPr lang="fr-FR" sz="1100" dirty="0">
                <a:solidFill>
                  <a:schemeClr val="tx1"/>
                </a:solidFill>
              </a:rPr>
              <a:t>Le langage Python et les </a:t>
            </a:r>
            <a:r>
              <a:rPr lang="fr-FR" sz="1100" dirty="0" err="1">
                <a:solidFill>
                  <a:schemeClr val="tx1"/>
                </a:solidFill>
              </a:rPr>
              <a:t>frameworks</a:t>
            </a:r>
            <a:r>
              <a:rPr lang="fr-FR" sz="1100" dirty="0">
                <a:solidFill>
                  <a:schemeClr val="tx1"/>
                </a:solidFill>
              </a:rPr>
              <a:t> IA (</a:t>
            </a:r>
            <a:r>
              <a:rPr lang="fr-FR" sz="1100" dirty="0" err="1">
                <a:solidFill>
                  <a:schemeClr val="tx1"/>
                </a:solidFill>
              </a:rPr>
              <a:t>PyTorch</a:t>
            </a:r>
            <a:r>
              <a:rPr lang="fr-FR" sz="1100" dirty="0">
                <a:solidFill>
                  <a:schemeClr val="tx1"/>
                </a:solidFill>
              </a:rPr>
              <a:t>, Transformers, etc.)</a:t>
            </a:r>
          </a:p>
          <a:p>
            <a:pPr marL="628650" lvl="1" indent="-171450" algn="just">
              <a:buFont typeface="Arial" panose="020B0604020202020204" pitchFamily="34" charset="0"/>
              <a:buChar char="•"/>
            </a:pPr>
            <a:r>
              <a:rPr lang="fr-FR" sz="1100" dirty="0">
                <a:solidFill>
                  <a:schemeClr val="tx1"/>
                </a:solidFill>
              </a:rPr>
              <a:t>Les architectures LLM / RAG / agents</a:t>
            </a:r>
          </a:p>
          <a:p>
            <a:pPr marL="628650" lvl="1" indent="-171450" algn="just">
              <a:buFont typeface="Arial" panose="020B0604020202020204" pitchFamily="34" charset="0"/>
              <a:buChar char="•"/>
            </a:pPr>
            <a:r>
              <a:rPr lang="fr-FR" sz="1100" dirty="0">
                <a:solidFill>
                  <a:schemeClr val="tx1"/>
                </a:solidFill>
              </a:rPr>
              <a:t>Le développement logiciel (API, intégration systèmes)</a:t>
            </a:r>
          </a:p>
          <a:p>
            <a:pPr algn="just"/>
            <a:r>
              <a:rPr lang="fr-FR" sz="1100" dirty="0">
                <a:solidFill>
                  <a:schemeClr val="tx1"/>
                </a:solidFill>
              </a:rPr>
              <a:t>Des connaissances en IoT, </a:t>
            </a:r>
            <a:r>
              <a:rPr lang="fr-FR" sz="1100" dirty="0" err="1">
                <a:solidFill>
                  <a:schemeClr val="tx1"/>
                </a:solidFill>
              </a:rPr>
              <a:t>edge</a:t>
            </a:r>
            <a:r>
              <a:rPr lang="fr-FR" sz="1100" dirty="0">
                <a:solidFill>
                  <a:schemeClr val="tx1"/>
                </a:solidFill>
              </a:rPr>
              <a:t> </a:t>
            </a:r>
            <a:r>
              <a:rPr lang="fr-FR" sz="1100" dirty="0" err="1">
                <a:solidFill>
                  <a:schemeClr val="tx1"/>
                </a:solidFill>
              </a:rPr>
              <a:t>computing</a:t>
            </a:r>
            <a:r>
              <a:rPr lang="fr-FR" sz="1100" dirty="0">
                <a:solidFill>
                  <a:schemeClr val="tx1"/>
                </a:solidFill>
              </a:rPr>
              <a:t> ou systèmes embarqués seraient un plus.</a:t>
            </a:r>
          </a:p>
        </p:txBody>
      </p:sp>
      <p:sp>
        <p:nvSpPr>
          <p:cNvPr id="16" name="Rectangle 15">
            <a:extLst>
              <a:ext uri="{FF2B5EF4-FFF2-40B4-BE49-F238E27FC236}">
                <a16:creationId xmlns:a16="http://schemas.microsoft.com/office/drawing/2014/main" id="{FCA9568D-DD82-4B57-B898-620661DAD04F}"/>
              </a:ext>
            </a:extLst>
          </p:cNvPr>
          <p:cNvSpPr/>
          <p:nvPr/>
        </p:nvSpPr>
        <p:spPr>
          <a:xfrm>
            <a:off x="410720" y="7903461"/>
            <a:ext cx="6515422"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Ce poste est fait pour vous si   </a:t>
            </a:r>
            <a:r>
              <a:rPr lang="fr-FR" sz="1600" dirty="0"/>
              <a:t>i</a:t>
            </a:r>
            <a:endParaRPr lang="fr-FR" sz="1403" dirty="0">
              <a:solidFill>
                <a:srgbClr val="00769B"/>
              </a:solidFill>
            </a:endParaRPr>
          </a:p>
        </p:txBody>
      </p:sp>
    </p:spTree>
    <p:extLst>
      <p:ext uri="{BB962C8B-B14F-4D97-AF65-F5344CB8AC3E}">
        <p14:creationId xmlns:p14="http://schemas.microsoft.com/office/powerpoint/2010/main" val="4599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35DD0-1D30-783C-05B6-C0647ECC856B}"/>
              </a:ext>
            </a:extLst>
          </p:cNvPr>
          <p:cNvSpPr/>
          <p:nvPr/>
        </p:nvSpPr>
        <p:spPr>
          <a:xfrm>
            <a:off x="522123" y="3193142"/>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Rémunération et avantages sociaux</a:t>
            </a:r>
          </a:p>
        </p:txBody>
      </p:sp>
      <p:sp>
        <p:nvSpPr>
          <p:cNvPr id="6" name="Rectangle 5">
            <a:extLst>
              <a:ext uri="{FF2B5EF4-FFF2-40B4-BE49-F238E27FC236}">
                <a16:creationId xmlns:a16="http://schemas.microsoft.com/office/drawing/2014/main" id="{F21D0F80-49B8-48C2-07BE-16BD788DA243}"/>
              </a:ext>
            </a:extLst>
          </p:cNvPr>
          <p:cNvSpPr/>
          <p:nvPr/>
        </p:nvSpPr>
        <p:spPr>
          <a:xfrm>
            <a:off x="522123" y="3517576"/>
            <a:ext cx="6515422" cy="1384995"/>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marL="171450" indent="-171450">
              <a:buFont typeface="Arial" panose="020B0604020202020204" pitchFamily="34" charset="0"/>
              <a:buChar char="•"/>
            </a:pPr>
            <a:r>
              <a:rPr lang="fr-FR" sz="1200" dirty="0">
                <a:solidFill>
                  <a:schemeClr val="tx1"/>
                </a:solidFill>
              </a:rPr>
              <a:t>Rémunération contractuels (hors variables) : 1858.14 net avant impôt selon expérience</a:t>
            </a:r>
          </a:p>
          <a:p>
            <a:pPr marL="171450" indent="-171450">
              <a:buFont typeface="Arial" panose="020B0604020202020204" pitchFamily="34" charset="0"/>
              <a:buChar char="•"/>
            </a:pPr>
            <a:r>
              <a:rPr lang="fr-FR" sz="1200" dirty="0">
                <a:solidFill>
                  <a:schemeClr val="tx1"/>
                </a:solidFill>
              </a:rPr>
              <a:t>Congés : 45 jours de congés annuels</a:t>
            </a:r>
          </a:p>
          <a:p>
            <a:pPr marL="171450" indent="-171450">
              <a:buFont typeface="Arial" panose="020B0604020202020204" pitchFamily="34" charset="0"/>
              <a:buChar char="•"/>
            </a:pPr>
            <a:r>
              <a:rPr lang="fr-FR" sz="1200" dirty="0">
                <a:solidFill>
                  <a:schemeClr val="tx1"/>
                </a:solidFill>
              </a:rPr>
              <a:t>Télétravail : jusqu’à 2 jours/semaine</a:t>
            </a:r>
          </a:p>
          <a:p>
            <a:pPr marL="171450" indent="-171450">
              <a:buFont typeface="Arial" panose="020B0604020202020204" pitchFamily="34" charset="0"/>
              <a:buChar char="•"/>
            </a:pPr>
            <a:r>
              <a:rPr lang="fr-FR" sz="1200" dirty="0">
                <a:solidFill>
                  <a:schemeClr val="tx1"/>
                </a:solidFill>
              </a:rPr>
              <a:t>Prise en charge partielle des frais de transport en commun domicile-travail</a:t>
            </a:r>
          </a:p>
          <a:p>
            <a:pPr marL="171450" indent="-171450">
              <a:buFont typeface="Arial" panose="020B0604020202020204" pitchFamily="34" charset="0"/>
              <a:buChar char="•"/>
            </a:pPr>
            <a:r>
              <a:rPr lang="fr-FR" sz="1200" dirty="0">
                <a:solidFill>
                  <a:schemeClr val="tx1"/>
                </a:solidFill>
              </a:rPr>
              <a:t>Prise en charge partielle des frais de mutuelle</a:t>
            </a:r>
          </a:p>
          <a:p>
            <a:pPr marL="171450" indent="-171450">
              <a:buFont typeface="Arial" panose="020B0604020202020204" pitchFamily="34" charset="0"/>
              <a:buChar char="•"/>
            </a:pPr>
            <a:r>
              <a:rPr lang="fr-FR" sz="1200" dirty="0">
                <a:solidFill>
                  <a:schemeClr val="tx1"/>
                </a:solidFill>
              </a:rPr>
              <a:t>Accès aux restaurants et cafétérias du CROUS avec tarif privilégié</a:t>
            </a:r>
          </a:p>
          <a:p>
            <a:pPr marL="171450" indent="-171450">
              <a:buFont typeface="Arial" panose="020B0604020202020204" pitchFamily="34" charset="0"/>
              <a:buChar char="•"/>
            </a:pPr>
            <a:r>
              <a:rPr lang="fr-FR" sz="1200" dirty="0">
                <a:solidFill>
                  <a:schemeClr val="tx1"/>
                </a:solidFill>
              </a:rPr>
              <a:t>Billetterie loisirs et sorties à tarifs préférentiels</a:t>
            </a:r>
          </a:p>
        </p:txBody>
      </p:sp>
      <p:sp>
        <p:nvSpPr>
          <p:cNvPr id="7" name="Rectangle 6">
            <a:extLst>
              <a:ext uri="{FF2B5EF4-FFF2-40B4-BE49-F238E27FC236}">
                <a16:creationId xmlns:a16="http://schemas.microsoft.com/office/drawing/2014/main" id="{BC499B9C-1D55-A1FE-6E8E-0C608DEB83A7}"/>
              </a:ext>
            </a:extLst>
          </p:cNvPr>
          <p:cNvSpPr/>
          <p:nvPr/>
        </p:nvSpPr>
        <p:spPr>
          <a:xfrm>
            <a:off x="522123" y="4922989"/>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L’environnement de travail </a:t>
            </a:r>
            <a:endParaRPr lang="fr-FR" sz="1403" b="1" dirty="0">
              <a:solidFill>
                <a:srgbClr val="00AFDB"/>
              </a:solidFill>
            </a:endParaRPr>
          </a:p>
        </p:txBody>
      </p:sp>
      <p:sp>
        <p:nvSpPr>
          <p:cNvPr id="9" name="Rectangle 8">
            <a:extLst>
              <a:ext uri="{FF2B5EF4-FFF2-40B4-BE49-F238E27FC236}">
                <a16:creationId xmlns:a16="http://schemas.microsoft.com/office/drawing/2014/main" id="{255A1C61-27DD-500C-B377-9C1C3ABFCEDB}"/>
              </a:ext>
            </a:extLst>
          </p:cNvPr>
          <p:cNvSpPr/>
          <p:nvPr/>
        </p:nvSpPr>
        <p:spPr>
          <a:xfrm>
            <a:off x="522123" y="7585451"/>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Pour candidater </a:t>
            </a:r>
          </a:p>
        </p:txBody>
      </p:sp>
      <p:sp>
        <p:nvSpPr>
          <p:cNvPr id="11" name="Rectangle 10">
            <a:extLst>
              <a:ext uri="{FF2B5EF4-FFF2-40B4-BE49-F238E27FC236}">
                <a16:creationId xmlns:a16="http://schemas.microsoft.com/office/drawing/2014/main" id="{8B52121B-2899-AD14-5809-E8AB47BF4B01}"/>
              </a:ext>
            </a:extLst>
          </p:cNvPr>
          <p:cNvSpPr/>
          <p:nvPr/>
        </p:nvSpPr>
        <p:spPr>
          <a:xfrm>
            <a:off x="522123" y="2434188"/>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Votre parcours professionnel</a:t>
            </a:r>
          </a:p>
        </p:txBody>
      </p:sp>
      <p:sp>
        <p:nvSpPr>
          <p:cNvPr id="13" name="Rectangle 12">
            <a:extLst>
              <a:ext uri="{FF2B5EF4-FFF2-40B4-BE49-F238E27FC236}">
                <a16:creationId xmlns:a16="http://schemas.microsoft.com/office/drawing/2014/main" id="{ADFBB3E5-32AF-4214-920C-5A64AAFA2A60}"/>
              </a:ext>
            </a:extLst>
          </p:cNvPr>
          <p:cNvSpPr/>
          <p:nvPr/>
        </p:nvSpPr>
        <p:spPr>
          <a:xfrm>
            <a:off x="522124" y="2744187"/>
            <a:ext cx="6515421" cy="430887"/>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Bac +5 / Bac +8 en informatique, intelligence artificielle ou domaine connexe</a:t>
            </a:r>
          </a:p>
          <a:p>
            <a:pPr algn="just"/>
            <a:r>
              <a:rPr lang="fr-FR" sz="1100" dirty="0">
                <a:solidFill>
                  <a:schemeClr val="tx1"/>
                </a:solidFill>
              </a:rPr>
              <a:t>Première expérience en développement logiciel ou IA appréciée (thèse, stage ou ingénierie)</a:t>
            </a:r>
          </a:p>
        </p:txBody>
      </p:sp>
      <p:sp>
        <p:nvSpPr>
          <p:cNvPr id="14" name="Rectangle 13">
            <a:extLst>
              <a:ext uri="{FF2B5EF4-FFF2-40B4-BE49-F238E27FC236}">
                <a16:creationId xmlns:a16="http://schemas.microsoft.com/office/drawing/2014/main" id="{AF621B4B-9C2F-4A92-B656-58C3158453C2}"/>
              </a:ext>
            </a:extLst>
          </p:cNvPr>
          <p:cNvSpPr/>
          <p:nvPr/>
        </p:nvSpPr>
        <p:spPr>
          <a:xfrm>
            <a:off x="522123" y="5147110"/>
            <a:ext cx="6515422" cy="246221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Vous intégrerez le laboratoire I3S, l’un des principaux laboratoires de recherche en informatique de la Côte d’Azur, situé sur le campus </a:t>
            </a:r>
            <a:r>
              <a:rPr lang="fr-FR" sz="1100" dirty="0" err="1">
                <a:solidFill>
                  <a:schemeClr val="tx1"/>
                </a:solidFill>
              </a:rPr>
              <a:t>SophiaTech</a:t>
            </a:r>
            <a:r>
              <a:rPr lang="fr-FR" sz="1100" dirty="0">
                <a:solidFill>
                  <a:schemeClr val="tx1"/>
                </a:solidFill>
              </a:rPr>
              <a:t> à Sophia Antipolis.</a:t>
            </a:r>
          </a:p>
          <a:p>
            <a:pPr algn="just"/>
            <a:endParaRPr lang="fr-FR" sz="1100" dirty="0">
              <a:solidFill>
                <a:schemeClr val="tx1"/>
              </a:solidFill>
            </a:endParaRPr>
          </a:p>
          <a:p>
            <a:pPr algn="just"/>
            <a:r>
              <a:rPr lang="fr-FR" sz="1100" dirty="0">
                <a:solidFill>
                  <a:schemeClr val="tx1"/>
                </a:solidFill>
              </a:rPr>
              <a:t>Vous travaillerez au sein d’une équipe de recherche en intelligence artificielle et systèmes intelligents, en interaction avec des chercheurs en IA et systèmes, des partenaires industriels et institutionnels, des projets innovants autour du Smart Building et de la ville durable.</a:t>
            </a:r>
          </a:p>
          <a:p>
            <a:pPr algn="just"/>
            <a:endParaRPr lang="fr-FR" sz="1100" dirty="0">
              <a:solidFill>
                <a:schemeClr val="tx1"/>
              </a:solidFill>
            </a:endParaRPr>
          </a:p>
          <a:p>
            <a:pPr algn="just"/>
            <a:r>
              <a:rPr lang="fr-FR" sz="1100" dirty="0">
                <a:solidFill>
                  <a:schemeClr val="tx1"/>
                </a:solidFill>
              </a:rPr>
              <a:t>Le projet s’inscrit également dans l’écosystème </a:t>
            </a:r>
            <a:r>
              <a:rPr lang="fr-FR" sz="1100" dirty="0" err="1">
                <a:solidFill>
                  <a:schemeClr val="tx1"/>
                </a:solidFill>
              </a:rPr>
              <a:t>Sci-ty</a:t>
            </a:r>
            <a:r>
              <a:rPr lang="fr-FR" sz="1100" dirty="0">
                <a:solidFill>
                  <a:schemeClr val="tx1"/>
                </a:solidFill>
              </a:rPr>
              <a:t> Deep Tech pour la ville durable.</a:t>
            </a:r>
          </a:p>
          <a:p>
            <a:pPr algn="just"/>
            <a:endParaRPr lang="fr-FR" sz="1100" b="1" dirty="0">
              <a:solidFill>
                <a:schemeClr val="tx1"/>
              </a:solidFill>
            </a:endParaRPr>
          </a:p>
          <a:p>
            <a:pPr algn="just"/>
            <a:r>
              <a:rPr lang="fr-FR" sz="1100" b="1" dirty="0">
                <a:solidFill>
                  <a:schemeClr val="tx1"/>
                </a:solidFill>
              </a:rPr>
              <a:t>Les petits + </a:t>
            </a:r>
          </a:p>
          <a:p>
            <a:pPr algn="just"/>
            <a:r>
              <a:rPr lang="fr-FR" sz="1100" dirty="0">
                <a:solidFill>
                  <a:schemeClr val="tx1"/>
                </a:solidFill>
              </a:rPr>
              <a:t>Parking gratuit</a:t>
            </a:r>
          </a:p>
          <a:p>
            <a:pPr algn="just"/>
            <a:r>
              <a:rPr lang="fr-FR" sz="1100" dirty="0">
                <a:solidFill>
                  <a:schemeClr val="tx1"/>
                </a:solidFill>
              </a:rPr>
              <a:t>Parc arboré</a:t>
            </a:r>
          </a:p>
          <a:p>
            <a:pPr algn="just"/>
            <a:r>
              <a:rPr lang="fr-FR" sz="1100" dirty="0">
                <a:solidFill>
                  <a:schemeClr val="tx1"/>
                </a:solidFill>
              </a:rPr>
              <a:t>Complexe sportif/Accès bibliothèque</a:t>
            </a:r>
          </a:p>
          <a:p>
            <a:pPr algn="just"/>
            <a:r>
              <a:rPr lang="fr-FR" sz="1100" dirty="0">
                <a:solidFill>
                  <a:schemeClr val="tx1"/>
                </a:solidFill>
              </a:rPr>
              <a:t>….</a:t>
            </a:r>
          </a:p>
        </p:txBody>
      </p:sp>
      <p:graphicFrame>
        <p:nvGraphicFramePr>
          <p:cNvPr id="3" name="Diagramme 2">
            <a:extLst>
              <a:ext uri="{FF2B5EF4-FFF2-40B4-BE49-F238E27FC236}">
                <a16:creationId xmlns:a16="http://schemas.microsoft.com/office/drawing/2014/main" id="{60B07485-E8F5-4E0C-AC2C-8F60615E03DE}"/>
              </a:ext>
            </a:extLst>
          </p:cNvPr>
          <p:cNvGraphicFramePr/>
          <p:nvPr>
            <p:extLst>
              <p:ext uri="{D42A27DB-BD31-4B8C-83A1-F6EECF244321}">
                <p14:modId xmlns:p14="http://schemas.microsoft.com/office/powerpoint/2010/main" val="2398710706"/>
              </p:ext>
            </p:extLst>
          </p:nvPr>
        </p:nvGraphicFramePr>
        <p:xfrm>
          <a:off x="443705" y="7638695"/>
          <a:ext cx="6593840" cy="3499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a:extLst>
              <a:ext uri="{FF2B5EF4-FFF2-40B4-BE49-F238E27FC236}">
                <a16:creationId xmlns:a16="http://schemas.microsoft.com/office/drawing/2014/main" id="{458D36B1-E2D7-4B07-9AC0-6F5C6E5321A5}"/>
              </a:ext>
            </a:extLst>
          </p:cNvPr>
          <p:cNvSpPr/>
          <p:nvPr/>
        </p:nvSpPr>
        <p:spPr>
          <a:xfrm>
            <a:off x="522123" y="7920937"/>
            <a:ext cx="6515422" cy="600164"/>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err="1">
                <a:solidFill>
                  <a:schemeClr val="tx1"/>
                </a:solidFill>
              </a:rPr>
              <a:t>Intéressé.e</a:t>
            </a:r>
            <a:r>
              <a:rPr lang="fr-FR" sz="1100" dirty="0">
                <a:solidFill>
                  <a:schemeClr val="tx1"/>
                </a:solidFill>
              </a:rPr>
              <a:t> par cette annonce ? N’hésitez plus ! Et postulez par mail à l’adresse suivante :  </a:t>
            </a:r>
            <a:r>
              <a:rPr lang="fr-FR" sz="1100" dirty="0">
                <a:solidFill>
                  <a:schemeClr val="tx1"/>
                </a:solidFill>
                <a:hlinkClick r:id="rId7"/>
              </a:rPr>
              <a:t>recrutement@univ-cotedazur.fr</a:t>
            </a:r>
            <a:endParaRPr lang="fr-FR" sz="1100" dirty="0">
              <a:solidFill>
                <a:schemeClr val="tx1"/>
              </a:solidFill>
            </a:endParaRPr>
          </a:p>
          <a:p>
            <a:pPr algn="just"/>
            <a:r>
              <a:rPr lang="fr-FR" sz="1100" dirty="0">
                <a:solidFill>
                  <a:schemeClr val="tx1"/>
                </a:solidFill>
              </a:rPr>
              <a:t>La candidature idéale comporte un CV et une lettre de motivation que nous lirons avec attention.</a:t>
            </a:r>
          </a:p>
        </p:txBody>
      </p:sp>
      <p:sp>
        <p:nvSpPr>
          <p:cNvPr id="4" name="ZoneTexte 3">
            <a:extLst>
              <a:ext uri="{FF2B5EF4-FFF2-40B4-BE49-F238E27FC236}">
                <a16:creationId xmlns:a16="http://schemas.microsoft.com/office/drawing/2014/main" id="{764DB02A-2E91-4F69-B3EA-B7B4A865FF8F}"/>
              </a:ext>
            </a:extLst>
          </p:cNvPr>
          <p:cNvSpPr txBox="1"/>
          <p:nvPr/>
        </p:nvSpPr>
        <p:spPr>
          <a:xfrm>
            <a:off x="4497545" y="8557049"/>
            <a:ext cx="2540000" cy="307777"/>
          </a:xfrm>
          <a:prstGeom prst="rect">
            <a:avLst/>
          </a:prstGeom>
          <a:noFill/>
        </p:spPr>
        <p:txBody>
          <a:bodyPr wrap="square" rtlCol="0">
            <a:spAutoFit/>
          </a:bodyPr>
          <a:lstStyle/>
          <a:p>
            <a:r>
              <a:rPr lang="fr-FR" sz="1400" b="1" dirty="0">
                <a:solidFill>
                  <a:srgbClr val="00769B"/>
                </a:solidFill>
              </a:rPr>
              <a:t>Calendrier de recrutement :</a:t>
            </a:r>
          </a:p>
        </p:txBody>
      </p:sp>
      <p:sp>
        <p:nvSpPr>
          <p:cNvPr id="2" name="Rectangle 1">
            <a:extLst>
              <a:ext uri="{FF2B5EF4-FFF2-40B4-BE49-F238E27FC236}">
                <a16:creationId xmlns:a16="http://schemas.microsoft.com/office/drawing/2014/main" id="{B8E9CCA5-5701-8FA1-CC5C-7311A3A13D63}"/>
              </a:ext>
            </a:extLst>
          </p:cNvPr>
          <p:cNvSpPr/>
          <p:nvPr/>
        </p:nvSpPr>
        <p:spPr>
          <a:xfrm>
            <a:off x="522123" y="900172"/>
            <a:ext cx="6515422" cy="1446550"/>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marL="171450" indent="-171450" algn="just">
              <a:buFont typeface="Arial" panose="020B0604020202020204" pitchFamily="34" charset="0"/>
              <a:buChar char="•"/>
            </a:pPr>
            <a:r>
              <a:rPr lang="fr-FR" sz="1100" dirty="0">
                <a:solidFill>
                  <a:schemeClr val="tx1"/>
                </a:solidFill>
              </a:rPr>
              <a:t>Vous êtes…</a:t>
            </a:r>
          </a:p>
          <a:p>
            <a:pPr marL="628650" lvl="1" indent="-171450" algn="just">
              <a:buFont typeface="Arial" panose="020B0604020202020204" pitchFamily="34" charset="0"/>
              <a:buChar char="•"/>
            </a:pPr>
            <a:r>
              <a:rPr lang="fr-FR" sz="1100" dirty="0">
                <a:solidFill>
                  <a:schemeClr val="tx1"/>
                </a:solidFill>
              </a:rPr>
              <a:t>curieux(se) et autonome</a:t>
            </a:r>
          </a:p>
          <a:p>
            <a:pPr marL="628650" lvl="1" indent="-171450" algn="just">
              <a:buFont typeface="Arial" panose="020B0604020202020204" pitchFamily="34" charset="0"/>
              <a:buChar char="•"/>
            </a:pPr>
            <a:r>
              <a:rPr lang="fr-FR" sz="1100" dirty="0">
                <a:solidFill>
                  <a:schemeClr val="tx1"/>
                </a:solidFill>
              </a:rPr>
              <a:t>intéressé(e) par les technologies innovantes</a:t>
            </a:r>
          </a:p>
          <a:p>
            <a:pPr marL="628650" lvl="1" indent="-171450" algn="just">
              <a:buFont typeface="Arial" panose="020B0604020202020204" pitchFamily="34" charset="0"/>
              <a:buChar char="•"/>
            </a:pPr>
            <a:r>
              <a:rPr lang="fr-FR" sz="1100" dirty="0">
                <a:solidFill>
                  <a:schemeClr val="tx1"/>
                </a:solidFill>
              </a:rPr>
              <a:t>capable de travailler à l’interface recherche – innovation</a:t>
            </a:r>
          </a:p>
          <a:p>
            <a:pPr marL="171450" indent="-171450" algn="just">
              <a:buFont typeface="Arial" panose="020B0604020202020204" pitchFamily="34" charset="0"/>
              <a:buChar char="•"/>
            </a:pPr>
            <a:r>
              <a:rPr lang="fr-FR" sz="1100" dirty="0">
                <a:solidFill>
                  <a:schemeClr val="tx1"/>
                </a:solidFill>
              </a:rPr>
              <a:t>Vous aimez…</a:t>
            </a:r>
          </a:p>
          <a:p>
            <a:pPr marL="628650" lvl="1" indent="-171450" algn="just">
              <a:buFont typeface="Arial" panose="020B0604020202020204" pitchFamily="34" charset="0"/>
              <a:buChar char="•"/>
            </a:pPr>
            <a:r>
              <a:rPr lang="fr-FR" sz="1100" dirty="0">
                <a:solidFill>
                  <a:schemeClr val="tx1"/>
                </a:solidFill>
              </a:rPr>
              <a:t>concevoir et expérimenter de nouveaux systèmes IA</a:t>
            </a:r>
          </a:p>
          <a:p>
            <a:pPr marL="628650" lvl="1" indent="-171450" algn="just">
              <a:buFont typeface="Arial" panose="020B0604020202020204" pitchFamily="34" charset="0"/>
              <a:buChar char="•"/>
            </a:pPr>
            <a:r>
              <a:rPr lang="fr-FR" sz="1100" dirty="0">
                <a:solidFill>
                  <a:schemeClr val="tx1"/>
                </a:solidFill>
              </a:rPr>
              <a:t>développer des prototypes innovants</a:t>
            </a:r>
          </a:p>
          <a:p>
            <a:pPr marL="628650" lvl="1" indent="-171450" algn="just">
              <a:buFont typeface="Arial" panose="020B0604020202020204" pitchFamily="34" charset="0"/>
              <a:buChar char="•"/>
            </a:pPr>
            <a:r>
              <a:rPr lang="fr-FR" sz="1100" dirty="0">
                <a:solidFill>
                  <a:schemeClr val="tx1"/>
                </a:solidFill>
              </a:rPr>
              <a:t>travailler sur des projets interdisciplinaires.</a:t>
            </a:r>
          </a:p>
        </p:txBody>
      </p:sp>
    </p:spTree>
    <p:extLst>
      <p:ext uri="{BB962C8B-B14F-4D97-AF65-F5344CB8AC3E}">
        <p14:creationId xmlns:p14="http://schemas.microsoft.com/office/powerpoint/2010/main" val="191351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630E1C-5C04-461B-AD90-34D06846F34C}"/>
              </a:ext>
            </a:extLst>
          </p:cNvPr>
          <p:cNvSpPr txBox="1"/>
          <p:nvPr/>
        </p:nvSpPr>
        <p:spPr>
          <a:xfrm>
            <a:off x="5490666" y="6696217"/>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sp>
        <p:nvSpPr>
          <p:cNvPr id="3" name="ZoneTexte 2">
            <a:extLst>
              <a:ext uri="{FF2B5EF4-FFF2-40B4-BE49-F238E27FC236}">
                <a16:creationId xmlns:a16="http://schemas.microsoft.com/office/drawing/2014/main" id="{B6BEA9F3-411C-49BC-BD15-432F224DC6F1}"/>
              </a:ext>
            </a:extLst>
          </p:cNvPr>
          <p:cNvSpPr txBox="1"/>
          <p:nvPr/>
        </p:nvSpPr>
        <p:spPr>
          <a:xfrm>
            <a:off x="3436535" y="8625598"/>
            <a:ext cx="3824074" cy="577081"/>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fr-FR" sz="1050" dirty="0"/>
              <a:t>Disponible sur notre portail web </a:t>
            </a:r>
            <a:r>
              <a:rPr lang="fr-FR" sz="1050" dirty="0">
                <a:solidFill>
                  <a:srgbClr val="4F97BE"/>
                </a:solidFill>
                <a:hlinkClick r:id="rId3"/>
              </a:rPr>
              <a:t>« Travailler à l’Université Côte d’Azur »</a:t>
            </a:r>
            <a:endParaRPr lang="fr-FR" sz="1050" dirty="0">
              <a:solidFill>
                <a:srgbClr val="4F97BE"/>
              </a:solidFill>
            </a:endParaRPr>
          </a:p>
          <a:p>
            <a:pPr marL="171450" indent="-171450">
              <a:buFont typeface="Arial" panose="020B0604020202020204" pitchFamily="34" charset="0"/>
              <a:buChar char="•"/>
            </a:pPr>
            <a:r>
              <a:rPr lang="fr-FR" sz="1050" dirty="0"/>
              <a:t>Ouvertes aux personnes en situation de handicap</a:t>
            </a:r>
          </a:p>
        </p:txBody>
      </p:sp>
    </p:spTree>
    <p:extLst>
      <p:ext uri="{BB962C8B-B14F-4D97-AF65-F5344CB8AC3E}">
        <p14:creationId xmlns:p14="http://schemas.microsoft.com/office/powerpoint/2010/main" val="33032623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1051</TotalTime>
  <Words>751</Words>
  <Application>Microsoft Office PowerPoint</Application>
  <PresentationFormat>Personnalisé</PresentationFormat>
  <Paragraphs>70</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Wingdings</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Deplantay</dc:creator>
  <cp:lastModifiedBy>Elisa Ferret</cp:lastModifiedBy>
  <cp:revision>40</cp:revision>
  <dcterms:created xsi:type="dcterms:W3CDTF">2023-06-27T13:02:10Z</dcterms:created>
  <dcterms:modified xsi:type="dcterms:W3CDTF">2026-05-05T09:10:33Z</dcterms:modified>
</cp:coreProperties>
</file>