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
  </p:notesMasterIdLst>
  <p:sldIdLst>
    <p:sldId id="257" r:id="rId5"/>
    <p:sldId id="258" r:id="rId6"/>
    <p:sldId id="259" r:id="rId7"/>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9B"/>
    <a:srgbClr val="00AF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snapToGrid="0">
      <p:cViewPr varScale="1">
        <p:scale>
          <a:sx n="83" d="100"/>
          <a:sy n="83" d="100"/>
        </p:scale>
        <p:origin x="2838" y="90"/>
      </p:cViewPr>
      <p:guideLst/>
    </p:cSldViewPr>
  </p:slideViewPr>
  <p:notesTextViewPr>
    <p:cViewPr>
      <p:scale>
        <a:sx n="1" d="1"/>
        <a:sy n="1" d="1"/>
      </p:scale>
      <p:origin x="0" y="0"/>
    </p:cViewPr>
  </p:notesTextViewPr>
  <p:notesViewPr>
    <p:cSldViewPr snapToGrid="0">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4#1">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503569-1188-4A34-8A66-5F0DDF9904A3}" type="doc">
      <dgm:prSet loTypeId="urn:microsoft.com/office/officeart/2005/8/layout/chevron1" loCatId="process" qsTypeId="urn:microsoft.com/office/officeart/2005/8/quickstyle/simple1#1" qsCatId="simple" csTypeId="urn:microsoft.com/office/officeart/2005/8/colors/accent1_4#1" csCatId="accent1" phldr="1"/>
      <dgm:spPr/>
      <dgm:t>
        <a:bodyPr/>
        <a:lstStyle/>
        <a:p>
          <a:endParaRPr lang="fr-FR"/>
        </a:p>
      </dgm:t>
    </dgm:pt>
    <dgm:pt modelId="{01BF6A7A-406A-4548-A000-06C269242FA1}">
      <dgm:prSet phldrT="[Texte]"/>
      <dgm:spPr/>
      <dgm:t>
        <a:bodyPr/>
        <a:lstStyle/>
        <a:p>
          <a:r>
            <a:rPr lang="fr-FR" dirty="0"/>
            <a:t>Date limite de réception des candidatures :</a:t>
          </a:r>
        </a:p>
        <a:p>
          <a:r>
            <a:rPr lang="fr-FR" dirty="0"/>
            <a:t>13/11/2026</a:t>
          </a:r>
        </a:p>
      </dgm:t>
    </dgm:pt>
    <dgm:pt modelId="{4A7B57EF-4341-4EAD-BCB3-AEE6E89B0DB0}" type="parTrans" cxnId="{5AFCCBC2-1989-44F6-AAF7-DEE7F53875DC}">
      <dgm:prSet/>
      <dgm:spPr/>
      <dgm:t>
        <a:bodyPr/>
        <a:lstStyle/>
        <a:p>
          <a:endParaRPr lang="fr-FR"/>
        </a:p>
      </dgm:t>
    </dgm:pt>
    <dgm:pt modelId="{B2BC9748-BB07-4560-835B-F8A38AFA1134}" type="sibTrans" cxnId="{5AFCCBC2-1989-44F6-AAF7-DEE7F53875DC}">
      <dgm:prSet/>
      <dgm:spPr/>
      <dgm:t>
        <a:bodyPr/>
        <a:lstStyle/>
        <a:p>
          <a:endParaRPr lang="fr-FR"/>
        </a:p>
      </dgm:t>
    </dgm:pt>
    <dgm:pt modelId="{AA63013C-74F7-4DA9-9EE0-F1A6F48D2629}">
      <dgm:prSet phldrT="[Texte]"/>
      <dgm:spPr/>
      <dgm:t>
        <a:bodyPr/>
        <a:lstStyle/>
        <a:p>
          <a:r>
            <a:rPr lang="fr-FR" dirty="0"/>
            <a:t>Réponses candidatures, présélection et organisation des entretiens</a:t>
          </a:r>
        </a:p>
      </dgm:t>
    </dgm:pt>
    <dgm:pt modelId="{5E1B5E19-7C5B-406A-A2F6-8C90C7C7176D}" type="parTrans" cxnId="{58032729-8F35-49F4-B638-1C45215E0BEE}">
      <dgm:prSet/>
      <dgm:spPr/>
      <dgm:t>
        <a:bodyPr/>
        <a:lstStyle/>
        <a:p>
          <a:endParaRPr lang="fr-FR"/>
        </a:p>
      </dgm:t>
    </dgm:pt>
    <dgm:pt modelId="{362CC12C-30A6-4185-B775-4AB9FAAAD9F7}" type="sibTrans" cxnId="{58032729-8F35-49F4-B638-1C45215E0BEE}">
      <dgm:prSet/>
      <dgm:spPr/>
      <dgm:t>
        <a:bodyPr/>
        <a:lstStyle/>
        <a:p>
          <a:endParaRPr lang="fr-FR"/>
        </a:p>
      </dgm:t>
    </dgm:pt>
    <dgm:pt modelId="{D2F64E7A-6D04-4DF6-856B-E7ABCF3C0D04}">
      <dgm:prSet phldrT="[Texte]"/>
      <dgm:spPr/>
      <dgm:t>
        <a:bodyPr/>
        <a:lstStyle/>
        <a:p>
          <a:r>
            <a:rPr lang="fr-FR" dirty="0"/>
            <a:t>Date de prise de fonction souhaitée : Janvier 2026</a:t>
          </a:r>
        </a:p>
      </dgm:t>
    </dgm:pt>
    <dgm:pt modelId="{3829660C-27A4-42D0-B9BE-DF404B736626}" type="parTrans" cxnId="{1144D8B8-5FA1-4BB6-A229-C91EF7E97757}">
      <dgm:prSet/>
      <dgm:spPr/>
      <dgm:t>
        <a:bodyPr/>
        <a:lstStyle/>
        <a:p>
          <a:endParaRPr lang="fr-FR"/>
        </a:p>
      </dgm:t>
    </dgm:pt>
    <dgm:pt modelId="{7A4DB779-3E84-47FF-BFAE-4546A26C3A82}" type="sibTrans" cxnId="{1144D8B8-5FA1-4BB6-A229-C91EF7E97757}">
      <dgm:prSet/>
      <dgm:spPr/>
      <dgm:t>
        <a:bodyPr/>
        <a:lstStyle/>
        <a:p>
          <a:endParaRPr lang="fr-FR"/>
        </a:p>
      </dgm:t>
    </dgm:pt>
    <dgm:pt modelId="{05672D31-5431-4B93-8900-495BCF2CAF77}" type="pres">
      <dgm:prSet presAssocID="{5A503569-1188-4A34-8A66-5F0DDF9904A3}" presName="Name0" presStyleCnt="0">
        <dgm:presLayoutVars>
          <dgm:dir/>
          <dgm:animLvl val="lvl"/>
          <dgm:resizeHandles val="exact"/>
        </dgm:presLayoutVars>
      </dgm:prSet>
      <dgm:spPr/>
    </dgm:pt>
    <dgm:pt modelId="{EE4FED05-21E5-4FE0-B878-0025E8C272C4}" type="pres">
      <dgm:prSet presAssocID="{01BF6A7A-406A-4548-A000-06C269242FA1}" presName="parTxOnly" presStyleLbl="node1" presStyleIdx="0" presStyleCnt="3" custLinFactNeighborX="-5648">
        <dgm:presLayoutVars>
          <dgm:chMax val="0"/>
          <dgm:chPref val="0"/>
          <dgm:bulletEnabled val="1"/>
        </dgm:presLayoutVars>
      </dgm:prSet>
      <dgm:spPr/>
    </dgm:pt>
    <dgm:pt modelId="{C7C0B62F-0C85-47C2-96C7-57C14D75BC7F}" type="pres">
      <dgm:prSet presAssocID="{B2BC9748-BB07-4560-835B-F8A38AFA1134}" presName="parTxOnlySpace" presStyleCnt="0"/>
      <dgm:spPr/>
    </dgm:pt>
    <dgm:pt modelId="{F3274778-9A87-4A63-B185-4BC6AE9F1575}" type="pres">
      <dgm:prSet presAssocID="{AA63013C-74F7-4DA9-9EE0-F1A6F48D2629}" presName="parTxOnly" presStyleLbl="node1" presStyleIdx="1" presStyleCnt="3">
        <dgm:presLayoutVars>
          <dgm:chMax val="0"/>
          <dgm:chPref val="0"/>
          <dgm:bulletEnabled val="1"/>
        </dgm:presLayoutVars>
      </dgm:prSet>
      <dgm:spPr/>
    </dgm:pt>
    <dgm:pt modelId="{4A1D322F-A4C3-46EE-AF29-9B8C8C58C831}" type="pres">
      <dgm:prSet presAssocID="{362CC12C-30A6-4185-B775-4AB9FAAAD9F7}" presName="parTxOnlySpace" presStyleCnt="0"/>
      <dgm:spPr/>
    </dgm:pt>
    <dgm:pt modelId="{230BAF7A-F50A-4BEA-B873-48685A8E2D4B}" type="pres">
      <dgm:prSet presAssocID="{D2F64E7A-6D04-4DF6-856B-E7ABCF3C0D04}" presName="parTxOnly" presStyleLbl="node1" presStyleIdx="2" presStyleCnt="3">
        <dgm:presLayoutVars>
          <dgm:chMax val="0"/>
          <dgm:chPref val="0"/>
          <dgm:bulletEnabled val="1"/>
        </dgm:presLayoutVars>
      </dgm:prSet>
      <dgm:spPr/>
    </dgm:pt>
  </dgm:ptLst>
  <dgm:cxnLst>
    <dgm:cxn modelId="{7A477008-5166-4608-87BE-0FB656995D00}" type="presOf" srcId="{D2F64E7A-6D04-4DF6-856B-E7ABCF3C0D04}" destId="{230BAF7A-F50A-4BEA-B873-48685A8E2D4B}" srcOrd="0" destOrd="0" presId="urn:microsoft.com/office/officeart/2005/8/layout/chevron1"/>
    <dgm:cxn modelId="{58032729-8F35-49F4-B638-1C45215E0BEE}" srcId="{5A503569-1188-4A34-8A66-5F0DDF9904A3}" destId="{AA63013C-74F7-4DA9-9EE0-F1A6F48D2629}" srcOrd="1" destOrd="0" parTransId="{5E1B5E19-7C5B-406A-A2F6-8C90C7C7176D}" sibTransId="{362CC12C-30A6-4185-B775-4AB9FAAAD9F7}"/>
    <dgm:cxn modelId="{73CBE550-5331-4024-9157-EAB01B8DFF75}" type="presOf" srcId="{AA63013C-74F7-4DA9-9EE0-F1A6F48D2629}" destId="{F3274778-9A87-4A63-B185-4BC6AE9F1575}" srcOrd="0" destOrd="0" presId="urn:microsoft.com/office/officeart/2005/8/layout/chevron1"/>
    <dgm:cxn modelId="{1144D8B8-5FA1-4BB6-A229-C91EF7E97757}" srcId="{5A503569-1188-4A34-8A66-5F0DDF9904A3}" destId="{D2F64E7A-6D04-4DF6-856B-E7ABCF3C0D04}" srcOrd="2" destOrd="0" parTransId="{3829660C-27A4-42D0-B9BE-DF404B736626}" sibTransId="{7A4DB779-3E84-47FF-BFAE-4546A26C3A82}"/>
    <dgm:cxn modelId="{5AFCCBC2-1989-44F6-AAF7-DEE7F53875DC}" srcId="{5A503569-1188-4A34-8A66-5F0DDF9904A3}" destId="{01BF6A7A-406A-4548-A000-06C269242FA1}" srcOrd="0" destOrd="0" parTransId="{4A7B57EF-4341-4EAD-BCB3-AEE6E89B0DB0}" sibTransId="{B2BC9748-BB07-4560-835B-F8A38AFA1134}"/>
    <dgm:cxn modelId="{A0D582D1-7EEC-4DAD-8225-3B926689546F}" type="presOf" srcId="{5A503569-1188-4A34-8A66-5F0DDF9904A3}" destId="{05672D31-5431-4B93-8900-495BCF2CAF77}" srcOrd="0" destOrd="0" presId="urn:microsoft.com/office/officeart/2005/8/layout/chevron1"/>
    <dgm:cxn modelId="{B6BE0CE9-42A4-4AD3-BA11-586F97A554CD}" type="presOf" srcId="{01BF6A7A-406A-4548-A000-06C269242FA1}" destId="{EE4FED05-21E5-4FE0-B878-0025E8C272C4}" srcOrd="0" destOrd="0" presId="urn:microsoft.com/office/officeart/2005/8/layout/chevron1"/>
    <dgm:cxn modelId="{7C620269-BAC0-416B-AAF1-B5AA8BE04437}" type="presParOf" srcId="{05672D31-5431-4B93-8900-495BCF2CAF77}" destId="{EE4FED05-21E5-4FE0-B878-0025E8C272C4}" srcOrd="0" destOrd="0" presId="urn:microsoft.com/office/officeart/2005/8/layout/chevron1"/>
    <dgm:cxn modelId="{2511C807-37E3-42E3-B7C0-9CA662E19300}" type="presParOf" srcId="{05672D31-5431-4B93-8900-495BCF2CAF77}" destId="{C7C0B62F-0C85-47C2-96C7-57C14D75BC7F}" srcOrd="1" destOrd="0" presId="urn:microsoft.com/office/officeart/2005/8/layout/chevron1"/>
    <dgm:cxn modelId="{4BB8F901-FD1E-458F-809B-F5AF1EC8C496}" type="presParOf" srcId="{05672D31-5431-4B93-8900-495BCF2CAF77}" destId="{F3274778-9A87-4A63-B185-4BC6AE9F1575}" srcOrd="2" destOrd="0" presId="urn:microsoft.com/office/officeart/2005/8/layout/chevron1"/>
    <dgm:cxn modelId="{9FB4134E-E9D4-4CB7-BF51-203D8D702B9D}" type="presParOf" srcId="{05672D31-5431-4B93-8900-495BCF2CAF77}" destId="{4A1D322F-A4C3-46EE-AF29-9B8C8C58C831}" srcOrd="3" destOrd="0" presId="urn:microsoft.com/office/officeart/2005/8/layout/chevron1"/>
    <dgm:cxn modelId="{B62995E9-93A7-4E8D-9C07-241791C7C559}" type="presParOf" srcId="{05672D31-5431-4B93-8900-495BCF2CAF77}" destId="{230BAF7A-F50A-4BEA-B873-48685A8E2D4B}"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4FED05-21E5-4FE0-B878-0025E8C272C4}">
      <dsp:nvSpPr>
        <dsp:cNvPr id="0" name=""/>
        <dsp:cNvSpPr/>
      </dsp:nvSpPr>
      <dsp:spPr>
        <a:xfrm>
          <a:off x="0" y="1278835"/>
          <a:ext cx="2353563" cy="941425"/>
        </a:xfrm>
        <a:prstGeom prst="chevron">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fr-FR" sz="1200" kern="1200" dirty="0"/>
            <a:t>Date limite de réception des candidatures :</a:t>
          </a:r>
        </a:p>
        <a:p>
          <a:pPr marL="0" lvl="0" indent="0" algn="ctr" defTabSz="533400">
            <a:lnSpc>
              <a:spcPct val="90000"/>
            </a:lnSpc>
            <a:spcBef>
              <a:spcPct val="0"/>
            </a:spcBef>
            <a:spcAft>
              <a:spcPct val="35000"/>
            </a:spcAft>
            <a:buNone/>
          </a:pPr>
          <a:r>
            <a:rPr lang="fr-FR" sz="1200" kern="1200" dirty="0"/>
            <a:t>13/11/2026</a:t>
          </a:r>
        </a:p>
      </dsp:txBody>
      <dsp:txXfrm>
        <a:off x="470713" y="1278835"/>
        <a:ext cx="1412138" cy="941425"/>
      </dsp:txXfrm>
    </dsp:sp>
    <dsp:sp modelId="{F3274778-9A87-4A63-B185-4BC6AE9F1575}">
      <dsp:nvSpPr>
        <dsp:cNvPr id="0" name=""/>
        <dsp:cNvSpPr/>
      </dsp:nvSpPr>
      <dsp:spPr>
        <a:xfrm>
          <a:off x="2120138" y="1278835"/>
          <a:ext cx="2353563" cy="941425"/>
        </a:xfrm>
        <a:prstGeom prst="chevron">
          <a:avLst/>
        </a:prstGeom>
        <a:solidFill>
          <a:schemeClr val="accent1">
            <a:shade val="50000"/>
            <a:hueOff val="268329"/>
            <a:satOff val="-6535"/>
            <a:lumOff val="285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fr-FR" sz="1200" kern="1200" dirty="0"/>
            <a:t>Réponses candidatures, présélection et organisation des entretiens</a:t>
          </a:r>
        </a:p>
      </dsp:txBody>
      <dsp:txXfrm>
        <a:off x="2590851" y="1278835"/>
        <a:ext cx="1412138" cy="941425"/>
      </dsp:txXfrm>
    </dsp:sp>
    <dsp:sp modelId="{230BAF7A-F50A-4BEA-B873-48685A8E2D4B}">
      <dsp:nvSpPr>
        <dsp:cNvPr id="0" name=""/>
        <dsp:cNvSpPr/>
      </dsp:nvSpPr>
      <dsp:spPr>
        <a:xfrm>
          <a:off x="4238345" y="1278835"/>
          <a:ext cx="2353563" cy="941425"/>
        </a:xfrm>
        <a:prstGeom prst="chevron">
          <a:avLst/>
        </a:prstGeom>
        <a:solidFill>
          <a:schemeClr val="accent1">
            <a:shade val="50000"/>
            <a:hueOff val="268329"/>
            <a:satOff val="-6535"/>
            <a:lumOff val="285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fr-FR" sz="1200" kern="1200" dirty="0"/>
            <a:t>Date de prise de fonction souhaitée : Janvier 2026</a:t>
          </a:r>
        </a:p>
      </dsp:txBody>
      <dsp:txXfrm>
        <a:off x="4709058" y="1278835"/>
        <a:ext cx="1412138" cy="94142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5E72C7-93F0-0643-A05F-2FDDC727AA2A}" type="datetimeFigureOut">
              <a:rPr lang="fr-FR" smtClean="0"/>
              <a:t>13/10/2026</a:t>
            </a:fld>
            <a:endParaRPr lang="fr-FR"/>
          </a:p>
        </p:txBody>
      </p:sp>
      <p:sp>
        <p:nvSpPr>
          <p:cNvPr id="4" name="Espace réservé de l'image des diapositives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31F6C4-58C4-604D-963A-729FF0787FBD}" type="slidenum">
              <a:rPr lang="fr-FR" smtClean="0"/>
              <a:t>‹N°›</a:t>
            </a:fld>
            <a:endParaRPr lang="fr-FR"/>
          </a:p>
        </p:txBody>
      </p:sp>
    </p:spTree>
    <p:extLst>
      <p:ext uri="{BB962C8B-B14F-4D97-AF65-F5344CB8AC3E}">
        <p14:creationId xmlns:p14="http://schemas.microsoft.com/office/powerpoint/2010/main" val="3619521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bg>
      <p:bgPr>
        <a:blipFill dpi="0" rotWithShape="1">
          <a:blip r:embed="rId2">
            <a:lum/>
          </a:blip>
          <a:srcRect/>
          <a:stretch>
            <a:fillRect l="-3000" t="-2000" r="-2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886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de section">
    <p:bg>
      <p:bgPr>
        <a:blipFill dpi="0" rotWithShape="1">
          <a:blip r:embed="rId2">
            <a:lum/>
          </a:blip>
          <a:srcRect/>
          <a:stretch>
            <a:fillRect l="-3000" t="-2000" r="-2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59435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93F10FBB-567B-F544-8F16-C763E491D035}" type="datetimeFigureOut">
              <a:rPr lang="fr-FR" smtClean="0"/>
              <a:t>13/10/2026</a:t>
            </a:fld>
            <a:endParaRPr lang="fr-FR"/>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F11729B3-34C7-F549-B578-98C7687A2C27}" type="slidenum">
              <a:rPr lang="fr-FR" smtClean="0"/>
              <a:t>‹N°›</a:t>
            </a:fld>
            <a:endParaRPr lang="fr-FR"/>
          </a:p>
        </p:txBody>
      </p:sp>
    </p:spTree>
    <p:extLst>
      <p:ext uri="{BB962C8B-B14F-4D97-AF65-F5344CB8AC3E}">
        <p14:creationId xmlns:p14="http://schemas.microsoft.com/office/powerpoint/2010/main" val="257665505"/>
      </p:ext>
    </p:extLst>
  </p:cSld>
  <p:clrMap bg1="lt1" tx1="dk1" bg2="lt2" tx2="dk2" accent1="accent1" accent2="accent2" accent3="accent3" accent4="accent4" accent5="accent5" accent6="accent6" hlink="hlink" folHlink="folHlink"/>
  <p:sldLayoutIdLst>
    <p:sldLayoutId id="2147483662" r:id="rId1"/>
    <p:sldLayoutId id="2147483663" r:id="rId2"/>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univ-cotedazur.fr/universite/travailler-a-universite-cote-d-azur/" TargetMode="External"/><Relationship Id="rId2" Type="http://schemas.openxmlformats.org/officeDocument/2006/relationships/hyperlink" Target="https://univ-cotedazur.fr/universite/travailler-a-universite-cote-d-azur/decouvrez-les-10-bonnes-raisons-de-nous-rejoind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1485407-6AB4-6BEC-68C7-5B0CE3453404}"/>
              </a:ext>
            </a:extLst>
          </p:cNvPr>
          <p:cNvSpPr/>
          <p:nvPr/>
        </p:nvSpPr>
        <p:spPr>
          <a:xfrm>
            <a:off x="522126" y="883847"/>
            <a:ext cx="6515422"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pPr algn="ctr"/>
            <a:r>
              <a:rPr lang="fr-FR" b="1" dirty="0">
                <a:solidFill>
                  <a:schemeClr val="tx1"/>
                </a:solidFill>
              </a:rPr>
              <a:t>Ingénieur de recherche en analyse d'images médicales</a:t>
            </a:r>
            <a:endParaRPr lang="fr-FR" sz="1700" b="1" dirty="0">
              <a:solidFill>
                <a:schemeClr val="tx1"/>
              </a:solidFill>
            </a:endParaRPr>
          </a:p>
        </p:txBody>
      </p:sp>
      <p:sp>
        <p:nvSpPr>
          <p:cNvPr id="5" name="Rectangle 4">
            <a:extLst>
              <a:ext uri="{FF2B5EF4-FFF2-40B4-BE49-F238E27FC236}">
                <a16:creationId xmlns:a16="http://schemas.microsoft.com/office/drawing/2014/main" id="{262388FF-5F3B-E95B-FA9C-5ED38BAF147C}"/>
              </a:ext>
            </a:extLst>
          </p:cNvPr>
          <p:cNvSpPr/>
          <p:nvPr/>
        </p:nvSpPr>
        <p:spPr>
          <a:xfrm>
            <a:off x="433022" y="1303196"/>
            <a:ext cx="6515422" cy="261610"/>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100" dirty="0">
                <a:solidFill>
                  <a:schemeClr val="tx1"/>
                </a:solidFill>
              </a:rPr>
              <a:t>&gt; Entité/Service : Institut de biologie Valrose (IBV)</a:t>
            </a:r>
          </a:p>
        </p:txBody>
      </p:sp>
      <p:sp>
        <p:nvSpPr>
          <p:cNvPr id="7" name="Rectangle 6">
            <a:extLst>
              <a:ext uri="{FF2B5EF4-FFF2-40B4-BE49-F238E27FC236}">
                <a16:creationId xmlns:a16="http://schemas.microsoft.com/office/drawing/2014/main" id="{9EEEA2FE-4AED-8D03-9F7F-A94A9FBB695E}"/>
              </a:ext>
            </a:extLst>
          </p:cNvPr>
          <p:cNvSpPr/>
          <p:nvPr/>
        </p:nvSpPr>
        <p:spPr>
          <a:xfrm>
            <a:off x="433022" y="2689986"/>
            <a:ext cx="6515422" cy="30822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Le défi à relever  </a:t>
            </a:r>
            <a:endParaRPr lang="fr-FR" sz="1403" b="1" dirty="0">
              <a:solidFill>
                <a:srgbClr val="00AFDB"/>
              </a:solidFill>
            </a:endParaRPr>
          </a:p>
        </p:txBody>
      </p:sp>
      <p:sp>
        <p:nvSpPr>
          <p:cNvPr id="9" name="Rectangle 8">
            <a:extLst>
              <a:ext uri="{FF2B5EF4-FFF2-40B4-BE49-F238E27FC236}">
                <a16:creationId xmlns:a16="http://schemas.microsoft.com/office/drawing/2014/main" id="{772E83AA-9D4A-4D74-8D60-65A34604C222}"/>
              </a:ext>
            </a:extLst>
          </p:cNvPr>
          <p:cNvSpPr/>
          <p:nvPr/>
        </p:nvSpPr>
        <p:spPr>
          <a:xfrm>
            <a:off x="493374" y="2994282"/>
            <a:ext cx="6515422" cy="258917"/>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pPr algn="just">
              <a:lnSpc>
                <a:spcPct val="115000"/>
              </a:lnSpc>
            </a:pPr>
            <a:r>
              <a:rPr lang="fr-FR" sz="1000" b="1" dirty="0">
                <a:solidFill>
                  <a:schemeClr val="tx1"/>
                </a:solidFill>
              </a:rPr>
              <a:t>Nous recherchons notre futur/e Ingénieur de recherche en analyse d'images médicales</a:t>
            </a:r>
          </a:p>
        </p:txBody>
      </p:sp>
      <p:sp>
        <p:nvSpPr>
          <p:cNvPr id="10" name="Rectangle 9">
            <a:extLst>
              <a:ext uri="{FF2B5EF4-FFF2-40B4-BE49-F238E27FC236}">
                <a16:creationId xmlns:a16="http://schemas.microsoft.com/office/drawing/2014/main" id="{63E72028-4323-4541-B4B0-5EA3843DFB9C}"/>
              </a:ext>
            </a:extLst>
          </p:cNvPr>
          <p:cNvSpPr/>
          <p:nvPr/>
        </p:nvSpPr>
        <p:spPr>
          <a:xfrm>
            <a:off x="433022" y="1564806"/>
            <a:ext cx="6515422" cy="1171796"/>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indent="-285750">
              <a:buFont typeface="Arial" panose="020B0604020202020204" pitchFamily="34" charset="0"/>
              <a:buChar char="•"/>
            </a:pPr>
            <a:r>
              <a:rPr lang="fr-FR" sz="1403" b="1" dirty="0">
                <a:solidFill>
                  <a:srgbClr val="00769B"/>
                </a:solidFill>
              </a:rPr>
              <a:t>Type de recrutement : Contractuel </a:t>
            </a:r>
          </a:p>
          <a:p>
            <a:pPr indent="-285750">
              <a:buFont typeface="Arial" panose="020B0604020202020204" pitchFamily="34" charset="0"/>
              <a:buChar char="•"/>
            </a:pPr>
            <a:r>
              <a:rPr lang="fr-FR" sz="1403" b="1" dirty="0">
                <a:solidFill>
                  <a:srgbClr val="00769B"/>
                </a:solidFill>
              </a:rPr>
              <a:t>Catégorie : IGR</a:t>
            </a:r>
          </a:p>
          <a:p>
            <a:pPr indent="-285750">
              <a:buFont typeface="Arial" panose="020B0604020202020204" pitchFamily="34" charset="0"/>
              <a:buChar char="•"/>
            </a:pPr>
            <a:r>
              <a:rPr lang="fr-FR" sz="1403" b="1" dirty="0">
                <a:solidFill>
                  <a:srgbClr val="00769B"/>
                </a:solidFill>
              </a:rPr>
              <a:t>Temps de travail : Temps complet</a:t>
            </a:r>
          </a:p>
          <a:p>
            <a:pPr indent="-285750">
              <a:buFont typeface="Arial" panose="020B0604020202020204" pitchFamily="34" charset="0"/>
              <a:buChar char="•"/>
            </a:pPr>
            <a:r>
              <a:rPr lang="fr-FR" sz="1403" b="1" dirty="0">
                <a:solidFill>
                  <a:srgbClr val="00769B"/>
                </a:solidFill>
              </a:rPr>
              <a:t>Localisation : Campus Valrose –  28 avenue de Valrose, 06000 Nice</a:t>
            </a:r>
          </a:p>
          <a:p>
            <a:pPr indent="-285750">
              <a:buFont typeface="Arial" panose="020B0604020202020204" pitchFamily="34" charset="0"/>
              <a:buChar char="•"/>
            </a:pPr>
            <a:r>
              <a:rPr lang="fr-FR" sz="1403" b="1" dirty="0">
                <a:solidFill>
                  <a:srgbClr val="00769B"/>
                </a:solidFill>
              </a:rPr>
              <a:t>Référence de l’annonce : 2026-IBV09</a:t>
            </a:r>
          </a:p>
        </p:txBody>
      </p:sp>
      <p:sp>
        <p:nvSpPr>
          <p:cNvPr id="13" name="Rectangle 12">
            <a:extLst>
              <a:ext uri="{FF2B5EF4-FFF2-40B4-BE49-F238E27FC236}">
                <a16:creationId xmlns:a16="http://schemas.microsoft.com/office/drawing/2014/main" id="{2EE0233F-35AC-4000-8264-FD07A0309647}"/>
              </a:ext>
            </a:extLst>
          </p:cNvPr>
          <p:cNvSpPr/>
          <p:nvPr/>
        </p:nvSpPr>
        <p:spPr>
          <a:xfrm>
            <a:off x="433022" y="3302508"/>
            <a:ext cx="6515422" cy="30822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Vos missions</a:t>
            </a:r>
            <a:endParaRPr lang="fr-FR" sz="1403" b="1" dirty="0">
              <a:solidFill>
                <a:srgbClr val="00AFDB"/>
              </a:solidFill>
            </a:endParaRPr>
          </a:p>
        </p:txBody>
      </p:sp>
      <p:sp>
        <p:nvSpPr>
          <p:cNvPr id="16" name="Rectangle 15">
            <a:extLst>
              <a:ext uri="{FF2B5EF4-FFF2-40B4-BE49-F238E27FC236}">
                <a16:creationId xmlns:a16="http://schemas.microsoft.com/office/drawing/2014/main" id="{D75F7468-3FE3-4BEA-8023-841FE6112F19}"/>
              </a:ext>
            </a:extLst>
          </p:cNvPr>
          <p:cNvSpPr/>
          <p:nvPr/>
        </p:nvSpPr>
        <p:spPr>
          <a:xfrm>
            <a:off x="433022" y="3610734"/>
            <a:ext cx="6515422" cy="4493538"/>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pPr algn="just"/>
            <a:r>
              <a:rPr lang="fr-FR" sz="1100" kern="100" dirty="0">
                <a:solidFill>
                  <a:schemeClr val="tx1"/>
                </a:solidFill>
              </a:rPr>
              <a:t>La planification de la réduction chirurgicale des fractures osseuses est fondamentale en orthopédie et en traumatologie. Dans le cas des fractures complexes touchant les régions du poignet, du genou, et du bassin, l’enjeu pour le système de santé national est particulièrement important, car ces traumatismes sont d’une fréquence élevée, ont un impact considérable sur la qualité de vie des patients, et demandent un haut niveau d’expertise de la part du chirurgien.</a:t>
            </a:r>
            <a:endParaRPr lang="fr-FR" sz="1050" kern="100" dirty="0">
              <a:solidFill>
                <a:schemeClr val="tx1"/>
              </a:solidFill>
              <a:latin typeface="Calibri" panose="020F0502020204030204" pitchFamily="34" charset="0"/>
              <a:ea typeface="Calibri" panose="020F0502020204030204" pitchFamily="34" charset="0"/>
            </a:endParaRPr>
          </a:p>
          <a:p>
            <a:pPr algn="just"/>
            <a:endParaRPr lang="fr-FR" sz="1100" kern="100" dirty="0">
              <a:solidFill>
                <a:schemeClr val="tx1"/>
              </a:solidFill>
            </a:endParaRPr>
          </a:p>
          <a:p>
            <a:r>
              <a:rPr lang="fr-FR" sz="1100" kern="100" dirty="0">
                <a:solidFill>
                  <a:schemeClr val="tx1"/>
                </a:solidFill>
              </a:rPr>
              <a:t>C’est pour cette raison que le projet de Recherche Hospitalo-Universitaire (RHU) </a:t>
            </a:r>
            <a:r>
              <a:rPr lang="fr-FR" sz="1100" kern="100" dirty="0" err="1">
                <a:solidFill>
                  <a:schemeClr val="tx1"/>
                </a:solidFill>
              </a:rPr>
              <a:t>ReBone</a:t>
            </a:r>
            <a:r>
              <a:rPr lang="fr-FR" sz="1100" kern="100" dirty="0">
                <a:solidFill>
                  <a:schemeClr val="tx1"/>
                </a:solidFill>
              </a:rPr>
              <a:t>, une initiative de recherche collaborative d'ampleur nationale, vise à améliorer la prise en charge des patients victimes des fractures osseuses complexes du radius distale, du plateau tibial, et de la cotyle du bassin. Ce projet implique des chirurgiens ainsi que des chercheurs en science des données, des matériaux, et en imagerie biomédicale issus de différents partenaires publics et privés français. Parmi les objectifs de ce projet figure la création d'algorithmes automatisés pour la segmentation et la réduction des fragments osseux détectés à l’aide de l’imagerie scanner ainsi que la création de bases de données annotées servant de référence.</a:t>
            </a:r>
          </a:p>
          <a:p>
            <a:r>
              <a:rPr lang="fr-FR" sz="1100" kern="100" dirty="0">
                <a:solidFill>
                  <a:schemeClr val="tx1"/>
                </a:solidFill>
              </a:rPr>
              <a:t>Le défi principal de cette dernière tâche est de prendre en compte les structures fracturées dont les morphologies peuvent être très irrégulières et variables en fonction du traumatisme du patient. Une bonne connaissance anatomique étant nécessaire pour la bonne identification des fragments osseux, ce processus implique une collaboration étroite entre chirurgiens experts et des chercheurs en imagerie biomédicale. Pour répondre à ces défis, l’ingénieur de recherche travaillera sur :</a:t>
            </a:r>
          </a:p>
          <a:p>
            <a:r>
              <a:rPr lang="fr-FR" sz="1100" kern="100" dirty="0">
                <a:solidFill>
                  <a:schemeClr val="tx1"/>
                </a:solidFill>
              </a:rPr>
              <a:t>· La conception et documentation en français d’un outil de segmentation de structures osseuses fracturées pouvant être déployé au sein d'un service de traumatologie.</a:t>
            </a:r>
          </a:p>
          <a:p>
            <a:r>
              <a:rPr lang="fr-FR" sz="1100" kern="100" dirty="0">
                <a:solidFill>
                  <a:schemeClr val="tx1"/>
                </a:solidFill>
              </a:rPr>
              <a:t>· La segmentation d'image automatisée de l’anatomie osseuse ainsi que des différents fragments osseux dans les images tomodensitométriques utilisant l'intelligence artificielle.</a:t>
            </a:r>
          </a:p>
          <a:p>
            <a:r>
              <a:rPr lang="fr-FR" sz="1100" kern="100" dirty="0">
                <a:solidFill>
                  <a:schemeClr val="tx1"/>
                </a:solidFill>
              </a:rPr>
              <a:t>· Le développement d'outils interactifs de correction en trois dimensions de la segmentation d'images</a:t>
            </a:r>
          </a:p>
          <a:p>
            <a:r>
              <a:rPr lang="fr-FR" sz="1100" kern="100" dirty="0">
                <a:solidFill>
                  <a:schemeClr val="tx1"/>
                </a:solidFill>
              </a:rPr>
              <a:t>· La génération de cartes de segmentation "vérité-terrain" à l'aide des outils précédents en collaboration étroite avec des chirurgiens orthopédistes.</a:t>
            </a:r>
          </a:p>
          <a:p>
            <a:r>
              <a:rPr lang="fr-FR" sz="1100" kern="100" dirty="0">
                <a:solidFill>
                  <a:schemeClr val="tx1"/>
                </a:solidFill>
              </a:rPr>
              <a:t>· La bonne intégration de ces développements au sein du projet RHU </a:t>
            </a:r>
            <a:r>
              <a:rPr lang="fr-FR" sz="1100" kern="100" dirty="0" err="1">
                <a:solidFill>
                  <a:schemeClr val="tx1"/>
                </a:solidFill>
              </a:rPr>
              <a:t>ReBone</a:t>
            </a:r>
            <a:r>
              <a:rPr lang="fr-FR" sz="1100" kern="100" dirty="0">
                <a:solidFill>
                  <a:schemeClr val="tx1"/>
                </a:solidFill>
              </a:rPr>
              <a:t>.</a:t>
            </a:r>
          </a:p>
        </p:txBody>
      </p:sp>
      <p:sp>
        <p:nvSpPr>
          <p:cNvPr id="3" name="Rectangle 2">
            <a:extLst>
              <a:ext uri="{FF2B5EF4-FFF2-40B4-BE49-F238E27FC236}">
                <a16:creationId xmlns:a16="http://schemas.microsoft.com/office/drawing/2014/main" id="{6EF9C47A-372A-BAB4-1E85-5CD452BE5973}"/>
              </a:ext>
            </a:extLst>
          </p:cNvPr>
          <p:cNvSpPr/>
          <p:nvPr/>
        </p:nvSpPr>
        <p:spPr>
          <a:xfrm>
            <a:off x="461774" y="8573009"/>
            <a:ext cx="6575774" cy="1107996"/>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r>
              <a:rPr lang="fr-FR" sz="1100" kern="100" dirty="0">
                <a:solidFill>
                  <a:schemeClr val="tx1"/>
                </a:solidFill>
              </a:rPr>
              <a:t>Pour répondre aux besoins du projet </a:t>
            </a:r>
            <a:r>
              <a:rPr lang="fr-FR" sz="1100" kern="100" dirty="0" err="1">
                <a:solidFill>
                  <a:schemeClr val="tx1"/>
                </a:solidFill>
              </a:rPr>
              <a:t>ReBone</a:t>
            </a:r>
            <a:r>
              <a:rPr lang="fr-FR" sz="1100" kern="100" dirty="0">
                <a:solidFill>
                  <a:schemeClr val="tx1"/>
                </a:solidFill>
              </a:rPr>
              <a:t>, le profil recherché doit correspondre aux critères suivants :</a:t>
            </a:r>
          </a:p>
          <a:p>
            <a:r>
              <a:rPr lang="fr-FR" sz="1100" kern="100" dirty="0">
                <a:solidFill>
                  <a:schemeClr val="tx1"/>
                </a:solidFill>
              </a:rPr>
              <a:t>· Master ou doctorat en informatique ou traitement du signal</a:t>
            </a:r>
          </a:p>
          <a:p>
            <a:r>
              <a:rPr lang="fr-FR" sz="1100" kern="100" dirty="0">
                <a:solidFill>
                  <a:schemeClr val="tx1"/>
                </a:solidFill>
              </a:rPr>
              <a:t>· Expérience dans le traitement des images médicales</a:t>
            </a:r>
          </a:p>
          <a:p>
            <a:r>
              <a:rPr lang="fr-FR" sz="1100" kern="100" dirty="0">
                <a:solidFill>
                  <a:schemeClr val="tx1"/>
                </a:solidFill>
              </a:rPr>
              <a:t>· Expérience en développement Python et </a:t>
            </a:r>
            <a:r>
              <a:rPr lang="fr-FR" sz="1100" kern="100" dirty="0" err="1">
                <a:solidFill>
                  <a:schemeClr val="tx1"/>
                </a:solidFill>
              </a:rPr>
              <a:t>Pytorch</a:t>
            </a:r>
            <a:endParaRPr lang="fr-FR" sz="1100" kern="100" dirty="0">
              <a:solidFill>
                <a:schemeClr val="tx1"/>
              </a:solidFill>
            </a:endParaRPr>
          </a:p>
          <a:p>
            <a:r>
              <a:rPr lang="fr-FR" sz="1100" kern="100" dirty="0">
                <a:solidFill>
                  <a:schemeClr val="tx1"/>
                </a:solidFill>
              </a:rPr>
              <a:t>· Expérience en techniques d'apprentissage profond</a:t>
            </a:r>
          </a:p>
          <a:p>
            <a:r>
              <a:rPr lang="fr-FR" sz="1100" kern="100" dirty="0">
                <a:solidFill>
                  <a:schemeClr val="tx1"/>
                </a:solidFill>
              </a:rPr>
              <a:t>Des connaissances sur des outils d'annotation interactive sont considérés comme un plus.</a:t>
            </a:r>
          </a:p>
        </p:txBody>
      </p:sp>
      <p:sp>
        <p:nvSpPr>
          <p:cNvPr id="8" name="Rectangle 7">
            <a:extLst>
              <a:ext uri="{FF2B5EF4-FFF2-40B4-BE49-F238E27FC236}">
                <a16:creationId xmlns:a16="http://schemas.microsoft.com/office/drawing/2014/main" id="{D14E983E-02BC-A6A6-AAD1-0D32356CCDA8}"/>
              </a:ext>
            </a:extLst>
          </p:cNvPr>
          <p:cNvSpPr/>
          <p:nvPr/>
        </p:nvSpPr>
        <p:spPr>
          <a:xfrm>
            <a:off x="433022" y="8163909"/>
            <a:ext cx="6515422" cy="30822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Ce poste est fait pour vous si   </a:t>
            </a:r>
            <a:endParaRPr lang="fr-FR" sz="1403" dirty="0">
              <a:solidFill>
                <a:srgbClr val="00769B"/>
              </a:solidFill>
            </a:endParaRPr>
          </a:p>
        </p:txBody>
      </p:sp>
    </p:spTree>
    <p:extLst>
      <p:ext uri="{BB962C8B-B14F-4D97-AF65-F5344CB8AC3E}">
        <p14:creationId xmlns:p14="http://schemas.microsoft.com/office/powerpoint/2010/main" val="4599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135DD0-1D30-783C-05B6-C0647ECC856B}"/>
              </a:ext>
            </a:extLst>
          </p:cNvPr>
          <p:cNvSpPr/>
          <p:nvPr/>
        </p:nvSpPr>
        <p:spPr>
          <a:xfrm>
            <a:off x="522123" y="1502108"/>
            <a:ext cx="6515422" cy="30822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Rémunération et avantages sociaux</a:t>
            </a:r>
          </a:p>
        </p:txBody>
      </p:sp>
      <p:sp>
        <p:nvSpPr>
          <p:cNvPr id="6" name="Rectangle 5">
            <a:extLst>
              <a:ext uri="{FF2B5EF4-FFF2-40B4-BE49-F238E27FC236}">
                <a16:creationId xmlns:a16="http://schemas.microsoft.com/office/drawing/2014/main" id="{F21D0F80-49B8-48C2-07BE-16BD788DA243}"/>
              </a:ext>
            </a:extLst>
          </p:cNvPr>
          <p:cNvSpPr/>
          <p:nvPr/>
        </p:nvSpPr>
        <p:spPr>
          <a:xfrm>
            <a:off x="522123" y="2175946"/>
            <a:ext cx="6515422" cy="1015663"/>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t">
            <a:spAutoFit/>
          </a:bodyPr>
          <a:lstStyle/>
          <a:p>
            <a:pPr marL="171450" indent="-171450">
              <a:buFont typeface="Arial" panose="020B0604020202020204" pitchFamily="34" charset="0"/>
              <a:buChar char="•"/>
            </a:pPr>
            <a:r>
              <a:rPr lang="fr-FR" sz="1000" dirty="0">
                <a:solidFill>
                  <a:schemeClr val="tx1"/>
                </a:solidFill>
              </a:rPr>
              <a:t>Rémunération contractuels (hors variables) : à partir de 2 117,88 € nets (avant impôts), selon expérience</a:t>
            </a:r>
          </a:p>
          <a:p>
            <a:pPr marL="171450" indent="-171450">
              <a:buFont typeface="Arial" panose="020B0604020202020204" pitchFamily="34" charset="0"/>
              <a:buChar char="•"/>
            </a:pPr>
            <a:r>
              <a:rPr lang="fr-FR" sz="1000" dirty="0">
                <a:solidFill>
                  <a:schemeClr val="tx1"/>
                </a:solidFill>
              </a:rPr>
              <a:t>Congés : 45 jours de congés annuels</a:t>
            </a:r>
          </a:p>
          <a:p>
            <a:pPr marL="171450" indent="-171450">
              <a:buFont typeface="Arial" panose="020B0604020202020204" pitchFamily="34" charset="0"/>
              <a:buChar char="•"/>
            </a:pPr>
            <a:r>
              <a:rPr lang="fr-FR" sz="1000" dirty="0">
                <a:solidFill>
                  <a:schemeClr val="tx1"/>
                </a:solidFill>
              </a:rPr>
              <a:t>Prise en charge partielle des frais de transport domicile-travail</a:t>
            </a:r>
          </a:p>
          <a:p>
            <a:pPr marL="171450" indent="-171450">
              <a:buFont typeface="Arial" panose="020B0604020202020204" pitchFamily="34" charset="0"/>
              <a:buChar char="•"/>
            </a:pPr>
            <a:r>
              <a:rPr lang="fr-FR" sz="1000" dirty="0">
                <a:solidFill>
                  <a:schemeClr val="tx1"/>
                </a:solidFill>
              </a:rPr>
              <a:t>Prise en charge partielle des frais de mutuelle</a:t>
            </a:r>
          </a:p>
          <a:p>
            <a:pPr marL="171450" indent="-171450">
              <a:buFont typeface="Arial" panose="020B0604020202020204" pitchFamily="34" charset="0"/>
              <a:buChar char="•"/>
            </a:pPr>
            <a:r>
              <a:rPr lang="fr-FR" sz="1000" dirty="0">
                <a:solidFill>
                  <a:schemeClr val="tx1"/>
                </a:solidFill>
              </a:rPr>
              <a:t>Accès aux restaurants et cafétérias du CROUS avec tarif privilégié</a:t>
            </a:r>
          </a:p>
          <a:p>
            <a:pPr marL="171450" indent="-171450">
              <a:buFont typeface="Arial" panose="020B0604020202020204" pitchFamily="34" charset="0"/>
              <a:buChar char="•"/>
            </a:pPr>
            <a:r>
              <a:rPr lang="fr-FR" sz="1000" dirty="0">
                <a:solidFill>
                  <a:schemeClr val="tx1"/>
                </a:solidFill>
              </a:rPr>
              <a:t>Billetterie loisirs et sorties à tarifs préférentiels</a:t>
            </a:r>
          </a:p>
        </p:txBody>
      </p:sp>
      <p:sp>
        <p:nvSpPr>
          <p:cNvPr id="7" name="Rectangle 6">
            <a:extLst>
              <a:ext uri="{FF2B5EF4-FFF2-40B4-BE49-F238E27FC236}">
                <a16:creationId xmlns:a16="http://schemas.microsoft.com/office/drawing/2014/main" id="{BC499B9C-1D55-A1FE-6E8E-0C608DEB83A7}"/>
              </a:ext>
            </a:extLst>
          </p:cNvPr>
          <p:cNvSpPr/>
          <p:nvPr/>
        </p:nvSpPr>
        <p:spPr>
          <a:xfrm>
            <a:off x="522123" y="4412088"/>
            <a:ext cx="6515422" cy="30822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L’environnement de travail </a:t>
            </a:r>
            <a:endParaRPr lang="fr-FR" sz="1403" b="1" dirty="0">
              <a:solidFill>
                <a:srgbClr val="00AFDB"/>
              </a:solidFill>
            </a:endParaRPr>
          </a:p>
        </p:txBody>
      </p:sp>
      <p:sp>
        <p:nvSpPr>
          <p:cNvPr id="14" name="Rectangle 13">
            <a:extLst>
              <a:ext uri="{FF2B5EF4-FFF2-40B4-BE49-F238E27FC236}">
                <a16:creationId xmlns:a16="http://schemas.microsoft.com/office/drawing/2014/main" id="{AF621B4B-9C2F-4A92-B656-58C3158453C2}"/>
              </a:ext>
            </a:extLst>
          </p:cNvPr>
          <p:cNvSpPr/>
          <p:nvPr/>
        </p:nvSpPr>
        <p:spPr>
          <a:xfrm>
            <a:off x="522123" y="4746510"/>
            <a:ext cx="6515422" cy="1015663"/>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pPr algn="just"/>
            <a:r>
              <a:rPr lang="fr-FR" sz="1000" dirty="0">
                <a:solidFill>
                  <a:schemeClr val="tx1"/>
                </a:solidFill>
              </a:rPr>
              <a:t>Ouverte sur l'Europe et le monde, Université Côte d'Azur coordonne les acteurs de l'enseignement supérieur et de la recherche de la Côte d'Azur, pour offrir un environnement de formation, de recherche et d'innovation de très haut niveau. Inscrite dans une trajectoire de profonde transformation de son rôle et de son organisation. C'est aussi un établissement acteur de la dynamique de son environnement territorial, connu pour la qualité de vie exceptionnelle qu'il offre à ses habitants, entre mer et montagne. Dans ce cadre, Université Côte d'Azur se présente comme une université d'excellence, aux valeurs humanistes, socialement engagée et éthiquement responsable.</a:t>
            </a:r>
          </a:p>
        </p:txBody>
      </p:sp>
      <p:graphicFrame>
        <p:nvGraphicFramePr>
          <p:cNvPr id="3" name="Diagramme 2">
            <a:extLst>
              <a:ext uri="{FF2B5EF4-FFF2-40B4-BE49-F238E27FC236}">
                <a16:creationId xmlns:a16="http://schemas.microsoft.com/office/drawing/2014/main" id="{60B07485-E8F5-4E0C-AC2C-8F60615E03DE}"/>
              </a:ext>
            </a:extLst>
          </p:cNvPr>
          <p:cNvGraphicFramePr/>
          <p:nvPr>
            <p:extLst>
              <p:ext uri="{D42A27DB-BD31-4B8C-83A1-F6EECF244321}">
                <p14:modId xmlns:p14="http://schemas.microsoft.com/office/powerpoint/2010/main" val="1475585257"/>
              </p:ext>
            </p:extLst>
          </p:nvPr>
        </p:nvGraphicFramePr>
        <p:xfrm>
          <a:off x="443705" y="7830116"/>
          <a:ext cx="6593840" cy="34990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Rectangle 14">
            <a:extLst>
              <a:ext uri="{FF2B5EF4-FFF2-40B4-BE49-F238E27FC236}">
                <a16:creationId xmlns:a16="http://schemas.microsoft.com/office/drawing/2014/main" id="{458D36B1-E2D7-4B07-9AC0-6F5C6E5321A5}"/>
              </a:ext>
            </a:extLst>
          </p:cNvPr>
          <p:cNvSpPr/>
          <p:nvPr/>
        </p:nvSpPr>
        <p:spPr>
          <a:xfrm>
            <a:off x="522123" y="7490652"/>
            <a:ext cx="6515422" cy="646331"/>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nchor="t">
            <a:spAutoFit/>
          </a:bodyPr>
          <a:lstStyle/>
          <a:p>
            <a:r>
              <a:rPr lang="fr-FR" sz="1000" dirty="0">
                <a:solidFill>
                  <a:schemeClr val="tx1"/>
                </a:solidFill>
              </a:rPr>
              <a:t>Cette annonce vous intéresse ? N’hésitez plus ! Et postulez par mail à l’adresse suivante : </a:t>
            </a:r>
          </a:p>
          <a:p>
            <a:r>
              <a:rPr lang="fr-FR" sz="1600" dirty="0">
                <a:solidFill>
                  <a:schemeClr val="tx1"/>
                </a:solidFill>
              </a:rPr>
              <a:t>herve.delingette@inria.fr</a:t>
            </a:r>
            <a:endParaRPr lang="fr-FR" sz="900" dirty="0">
              <a:solidFill>
                <a:schemeClr val="tx1"/>
              </a:solidFill>
            </a:endParaRPr>
          </a:p>
          <a:p>
            <a:r>
              <a:rPr lang="fr-FR" sz="1000" dirty="0">
                <a:solidFill>
                  <a:schemeClr val="tx1"/>
                </a:solidFill>
              </a:rPr>
              <a:t>La candidature idéale comporte un CV et une lettre de motivation que nous lirons avec attention.</a:t>
            </a:r>
          </a:p>
        </p:txBody>
      </p:sp>
      <p:sp>
        <p:nvSpPr>
          <p:cNvPr id="4" name="ZoneTexte 3">
            <a:extLst>
              <a:ext uri="{FF2B5EF4-FFF2-40B4-BE49-F238E27FC236}">
                <a16:creationId xmlns:a16="http://schemas.microsoft.com/office/drawing/2014/main" id="{764DB02A-2E91-4F69-B3EA-B7B4A865FF8F}"/>
              </a:ext>
            </a:extLst>
          </p:cNvPr>
          <p:cNvSpPr txBox="1"/>
          <p:nvPr/>
        </p:nvSpPr>
        <p:spPr>
          <a:xfrm>
            <a:off x="462830" y="8727815"/>
            <a:ext cx="2540000" cy="307777"/>
          </a:xfrm>
          <a:prstGeom prst="rect">
            <a:avLst/>
          </a:prstGeom>
          <a:noFill/>
        </p:spPr>
        <p:txBody>
          <a:bodyPr wrap="square" rtlCol="0">
            <a:spAutoFit/>
          </a:bodyPr>
          <a:lstStyle/>
          <a:p>
            <a:r>
              <a:rPr lang="fr-FR" sz="1400" b="1" dirty="0">
                <a:solidFill>
                  <a:srgbClr val="00769B"/>
                </a:solidFill>
              </a:rPr>
              <a:t>Calendrier de recrutement :</a:t>
            </a:r>
          </a:p>
        </p:txBody>
      </p:sp>
      <p:sp>
        <p:nvSpPr>
          <p:cNvPr id="12" name="Rectangle 11">
            <a:extLst>
              <a:ext uri="{FF2B5EF4-FFF2-40B4-BE49-F238E27FC236}">
                <a16:creationId xmlns:a16="http://schemas.microsoft.com/office/drawing/2014/main" id="{93D917BE-4597-40D7-A6EB-5F9FAABDA99F}"/>
              </a:ext>
            </a:extLst>
          </p:cNvPr>
          <p:cNvSpPr/>
          <p:nvPr/>
        </p:nvSpPr>
        <p:spPr>
          <a:xfrm>
            <a:off x="522123" y="7145712"/>
            <a:ext cx="6515422" cy="30822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3" b="1" dirty="0">
                <a:solidFill>
                  <a:srgbClr val="00769B"/>
                </a:solidFill>
              </a:rPr>
              <a:t>Pour candidater </a:t>
            </a:r>
          </a:p>
        </p:txBody>
      </p:sp>
    </p:spTree>
    <p:extLst>
      <p:ext uri="{BB962C8B-B14F-4D97-AF65-F5344CB8AC3E}">
        <p14:creationId xmlns:p14="http://schemas.microsoft.com/office/powerpoint/2010/main" val="1913519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F630E1C-5C04-461B-AD90-34D06846F34C}"/>
              </a:ext>
            </a:extLst>
          </p:cNvPr>
          <p:cNvSpPr txBox="1"/>
          <p:nvPr/>
        </p:nvSpPr>
        <p:spPr>
          <a:xfrm>
            <a:off x="5490666" y="6696217"/>
            <a:ext cx="1390650" cy="461665"/>
          </a:xfrm>
          <a:prstGeom prst="rect">
            <a:avLst/>
          </a:prstGeom>
          <a:solidFill>
            <a:schemeClr val="bg1"/>
          </a:solidFill>
        </p:spPr>
        <p:txBody>
          <a:bodyPr wrap="square" rtlCol="0">
            <a:spAutoFit/>
          </a:bodyPr>
          <a:lstStyle/>
          <a:p>
            <a:r>
              <a:rPr lang="fr-FR" sz="1200" b="1" dirty="0">
                <a:solidFill>
                  <a:srgbClr val="4F97BE"/>
                </a:solidFill>
                <a:hlinkClick r:id="rId2"/>
              </a:rPr>
              <a:t>10 bonnes raisons de nous rejoindre</a:t>
            </a:r>
            <a:endParaRPr lang="fr-FR" sz="1200" b="1" dirty="0">
              <a:solidFill>
                <a:srgbClr val="4F97BE"/>
              </a:solidFill>
            </a:endParaRPr>
          </a:p>
        </p:txBody>
      </p:sp>
      <p:sp>
        <p:nvSpPr>
          <p:cNvPr id="3" name="ZoneTexte 2">
            <a:extLst>
              <a:ext uri="{FF2B5EF4-FFF2-40B4-BE49-F238E27FC236}">
                <a16:creationId xmlns:a16="http://schemas.microsoft.com/office/drawing/2014/main" id="{B6BEA9F3-411C-49BC-BD15-432F224DC6F1}"/>
              </a:ext>
            </a:extLst>
          </p:cNvPr>
          <p:cNvSpPr txBox="1"/>
          <p:nvPr/>
        </p:nvSpPr>
        <p:spPr>
          <a:xfrm>
            <a:off x="3436535" y="8625598"/>
            <a:ext cx="3824074" cy="577081"/>
          </a:xfrm>
          <a:prstGeom prst="rect">
            <a:avLst/>
          </a:prstGeom>
          <a:solidFill>
            <a:schemeClr val="bg1"/>
          </a:solidFill>
        </p:spPr>
        <p:txBody>
          <a:bodyPr wrap="square" rtlCol="0">
            <a:spAutoFit/>
          </a:bodyPr>
          <a:lstStyle/>
          <a:p>
            <a:pPr marL="171450" indent="-171450">
              <a:buFont typeface="Arial" panose="020B0604020202020204" pitchFamily="34" charset="0"/>
              <a:buChar char="•"/>
            </a:pPr>
            <a:r>
              <a:rPr lang="fr-FR" sz="1050" dirty="0"/>
              <a:t>Disponible sur notre portail web </a:t>
            </a:r>
            <a:r>
              <a:rPr lang="fr-FR" sz="1050" dirty="0">
                <a:solidFill>
                  <a:srgbClr val="4F97BE"/>
                </a:solidFill>
                <a:hlinkClick r:id="rId3"/>
              </a:rPr>
              <a:t>« Travailler à l’Université Côte d’Azur »</a:t>
            </a:r>
            <a:endParaRPr lang="fr-FR" sz="1050" dirty="0">
              <a:solidFill>
                <a:srgbClr val="4F97BE"/>
              </a:solidFill>
            </a:endParaRPr>
          </a:p>
          <a:p>
            <a:pPr marL="171450" indent="-171450">
              <a:buFont typeface="Arial" panose="020B0604020202020204" pitchFamily="34" charset="0"/>
              <a:buChar char="•"/>
            </a:pPr>
            <a:r>
              <a:rPr lang="fr-FR" sz="1050" dirty="0"/>
              <a:t>Ouvertes aux personnes en situation de handicap</a:t>
            </a:r>
          </a:p>
        </p:txBody>
      </p:sp>
    </p:spTree>
    <p:extLst>
      <p:ext uri="{BB962C8B-B14F-4D97-AF65-F5344CB8AC3E}">
        <p14:creationId xmlns:p14="http://schemas.microsoft.com/office/powerpoint/2010/main" val="3303262352"/>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cbc3f738-3f44-4772-9c27-bf6703c1459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ABB77C5818B9A498A9A701A3DA1EDBD" ma:contentTypeVersion="16" ma:contentTypeDescription="Crée un document." ma:contentTypeScope="" ma:versionID="c7e3f5e3f4166b60624b027d1437a0d8">
  <xsd:schema xmlns:xsd="http://www.w3.org/2001/XMLSchema" xmlns:xs="http://www.w3.org/2001/XMLSchema" xmlns:p="http://schemas.microsoft.com/office/2006/metadata/properties" xmlns:ns3="cbc3f738-3f44-4772-9c27-bf6703c1459e" xmlns:ns4="9f68012d-0c88-47cb-afa3-97cf3fefe26f" targetNamespace="http://schemas.microsoft.com/office/2006/metadata/properties" ma:root="true" ma:fieldsID="7d8ba6208aa76f1316b0f909de040a0f" ns3:_="" ns4:_="">
    <xsd:import namespace="cbc3f738-3f44-4772-9c27-bf6703c1459e"/>
    <xsd:import namespace="9f68012d-0c88-47cb-afa3-97cf3fefe26f"/>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AutoTags" minOccurs="0"/>
                <xsd:element ref="ns3:MediaServiceGenerationTime" minOccurs="0"/>
                <xsd:element ref="ns3:MediaServiceEventHashCode" minOccurs="0"/>
                <xsd:element ref="ns3:MediaLengthInSeconds" minOccurs="0"/>
                <xsd:element ref="ns3:_activity" minOccurs="0"/>
                <xsd:element ref="ns4:SharedWithUsers" minOccurs="0"/>
                <xsd:element ref="ns4:SharedWithDetails" minOccurs="0"/>
                <xsd:element ref="ns4:SharingHintHash" minOccurs="0"/>
                <xsd:element ref="ns3:MediaServiceOCR" minOccurs="0"/>
                <xsd:element ref="ns3:MediaServiceDateTaken" minOccurs="0"/>
                <xsd:element ref="ns3:MediaServiceLocation"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c3f738-3f44-4772-9c27-bf6703c145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_activity" ma:index="15" nillable="true" ma:displayName="_activity" ma:hidden="true" ma:internalName="_activity">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68012d-0c88-47cb-afa3-97cf3fefe26f"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element name="SharingHintHash" ma:index="18"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BC9C69-7CAB-472B-AC2B-F02105DB9607}">
  <ds:schemaRefs>
    <ds:schemaRef ds:uri="cbc3f738-3f44-4772-9c27-bf6703c1459e"/>
    <ds:schemaRef ds:uri="http://purl.org/dc/terms/"/>
    <ds:schemaRef ds:uri="9f68012d-0c88-47cb-afa3-97cf3fefe2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16F96032-149F-45DD-B6F5-4C2CA0440B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c3f738-3f44-4772-9c27-bf6703c1459e"/>
    <ds:schemaRef ds:uri="9f68012d-0c88-47cb-afa3-97cf3fefe2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850684-2591-41F0-B69D-FBECECB030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1478</TotalTime>
  <Words>783</Words>
  <Application>Microsoft Office PowerPoint</Application>
  <PresentationFormat>Personnalisé</PresentationFormat>
  <Paragraphs>47</Paragraphs>
  <Slides>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vt:i4>
      </vt:variant>
    </vt:vector>
  </HeadingPairs>
  <TitlesOfParts>
    <vt:vector size="7" baseType="lpstr">
      <vt:lpstr>Arial</vt:lpstr>
      <vt:lpstr>Calibri</vt:lpstr>
      <vt:lpstr>Calibri Light</vt:lpstr>
      <vt:lpstr>Thème Office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Deplantay</dc:creator>
  <cp:lastModifiedBy>Elisa Ferret</cp:lastModifiedBy>
  <cp:revision>82</cp:revision>
  <dcterms:created xsi:type="dcterms:W3CDTF">2023-06-27T13:02:10Z</dcterms:created>
  <dcterms:modified xsi:type="dcterms:W3CDTF">2026-10-13T14:04:49Z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0x0101001ABB77C5818B9A498A9A701A3DA1EDBD</vt:lpwstr>
  </property>
</Properties>
</file>