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B"/>
    <a:srgbClr val="00A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83" d="100"/>
          <a:sy n="83" d="100"/>
        </p:scale>
        <p:origin x="2838" y="90"/>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Abdalla" userId="25600f79-a642-4349-b3b6-ca48cc5b113e" providerId="ADAL" clId="{B0D54CF6-8162-4151-B764-9A5DC21F077D}"/>
    <pc:docChg chg="modSld">
      <pc:chgData name="Julie Abdalla" userId="25600f79-a642-4349-b3b6-ca48cc5b113e" providerId="ADAL" clId="{B0D54CF6-8162-4151-B764-9A5DC21F077D}" dt="2026-07-01T09:44:14.377" v="28" actId="20577"/>
      <pc:docMkLst>
        <pc:docMk/>
      </pc:docMkLst>
      <pc:sldChg chg="modSp mod">
        <pc:chgData name="Julie Abdalla" userId="25600f79-a642-4349-b3b6-ca48cc5b113e" providerId="ADAL" clId="{B0D54CF6-8162-4151-B764-9A5DC21F077D}" dt="2026-07-01T09:44:14.377" v="28" actId="20577"/>
        <pc:sldMkLst>
          <pc:docMk/>
          <pc:sldMk cId="45998251" sldId="257"/>
        </pc:sldMkLst>
        <pc:spChg chg="mod">
          <ac:chgData name="Julie Abdalla" userId="25600f79-a642-4349-b3b6-ca48cc5b113e" providerId="ADAL" clId="{B0D54CF6-8162-4151-B764-9A5DC21F077D}" dt="2026-07-01T09:44:14.377" v="28" actId="20577"/>
          <ac:spMkLst>
            <pc:docMk/>
            <pc:sldMk cId="45998251" sldId="257"/>
            <ac:spMk id="6" creationId="{8ECFBB95-11B7-E2EE-5ED2-1ADED3BE45CB}"/>
          </ac:spMkLst>
        </pc:spChg>
      </pc:sldChg>
    </pc:docChg>
  </pc:docChgLst>
</pc:chgInfo>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E72C7-93F0-0643-A05F-2FDDC727AA2A}" type="datetimeFigureOut">
              <a:rPr lang="fr-FR" smtClean="0"/>
              <a:t>09/07/2026</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1F6C4-58C4-604D-963A-729FF0787FBD}" type="slidenum">
              <a:rPr lang="fr-FR" smtClean="0"/>
              <a:t>‹N°›</a:t>
            </a:fld>
            <a:endParaRPr lang="fr-FR"/>
          </a:p>
        </p:txBody>
      </p:sp>
    </p:spTree>
    <p:extLst>
      <p:ext uri="{BB962C8B-B14F-4D97-AF65-F5344CB8AC3E}">
        <p14:creationId xmlns:p14="http://schemas.microsoft.com/office/powerpoint/2010/main" val="361952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43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3F10FBB-567B-F544-8F16-C763E491D035}" type="datetimeFigureOut">
              <a:rPr lang="fr-FR" smtClean="0"/>
              <a:t>09/07/2026</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1729B3-34C7-F549-B578-98C7687A2C27}" type="slidenum">
              <a:rPr lang="fr-FR" smtClean="0"/>
              <a:t>‹N°›</a:t>
            </a:fld>
            <a:endParaRPr lang="fr-FR"/>
          </a:p>
        </p:txBody>
      </p:sp>
    </p:spTree>
    <p:extLst>
      <p:ext uri="{BB962C8B-B14F-4D97-AF65-F5344CB8AC3E}">
        <p14:creationId xmlns:p14="http://schemas.microsoft.com/office/powerpoint/2010/main" val="25766550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sylvain.antoniotti@univ-cotedazur.f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iv-cotedazur.fr/universite/travail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85407-6AB4-6BEC-68C7-5B0CE3453404}"/>
              </a:ext>
            </a:extLst>
          </p:cNvPr>
          <p:cNvSpPr/>
          <p:nvPr/>
        </p:nvSpPr>
        <p:spPr>
          <a:xfrm>
            <a:off x="522126" y="1055473"/>
            <a:ext cx="6515422"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a:solidFill>
                  <a:schemeClr val="tx1"/>
                </a:solidFill>
              </a:rPr>
              <a:t>Ingénieur ou Ingénieure de Recherche - Analyses chimiques de substances naturelles complexes</a:t>
            </a:r>
          </a:p>
        </p:txBody>
      </p:sp>
      <p:sp>
        <p:nvSpPr>
          <p:cNvPr id="5" name="Rectangle 4">
            <a:extLst>
              <a:ext uri="{FF2B5EF4-FFF2-40B4-BE49-F238E27FC236}">
                <a16:creationId xmlns:a16="http://schemas.microsoft.com/office/drawing/2014/main" id="{262388FF-5F3B-E95B-FA9C-5ED38BAF147C}"/>
              </a:ext>
            </a:extLst>
          </p:cNvPr>
          <p:cNvSpPr/>
          <p:nvPr/>
        </p:nvSpPr>
        <p:spPr>
          <a:xfrm>
            <a:off x="522126" y="1845952"/>
            <a:ext cx="6515422" cy="557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lang="fr-FR" sz="1511" b="1" dirty="0">
                <a:solidFill>
                  <a:schemeClr val="tx1"/>
                </a:solidFill>
              </a:rPr>
              <a:t>&gt; Entité/Service : Institut d’innovation et partenariats Arômes Parfums Cosmétiques</a:t>
            </a:r>
          </a:p>
        </p:txBody>
      </p:sp>
      <p:sp>
        <p:nvSpPr>
          <p:cNvPr id="6" name="Rectangle 5">
            <a:extLst>
              <a:ext uri="{FF2B5EF4-FFF2-40B4-BE49-F238E27FC236}">
                <a16:creationId xmlns:a16="http://schemas.microsoft.com/office/drawing/2014/main" id="{8ECFBB95-11B7-E2EE-5ED2-1ADED3BE45CB}"/>
              </a:ext>
            </a:extLst>
          </p:cNvPr>
          <p:cNvSpPr/>
          <p:nvPr/>
        </p:nvSpPr>
        <p:spPr>
          <a:xfrm>
            <a:off x="522126" y="2349145"/>
            <a:ext cx="6515422" cy="125483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308410" indent="-308410">
              <a:buFont typeface="Arial" panose="020B0604020202020204" pitchFamily="34" charset="0"/>
              <a:buChar char="•"/>
            </a:pPr>
            <a:r>
              <a:rPr lang="fr-FR" sz="1511" b="1" dirty="0">
                <a:solidFill>
                  <a:srgbClr val="00769B"/>
                </a:solidFill>
              </a:rPr>
              <a:t>Ouvert aux : Externe- Contractuel</a:t>
            </a:r>
          </a:p>
          <a:p>
            <a:pPr marL="308410" indent="-308410">
              <a:buFont typeface="Arial" panose="020B0604020202020204" pitchFamily="34" charset="0"/>
              <a:buChar char="•"/>
            </a:pPr>
            <a:r>
              <a:rPr lang="fr-FR" sz="1511" b="1" dirty="0">
                <a:solidFill>
                  <a:srgbClr val="00769B"/>
                </a:solidFill>
              </a:rPr>
              <a:t>Durée du contrat : CDD 1 an renouvelable</a:t>
            </a:r>
          </a:p>
          <a:p>
            <a:pPr marL="308410" indent="-308410">
              <a:buFont typeface="Arial" panose="020B0604020202020204" pitchFamily="34" charset="0"/>
              <a:buChar char="•"/>
            </a:pPr>
            <a:r>
              <a:rPr lang="fr-FR" sz="1511" b="1" dirty="0">
                <a:solidFill>
                  <a:srgbClr val="00769B"/>
                </a:solidFill>
              </a:rPr>
              <a:t>Catégorie : A - IGR</a:t>
            </a:r>
          </a:p>
          <a:p>
            <a:pPr marL="308410" indent="-308410">
              <a:buFont typeface="Arial" panose="020B0604020202020204" pitchFamily="34" charset="0"/>
              <a:buChar char="•"/>
            </a:pPr>
            <a:r>
              <a:rPr lang="fr-FR" sz="1511" b="1" dirty="0">
                <a:solidFill>
                  <a:srgbClr val="00769B"/>
                </a:solidFill>
              </a:rPr>
              <a:t>Lieu campus : Grasse</a:t>
            </a:r>
          </a:p>
          <a:p>
            <a:pPr marL="308410" indent="-308410">
              <a:buFont typeface="Arial" panose="020B0604020202020204" pitchFamily="34" charset="0"/>
              <a:buChar char="•"/>
            </a:pPr>
            <a:r>
              <a:rPr lang="fr-FR" sz="1511" b="1" dirty="0">
                <a:solidFill>
                  <a:srgbClr val="00769B"/>
                </a:solidFill>
              </a:rPr>
              <a:t>Adresse : Espace JL Lions 06130 GRASSE</a:t>
            </a:r>
          </a:p>
        </p:txBody>
      </p:sp>
      <p:sp>
        <p:nvSpPr>
          <p:cNvPr id="7" name="Rectangle 6">
            <a:extLst>
              <a:ext uri="{FF2B5EF4-FFF2-40B4-BE49-F238E27FC236}">
                <a16:creationId xmlns:a16="http://schemas.microsoft.com/office/drawing/2014/main" id="{9EEEA2FE-4AED-8D03-9F7F-A94A9FBB695E}"/>
              </a:ext>
            </a:extLst>
          </p:cNvPr>
          <p:cNvSpPr/>
          <p:nvPr/>
        </p:nvSpPr>
        <p:spPr>
          <a:xfrm>
            <a:off x="522126" y="3626226"/>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Description de la mission </a:t>
            </a:r>
            <a:r>
              <a:rPr lang="fr-FR" sz="1403" b="1" dirty="0">
                <a:solidFill>
                  <a:srgbClr val="00AFDB"/>
                </a:solidFill>
              </a:rPr>
              <a:t>:</a:t>
            </a:r>
          </a:p>
        </p:txBody>
      </p:sp>
      <p:sp>
        <p:nvSpPr>
          <p:cNvPr id="8" name="Rectangle 7">
            <a:extLst>
              <a:ext uri="{FF2B5EF4-FFF2-40B4-BE49-F238E27FC236}">
                <a16:creationId xmlns:a16="http://schemas.microsoft.com/office/drawing/2014/main" id="{94958D57-8882-354E-0519-A57E671A5850}"/>
              </a:ext>
            </a:extLst>
          </p:cNvPr>
          <p:cNvSpPr/>
          <p:nvPr/>
        </p:nvSpPr>
        <p:spPr>
          <a:xfrm>
            <a:off x="407804" y="3934452"/>
            <a:ext cx="6629744" cy="5466112"/>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lnSpc>
                <a:spcPct val="115000"/>
              </a:lnSpc>
            </a:pPr>
            <a:r>
              <a:rPr lang="fr-FR" sz="1200" dirty="0">
                <a:solidFill>
                  <a:schemeClr val="tx1"/>
                </a:solidFill>
                <a:effectLst/>
                <a:ea typeface="Times New Roman" panose="02020603050405020304" pitchFamily="18" charset="0"/>
              </a:rPr>
              <a:t>L’Institut d’Innovation et de Partenariats « Arômes Parfums Cosmétiques » pour ses activités de R&amp;D collaborative en lien avec les entreprises du secteur, recherche </a:t>
            </a:r>
            <a:r>
              <a:rPr lang="fr-FR" sz="1200" dirty="0" err="1">
                <a:solidFill>
                  <a:schemeClr val="tx1"/>
                </a:solidFill>
                <a:effectLst/>
                <a:ea typeface="Times New Roman" panose="02020603050405020304" pitchFamily="18" charset="0"/>
              </a:rPr>
              <a:t>un.e</a:t>
            </a:r>
            <a:r>
              <a:rPr lang="fr-FR" sz="1200" dirty="0">
                <a:solidFill>
                  <a:schemeClr val="tx1"/>
                </a:solidFill>
                <a:effectLst/>
                <a:ea typeface="Times New Roman" panose="02020603050405020304" pitchFamily="18" charset="0"/>
              </a:rPr>
              <a:t> </a:t>
            </a:r>
            <a:r>
              <a:rPr lang="fr-FR" sz="1200" dirty="0" err="1">
                <a:solidFill>
                  <a:schemeClr val="tx1"/>
                </a:solidFill>
                <a:effectLst/>
                <a:ea typeface="Times New Roman" panose="02020603050405020304" pitchFamily="18" charset="0"/>
              </a:rPr>
              <a:t>ingénieur.e</a:t>
            </a:r>
            <a:r>
              <a:rPr lang="fr-FR" sz="1200" dirty="0">
                <a:solidFill>
                  <a:schemeClr val="tx1"/>
                </a:solidFill>
                <a:effectLst/>
                <a:ea typeface="Times New Roman" panose="02020603050405020304" pitchFamily="18" charset="0"/>
              </a:rPr>
              <a:t> de recherche </a:t>
            </a:r>
            <a:r>
              <a:rPr lang="fr-FR" sz="1200" dirty="0" err="1">
                <a:solidFill>
                  <a:schemeClr val="tx1"/>
                </a:solidFill>
                <a:effectLst/>
                <a:ea typeface="Times New Roman" panose="02020603050405020304" pitchFamily="18" charset="0"/>
              </a:rPr>
              <a:t>spécialisé.e</a:t>
            </a:r>
            <a:r>
              <a:rPr lang="fr-FR" sz="1200" dirty="0">
                <a:solidFill>
                  <a:schemeClr val="tx1"/>
                </a:solidFill>
                <a:effectLst/>
                <a:ea typeface="Times New Roman" panose="02020603050405020304" pitchFamily="18" charset="0"/>
              </a:rPr>
              <a:t> en analyses chimiques de substances naturelles complexes : huiles essentielles, concrètes, résinoïdes, absolus, eaux florales et leurs dérivés. X</a:t>
            </a:r>
          </a:p>
          <a:p>
            <a:r>
              <a:rPr lang="fr-FR" sz="1400" dirty="0">
                <a:solidFill>
                  <a:schemeClr val="tx1"/>
                </a:solidFill>
              </a:rPr>
              <a:t>Sous l’autorité de la direction du 2IP, vous aurez en charge la </a:t>
            </a:r>
            <a:r>
              <a:rPr lang="fr-FR" sz="1400" dirty="0" err="1">
                <a:solidFill>
                  <a:schemeClr val="tx1"/>
                </a:solidFill>
              </a:rPr>
              <a:t>co-conception</a:t>
            </a:r>
            <a:r>
              <a:rPr lang="fr-FR" sz="1400" dirty="0">
                <a:solidFill>
                  <a:schemeClr val="tx1"/>
                </a:solidFill>
              </a:rPr>
              <a:t> des projets de R&amp;D collaborative :</a:t>
            </a:r>
          </a:p>
          <a:p>
            <a:r>
              <a:rPr lang="fr-FR" sz="1400" dirty="0">
                <a:solidFill>
                  <a:schemeClr val="tx1"/>
                </a:solidFill>
              </a:rPr>
              <a:t>Vous serez l’interface avec le partenaire dans toutes les phases du projet : prise en compte du besoin, étude de faisabilité, relations avec les fournisseurs éventuels, proposition tarifaire, réalisation de méthodes et d’études, rédaction et présentation du rapport et mesure de la satisfaction.</a:t>
            </a:r>
          </a:p>
          <a:p>
            <a:r>
              <a:rPr lang="fr-FR" sz="1400" dirty="0">
                <a:solidFill>
                  <a:schemeClr val="tx1"/>
                </a:solidFill>
              </a:rPr>
              <a:t>Des missions d’accompagnement (conseil) et de prestation haut de gamme dans le domaine de l’analyse chimique des ingrédients naturels Arômes Parfums Cosmétiques et de leurs dérivés vous seront confiées.</a:t>
            </a:r>
          </a:p>
          <a:p>
            <a:r>
              <a:rPr lang="fr-FR" sz="1400" dirty="0">
                <a:solidFill>
                  <a:schemeClr val="tx1"/>
                </a:solidFill>
              </a:rPr>
              <a:t>Autonome au quotidien, vous avez la charge du bon fonctionnement et de la maintenance d’un groupe d’appareils analytiques, et l’encadrement éventuel de personnels (stagiaires L3, M1, M2, techniciens, ingénieurs), et du </a:t>
            </a:r>
            <a:r>
              <a:rPr lang="fr-FR" sz="1400" dirty="0" err="1">
                <a:solidFill>
                  <a:schemeClr val="tx1"/>
                </a:solidFill>
              </a:rPr>
              <a:t>reporting</a:t>
            </a:r>
            <a:r>
              <a:rPr lang="fr-FR" sz="1400" dirty="0">
                <a:solidFill>
                  <a:schemeClr val="tx1"/>
                </a:solidFill>
              </a:rPr>
              <a:t> interne et externe.</a:t>
            </a:r>
          </a:p>
          <a:p>
            <a:r>
              <a:rPr lang="fr-FR" sz="1400" dirty="0">
                <a:solidFill>
                  <a:schemeClr val="tx1"/>
                </a:solidFill>
              </a:rPr>
              <a:t>Vous assurez une activité de veille scientifique, technique et règlementaire du domaine, vous permettant de proposer des pistes de travail utiles à nos partenaires et d’animer séminaires et workshop sur le sujet.</a:t>
            </a:r>
          </a:p>
          <a:p>
            <a:r>
              <a:rPr lang="fr-FR" sz="1400" dirty="0">
                <a:solidFill>
                  <a:schemeClr val="tx1"/>
                </a:solidFill>
              </a:rPr>
              <a:t>Le 2IP APC étant certifié ISO 9001:2015 depuis 2024, vous participez à l’entretien du système de management de la qualité et à son bon fonctionnement, ainsi qu’au </a:t>
            </a:r>
            <a:r>
              <a:rPr lang="fr-FR" sz="1400" dirty="0" err="1">
                <a:solidFill>
                  <a:schemeClr val="tx1"/>
                </a:solidFill>
              </a:rPr>
              <a:t>reporting</a:t>
            </a:r>
            <a:r>
              <a:rPr lang="fr-FR" sz="1400" dirty="0">
                <a:solidFill>
                  <a:schemeClr val="tx1"/>
                </a:solidFill>
              </a:rPr>
              <a:t> et aux Audits.</a:t>
            </a:r>
          </a:p>
          <a:p>
            <a:r>
              <a:rPr lang="fr-FR" sz="1400" dirty="0">
                <a:solidFill>
                  <a:schemeClr val="tx1"/>
                </a:solidFill>
              </a:rPr>
              <a:t>Des missions annexes et/ou ponctuelles peuvent vous être confiées par la direction dans l’intérêt du service.</a:t>
            </a:r>
            <a:endParaRPr lang="fr-FR" dirty="0">
              <a:solidFill>
                <a:schemeClr val="tx1"/>
              </a:solidFill>
            </a:endParaRPr>
          </a:p>
        </p:txBody>
      </p:sp>
    </p:spTree>
    <p:extLst>
      <p:ext uri="{BB962C8B-B14F-4D97-AF65-F5344CB8AC3E}">
        <p14:creationId xmlns:p14="http://schemas.microsoft.com/office/powerpoint/2010/main" val="459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306211-0FCD-E5F1-715C-C65A88FBDBBC}"/>
              </a:ext>
            </a:extLst>
          </p:cNvPr>
          <p:cNvSpPr/>
          <p:nvPr/>
        </p:nvSpPr>
        <p:spPr>
          <a:xfrm>
            <a:off x="522126" y="1103164"/>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Profil recherché :</a:t>
            </a:r>
            <a:endParaRPr lang="fr-FR" sz="1403" dirty="0">
              <a:solidFill>
                <a:srgbClr val="00769B"/>
              </a:solidFill>
            </a:endParaRPr>
          </a:p>
        </p:txBody>
      </p:sp>
      <p:sp>
        <p:nvSpPr>
          <p:cNvPr id="3" name="Rectangle 2">
            <a:extLst>
              <a:ext uri="{FF2B5EF4-FFF2-40B4-BE49-F238E27FC236}">
                <a16:creationId xmlns:a16="http://schemas.microsoft.com/office/drawing/2014/main" id="{33F4FA18-0B0E-AF45-8CB0-FC8FD09A86C2}"/>
              </a:ext>
            </a:extLst>
          </p:cNvPr>
          <p:cNvSpPr/>
          <p:nvPr/>
        </p:nvSpPr>
        <p:spPr>
          <a:xfrm>
            <a:off x="522126" y="1361192"/>
            <a:ext cx="6515422" cy="5497082"/>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87" b="1" dirty="0">
                <a:solidFill>
                  <a:schemeClr val="tx1"/>
                </a:solidFill>
              </a:rPr>
              <a:t>Savoir </a:t>
            </a:r>
          </a:p>
          <a:p>
            <a:pPr algn="just">
              <a:lnSpc>
                <a:spcPct val="115000"/>
              </a:lnSpc>
            </a:pPr>
            <a:r>
              <a:rPr lang="fr-FR" sz="1200" b="1" dirty="0">
                <a:solidFill>
                  <a:schemeClr val="tx1"/>
                </a:solidFill>
                <a:effectLst/>
                <a:ea typeface="Times New Roman" panose="02020603050405020304" pitchFamily="18" charset="0"/>
              </a:rPr>
              <a:t>Doctorat en chimie spécialisé en sciences analytiques.</a:t>
            </a:r>
            <a:endParaRPr lang="fr-FR" sz="1200" dirty="0">
              <a:solidFill>
                <a:schemeClr val="tx1"/>
              </a:solidFill>
              <a:effectLst/>
              <a:ea typeface="Calibri" panose="020F0502020204030204" pitchFamily="34" charset="0"/>
            </a:endParaRPr>
          </a:p>
          <a:p>
            <a:pPr algn="just">
              <a:lnSpc>
                <a:spcPct val="115000"/>
              </a:lnSpc>
            </a:pPr>
            <a:r>
              <a:rPr lang="fr-FR" sz="1200" dirty="0">
                <a:solidFill>
                  <a:schemeClr val="tx1"/>
                </a:solidFill>
                <a:effectLst/>
                <a:ea typeface="Times New Roman" panose="02020603050405020304" pitchFamily="18" charset="0"/>
              </a:rPr>
              <a:t>Expérience attestée (publications) dans l’analyse des mélanges naturels complexes utilisés en parfumerie et cosmétique sous les angles de l’authenticité, de la qualité, ou de la naturalité. </a:t>
            </a:r>
            <a:endParaRPr lang="fr-FR" sz="1200" dirty="0">
              <a:solidFill>
                <a:schemeClr val="tx1"/>
              </a:solidFill>
              <a:effectLst/>
              <a:ea typeface="Calibri" panose="020F0502020204030204" pitchFamily="34" charset="0"/>
            </a:endParaRPr>
          </a:p>
          <a:p>
            <a:pPr algn="just">
              <a:lnSpc>
                <a:spcPct val="115000"/>
              </a:lnSpc>
            </a:pPr>
            <a:r>
              <a:rPr lang="fr-FR" sz="1200" dirty="0">
                <a:solidFill>
                  <a:schemeClr val="tx1"/>
                </a:solidFill>
                <a:effectLst/>
                <a:ea typeface="Times New Roman" panose="02020603050405020304" pitchFamily="18" charset="0"/>
              </a:rPr>
              <a:t>Connaissances cosmétique/formulation.</a:t>
            </a:r>
            <a:endParaRPr lang="fr-FR" sz="1200" dirty="0">
              <a:solidFill>
                <a:schemeClr val="tx1"/>
              </a:solidFill>
              <a:effectLst/>
              <a:ea typeface="Calibri" panose="020F0502020204030204" pitchFamily="34" charset="0"/>
            </a:endParaRPr>
          </a:p>
          <a:p>
            <a:pPr algn="just">
              <a:lnSpc>
                <a:spcPct val="115000"/>
              </a:lnSpc>
            </a:pPr>
            <a:r>
              <a:rPr lang="fr-FR" sz="1200" dirty="0">
                <a:solidFill>
                  <a:schemeClr val="tx1"/>
                </a:solidFill>
                <a:effectLst/>
                <a:ea typeface="Times New Roman" panose="02020603050405020304" pitchFamily="18" charset="0"/>
              </a:rPr>
              <a:t>Rigueur scientifique, soin du détail, forte disponibilité, et qualités humaines indispensables.</a:t>
            </a:r>
            <a:endParaRPr lang="fr-FR" sz="1200" dirty="0">
              <a:solidFill>
                <a:schemeClr val="tx1"/>
              </a:solidFill>
              <a:effectLst/>
              <a:ea typeface="Calibri" panose="020F0502020204030204" pitchFamily="34" charset="0"/>
            </a:endParaRPr>
          </a:p>
          <a:p>
            <a:pPr algn="just"/>
            <a:r>
              <a:rPr lang="fr-FR" sz="1187" b="1" dirty="0">
                <a:solidFill>
                  <a:schemeClr val="tx1"/>
                </a:solidFill>
              </a:rPr>
              <a:t>Savoir-Faire</a:t>
            </a:r>
          </a:p>
          <a:p>
            <a:pPr algn="just">
              <a:lnSpc>
                <a:spcPct val="115000"/>
              </a:lnSpc>
            </a:pPr>
            <a:r>
              <a:rPr lang="fr-FR" sz="1200" b="1" dirty="0">
                <a:solidFill>
                  <a:schemeClr val="tx1"/>
                </a:solidFill>
                <a:effectLst/>
                <a:ea typeface="Times New Roman" panose="02020603050405020304" pitchFamily="18" charset="0"/>
              </a:rPr>
              <a:t>Indispensables :</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GC-FID : développement de méthodes, mise en œuvre, retraitement, maintenance de base.</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GC-MS : développement de méthodes, mise en œuvre, retraitement, maintenance de base.</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HPLC : développement de méthodes, mise en œuvre, retraitement, maintenance de base.</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Logiciels de pilotage des instruments (Agilent, </a:t>
            </a:r>
            <a:r>
              <a:rPr lang="fr-FR" sz="1200" dirty="0" err="1">
                <a:solidFill>
                  <a:schemeClr val="tx1"/>
                </a:solidFill>
                <a:effectLst/>
                <a:ea typeface="Times New Roman" panose="02020603050405020304" pitchFamily="18" charset="0"/>
              </a:rPr>
              <a:t>Shimadzu</a:t>
            </a:r>
            <a:r>
              <a:rPr lang="fr-FR" sz="1200" dirty="0">
                <a:solidFill>
                  <a:schemeClr val="tx1"/>
                </a:solidFill>
                <a:effectLst/>
                <a:ea typeface="Times New Roman" panose="02020603050405020304" pitchFamily="18" charset="0"/>
              </a:rPr>
              <a:t>, Thermo, Perkin)</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Logiciels de retraitement (AMDIS, GC-LC concordance)</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Interrogation des bases de données (</a:t>
            </a:r>
            <a:r>
              <a:rPr lang="fr-FR" sz="1200" dirty="0" err="1">
                <a:solidFill>
                  <a:schemeClr val="tx1"/>
                </a:solidFill>
                <a:effectLst/>
                <a:ea typeface="Times New Roman" panose="02020603050405020304" pitchFamily="18" charset="0"/>
              </a:rPr>
              <a:t>SciFinder</a:t>
            </a:r>
            <a:r>
              <a:rPr lang="fr-FR" sz="1200" dirty="0">
                <a:solidFill>
                  <a:schemeClr val="tx1"/>
                </a:solidFill>
                <a:effectLst/>
                <a:ea typeface="Times New Roman" panose="02020603050405020304" pitchFamily="18" charset="0"/>
              </a:rPr>
              <a:t>, </a:t>
            </a:r>
            <a:r>
              <a:rPr lang="fr-FR" sz="1200" dirty="0" err="1">
                <a:solidFill>
                  <a:schemeClr val="tx1"/>
                </a:solidFill>
                <a:effectLst/>
                <a:ea typeface="Times New Roman" panose="02020603050405020304" pitchFamily="18" charset="0"/>
              </a:rPr>
              <a:t>Reaxys</a:t>
            </a:r>
            <a:r>
              <a:rPr lang="fr-FR" sz="1200" dirty="0">
                <a:solidFill>
                  <a:schemeClr val="tx1"/>
                </a:solidFill>
                <a:effectLst/>
                <a:ea typeface="Times New Roman" panose="02020603050405020304" pitchFamily="18" charset="0"/>
              </a:rPr>
              <a:t>)</a:t>
            </a:r>
            <a:endParaRPr lang="fr-FR" sz="1200" dirty="0">
              <a:solidFill>
                <a:schemeClr val="tx1"/>
              </a:solidFill>
              <a:effectLst/>
              <a:ea typeface="Calibri" panose="020F0502020204030204" pitchFamily="34" charset="0"/>
            </a:endParaRPr>
          </a:p>
          <a:p>
            <a:pPr algn="just">
              <a:lnSpc>
                <a:spcPct val="115000"/>
              </a:lnSpc>
            </a:pPr>
            <a:r>
              <a:rPr lang="fr-FR" sz="1200" b="1" dirty="0">
                <a:solidFill>
                  <a:schemeClr val="tx1"/>
                </a:solidFill>
                <a:effectLst/>
                <a:ea typeface="Times New Roman" panose="02020603050405020304" pitchFamily="18" charset="0"/>
              </a:rPr>
              <a:t>Appréciées :</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GC-O : développement de méthodes, mise en œuvre, retraitement, maintenance de base.</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Échantillonnage : HS (statique, dynamique), SPME, TD.</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HRMS (QTOF, </a:t>
            </a:r>
            <a:r>
              <a:rPr lang="fr-FR" sz="1200" dirty="0" err="1">
                <a:solidFill>
                  <a:schemeClr val="tx1"/>
                </a:solidFill>
                <a:effectLst/>
                <a:ea typeface="Times New Roman" panose="02020603050405020304" pitchFamily="18" charset="0"/>
              </a:rPr>
              <a:t>Orbitrap</a:t>
            </a:r>
            <a:r>
              <a:rPr lang="fr-FR" sz="1200" dirty="0">
                <a:solidFill>
                  <a:schemeClr val="tx1"/>
                </a:solidFill>
                <a:effectLst/>
                <a:ea typeface="Times New Roman" panose="02020603050405020304" pitchFamily="18" charset="0"/>
              </a:rPr>
              <a:t>, Triple </a:t>
            </a:r>
            <a:r>
              <a:rPr lang="fr-FR" sz="1200" dirty="0" err="1">
                <a:solidFill>
                  <a:schemeClr val="tx1"/>
                </a:solidFill>
                <a:effectLst/>
                <a:ea typeface="Times New Roman" panose="02020603050405020304" pitchFamily="18" charset="0"/>
              </a:rPr>
              <a:t>quadrupole</a:t>
            </a:r>
            <a:r>
              <a:rPr lang="fr-FR" sz="1200" dirty="0">
                <a:solidFill>
                  <a:schemeClr val="tx1"/>
                </a:solidFill>
                <a:effectLst/>
                <a:ea typeface="Times New Roman" panose="02020603050405020304" pitchFamily="18" charset="0"/>
              </a:rPr>
              <a:t> …)</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GC-préparative</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RMN mono- et bidimensionnelle</a:t>
            </a:r>
            <a:endParaRPr lang="fr-FR" sz="1200" dirty="0">
              <a:solidFill>
                <a:schemeClr val="tx1"/>
              </a:solidFill>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200" dirty="0">
                <a:solidFill>
                  <a:schemeClr val="tx1"/>
                </a:solidFill>
                <a:effectLst/>
                <a:ea typeface="Times New Roman" panose="02020603050405020304" pitchFamily="18" charset="0"/>
              </a:rPr>
              <a:t>Outils métabolomiques (</a:t>
            </a:r>
            <a:r>
              <a:rPr lang="fr-FR" sz="1200" dirty="0" err="1">
                <a:solidFill>
                  <a:schemeClr val="tx1"/>
                </a:solidFill>
                <a:effectLst/>
                <a:ea typeface="Times New Roman" panose="02020603050405020304" pitchFamily="18" charset="0"/>
              </a:rPr>
              <a:t>MetaboAnalyst</a:t>
            </a:r>
            <a:r>
              <a:rPr lang="fr-FR" sz="1200" dirty="0">
                <a:solidFill>
                  <a:schemeClr val="tx1"/>
                </a:solidFill>
                <a:effectLst/>
                <a:ea typeface="Times New Roman" panose="02020603050405020304" pitchFamily="18" charset="0"/>
              </a:rPr>
              <a:t>, Cran-R, …)</a:t>
            </a:r>
            <a:endParaRPr lang="fr-FR" sz="1200" dirty="0">
              <a:solidFill>
                <a:schemeClr val="tx1"/>
              </a:solidFill>
              <a:effectLst/>
              <a:ea typeface="Calibri" panose="020F0502020204030204" pitchFamily="34" charset="0"/>
            </a:endParaRPr>
          </a:p>
          <a:p>
            <a:pPr algn="just"/>
            <a:r>
              <a:rPr lang="fr-FR" sz="1187" b="1" dirty="0">
                <a:solidFill>
                  <a:schemeClr val="tx1"/>
                </a:solidFill>
              </a:rPr>
              <a:t>Savoir être </a:t>
            </a:r>
          </a:p>
          <a:p>
            <a:pPr marL="171450" indent="-171450" algn="just">
              <a:lnSpc>
                <a:spcPct val="115000"/>
              </a:lnSpc>
              <a:buFont typeface="Arial" panose="020B0604020202020204" pitchFamily="34" charset="0"/>
              <a:buChar char="•"/>
            </a:pPr>
            <a:r>
              <a:rPr lang="fr-FR" sz="1200" dirty="0">
                <a:solidFill>
                  <a:schemeClr val="tx1"/>
                </a:solidFill>
                <a:effectLst/>
                <a:ea typeface="Times New Roman" panose="02020603050405020304" pitchFamily="18" charset="0"/>
              </a:rPr>
              <a:t>Rigueur scientifique,</a:t>
            </a:r>
          </a:p>
          <a:p>
            <a:pPr marL="171450" indent="-171450" algn="just">
              <a:lnSpc>
                <a:spcPct val="115000"/>
              </a:lnSpc>
              <a:buFont typeface="Arial" panose="020B0604020202020204" pitchFamily="34" charset="0"/>
              <a:buChar char="•"/>
            </a:pPr>
            <a:r>
              <a:rPr lang="fr-FR" sz="1200" dirty="0">
                <a:solidFill>
                  <a:schemeClr val="tx1"/>
                </a:solidFill>
                <a:effectLst/>
                <a:ea typeface="Times New Roman" panose="02020603050405020304" pitchFamily="18" charset="0"/>
              </a:rPr>
              <a:t>Soin du détail</a:t>
            </a:r>
          </a:p>
          <a:p>
            <a:pPr marL="171450" indent="-171450" algn="just">
              <a:lnSpc>
                <a:spcPct val="115000"/>
              </a:lnSpc>
              <a:buFont typeface="Arial" panose="020B0604020202020204" pitchFamily="34" charset="0"/>
              <a:buChar char="•"/>
            </a:pPr>
            <a:r>
              <a:rPr lang="fr-FR" sz="1200" dirty="0">
                <a:solidFill>
                  <a:schemeClr val="tx1"/>
                </a:solidFill>
                <a:ea typeface="Times New Roman" panose="02020603050405020304" pitchFamily="18" charset="0"/>
              </a:rPr>
              <a:t>F</a:t>
            </a:r>
            <a:r>
              <a:rPr lang="fr-FR" sz="1200" dirty="0">
                <a:solidFill>
                  <a:schemeClr val="tx1"/>
                </a:solidFill>
                <a:effectLst/>
                <a:ea typeface="Times New Roman" panose="02020603050405020304" pitchFamily="18" charset="0"/>
              </a:rPr>
              <a:t>orte disponibilité, et qualités humaines indispensables.</a:t>
            </a:r>
            <a:endParaRPr lang="fr-FR" sz="1200" dirty="0">
              <a:solidFill>
                <a:schemeClr val="tx1"/>
              </a:solidFill>
            </a:endParaRPr>
          </a:p>
        </p:txBody>
      </p:sp>
      <p:sp>
        <p:nvSpPr>
          <p:cNvPr id="5" name="Rectangle 4">
            <a:extLst>
              <a:ext uri="{FF2B5EF4-FFF2-40B4-BE49-F238E27FC236}">
                <a16:creationId xmlns:a16="http://schemas.microsoft.com/office/drawing/2014/main" id="{50135DD0-1D30-783C-05B6-C0647ECC856B}"/>
              </a:ext>
            </a:extLst>
          </p:cNvPr>
          <p:cNvSpPr/>
          <p:nvPr/>
        </p:nvSpPr>
        <p:spPr>
          <a:xfrm>
            <a:off x="522126" y="7250273"/>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Spécificité de la mission : NC</a:t>
            </a:r>
          </a:p>
        </p:txBody>
      </p:sp>
      <p:sp>
        <p:nvSpPr>
          <p:cNvPr id="6" name="Rectangle 5">
            <a:extLst>
              <a:ext uri="{FF2B5EF4-FFF2-40B4-BE49-F238E27FC236}">
                <a16:creationId xmlns:a16="http://schemas.microsoft.com/office/drawing/2014/main" id="{F21D0F80-49B8-48C2-07BE-16BD788DA243}"/>
              </a:ext>
            </a:extLst>
          </p:cNvPr>
          <p:cNvSpPr/>
          <p:nvPr/>
        </p:nvSpPr>
        <p:spPr>
          <a:xfrm>
            <a:off x="522126" y="7554835"/>
            <a:ext cx="6515422" cy="275012"/>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87" dirty="0">
                <a:solidFill>
                  <a:schemeClr val="tx1"/>
                </a:solidFill>
              </a:rPr>
              <a:t>Date de démarrage : Octobre 2026 </a:t>
            </a:r>
          </a:p>
        </p:txBody>
      </p:sp>
      <p:sp>
        <p:nvSpPr>
          <p:cNvPr id="7" name="Rectangle 6">
            <a:extLst>
              <a:ext uri="{FF2B5EF4-FFF2-40B4-BE49-F238E27FC236}">
                <a16:creationId xmlns:a16="http://schemas.microsoft.com/office/drawing/2014/main" id="{BC499B9C-1D55-A1FE-6E8E-0C608DEB83A7}"/>
              </a:ext>
            </a:extLst>
          </p:cNvPr>
          <p:cNvSpPr/>
          <p:nvPr/>
        </p:nvSpPr>
        <p:spPr>
          <a:xfrm>
            <a:off x="522126" y="7822146"/>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Description de l’entité/service d’accueil</a:t>
            </a:r>
          </a:p>
        </p:txBody>
      </p:sp>
      <p:sp>
        <p:nvSpPr>
          <p:cNvPr id="8" name="Rectangle 7">
            <a:extLst>
              <a:ext uri="{FF2B5EF4-FFF2-40B4-BE49-F238E27FC236}">
                <a16:creationId xmlns:a16="http://schemas.microsoft.com/office/drawing/2014/main" id="{313B0136-48F8-E566-E016-EE5B7031AE76}"/>
              </a:ext>
            </a:extLst>
          </p:cNvPr>
          <p:cNvSpPr/>
          <p:nvPr/>
        </p:nvSpPr>
        <p:spPr>
          <a:xfrm>
            <a:off x="522126" y="8144449"/>
            <a:ext cx="6515422" cy="101566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2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En tant que composante d'Université Côte d'Azur, l'Institut d'Innovation et de Partenariats Arômes Parfums Cosmétiques permet la mise en relation entre</a:t>
            </a:r>
            <a:r>
              <a:rPr lang="fr-FR" sz="1200" b="1"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le monde académique et les acteurs socio-économiques du territoire sur la thématique Arômes Parfums Cosmétiques.</a:t>
            </a:r>
          </a:p>
          <a:p>
            <a:r>
              <a:rPr lang="fr-FR" sz="12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Située à l'espace J.L Lions, notre division chimie analytique prend en charge des projets de caractérisation chimique en s’appuyant sur son parc analytique.</a:t>
            </a:r>
            <a:endPar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255A1C61-27DD-500C-B377-9C1C3ABFCEDB}"/>
              </a:ext>
            </a:extLst>
          </p:cNvPr>
          <p:cNvSpPr/>
          <p:nvPr/>
        </p:nvSpPr>
        <p:spPr>
          <a:xfrm>
            <a:off x="522126" y="9174189"/>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Modalités de candidatures : </a:t>
            </a:r>
          </a:p>
        </p:txBody>
      </p:sp>
      <p:sp>
        <p:nvSpPr>
          <p:cNvPr id="10" name="Rectangle 9">
            <a:extLst>
              <a:ext uri="{FF2B5EF4-FFF2-40B4-BE49-F238E27FC236}">
                <a16:creationId xmlns:a16="http://schemas.microsoft.com/office/drawing/2014/main" id="{7B98B5EB-6359-798F-B2AC-D849DEA2469E}"/>
              </a:ext>
            </a:extLst>
          </p:cNvPr>
          <p:cNvSpPr/>
          <p:nvPr/>
        </p:nvSpPr>
        <p:spPr>
          <a:xfrm>
            <a:off x="522126" y="9463983"/>
            <a:ext cx="6515422" cy="457689"/>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87" dirty="0">
                <a:solidFill>
                  <a:schemeClr val="tx1"/>
                </a:solidFill>
              </a:rPr>
              <a:t>Les dossiers de candidatures comprenant un CV et une lettre de motivation sont à envoyer par mail à :</a:t>
            </a:r>
          </a:p>
          <a:p>
            <a:pPr algn="just"/>
            <a:r>
              <a:rPr lang="fr-FR" sz="1187" dirty="0" err="1">
                <a:solidFill>
                  <a:schemeClr val="tx1"/>
                </a:solidFill>
                <a:hlinkClick r:id="rId2"/>
              </a:rPr>
              <a:t>Julie,abdalla@univ-cotedazur.fr</a:t>
            </a:r>
            <a:endParaRPr lang="fr-FR" sz="1187" dirty="0">
              <a:solidFill>
                <a:schemeClr val="tx1"/>
              </a:solidFill>
            </a:endParaRPr>
          </a:p>
        </p:txBody>
      </p:sp>
      <p:sp>
        <p:nvSpPr>
          <p:cNvPr id="11" name="Rectangle 10">
            <a:extLst>
              <a:ext uri="{FF2B5EF4-FFF2-40B4-BE49-F238E27FC236}">
                <a16:creationId xmlns:a16="http://schemas.microsoft.com/office/drawing/2014/main" id="{8B52121B-2899-AD14-5809-E8AB47BF4B01}"/>
              </a:ext>
            </a:extLst>
          </p:cNvPr>
          <p:cNvSpPr/>
          <p:nvPr/>
        </p:nvSpPr>
        <p:spPr>
          <a:xfrm>
            <a:off x="522126" y="6808076"/>
            <a:ext cx="6515422" cy="49289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Diplôme exigé et/ou expérience(s) souhaitée(s) : </a:t>
            </a:r>
          </a:p>
          <a:p>
            <a:r>
              <a:rPr lang="fr-FR" sz="1200" b="1" dirty="0">
                <a:solidFill>
                  <a:schemeClr val="tx1"/>
                </a:solidFill>
                <a:effectLst/>
                <a:ea typeface="Times New Roman" panose="02020603050405020304" pitchFamily="18" charset="0"/>
              </a:rPr>
              <a:t>Doctorat en chimie spécialisé en sciences analytiques.</a:t>
            </a:r>
            <a:endParaRPr lang="fr-FR" sz="1200" b="1"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191351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630E1C-5C04-461B-AD90-34D06846F34C}"/>
              </a:ext>
            </a:extLst>
          </p:cNvPr>
          <p:cNvSpPr txBox="1"/>
          <p:nvPr/>
        </p:nvSpPr>
        <p:spPr>
          <a:xfrm>
            <a:off x="5490666" y="6696217"/>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sp>
        <p:nvSpPr>
          <p:cNvPr id="3" name="ZoneTexte 2">
            <a:extLst>
              <a:ext uri="{FF2B5EF4-FFF2-40B4-BE49-F238E27FC236}">
                <a16:creationId xmlns:a16="http://schemas.microsoft.com/office/drawing/2014/main" id="{B6BEA9F3-411C-49BC-BD15-432F224DC6F1}"/>
              </a:ext>
            </a:extLst>
          </p:cNvPr>
          <p:cNvSpPr txBox="1"/>
          <p:nvPr/>
        </p:nvSpPr>
        <p:spPr>
          <a:xfrm>
            <a:off x="3436535" y="8625598"/>
            <a:ext cx="3824074" cy="57708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fr-FR" sz="1050" dirty="0"/>
              <a:t>Disponible sur notre portail web </a:t>
            </a:r>
            <a:r>
              <a:rPr lang="fr-FR" sz="1050" dirty="0">
                <a:solidFill>
                  <a:srgbClr val="4F97BE"/>
                </a:solidFill>
                <a:hlinkClick r:id="rId3"/>
              </a:rPr>
              <a:t>« Travailler à l’Université Côte d’Azur »</a:t>
            </a:r>
            <a:endParaRPr lang="fr-FR" sz="1050" dirty="0">
              <a:solidFill>
                <a:srgbClr val="4F97BE"/>
              </a:solidFill>
            </a:endParaRPr>
          </a:p>
          <a:p>
            <a:pPr marL="171450" indent="-171450">
              <a:buFont typeface="Arial" panose="020B0604020202020204" pitchFamily="34" charset="0"/>
              <a:buChar char="•"/>
            </a:pPr>
            <a:r>
              <a:rPr lang="fr-FR" sz="1050" dirty="0"/>
              <a:t>Ouvertes aux personnes en situation de handicap</a:t>
            </a:r>
          </a:p>
        </p:txBody>
      </p:sp>
    </p:spTree>
    <p:extLst>
      <p:ext uri="{BB962C8B-B14F-4D97-AF65-F5344CB8AC3E}">
        <p14:creationId xmlns:p14="http://schemas.microsoft.com/office/powerpoint/2010/main" val="33032623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76</TotalTime>
  <Words>730</Words>
  <Application>Microsoft Office PowerPoint</Application>
  <PresentationFormat>Personnalisé</PresentationFormat>
  <Paragraphs>54</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Symbol</vt:lpstr>
      <vt:lpstr>Times New Roman</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Deplantay</dc:creator>
  <cp:lastModifiedBy>Elisa Ferret</cp:lastModifiedBy>
  <cp:revision>7</cp:revision>
  <dcterms:created xsi:type="dcterms:W3CDTF">2023-06-27T13:02:10Z</dcterms:created>
  <dcterms:modified xsi:type="dcterms:W3CDTF">2026-07-09T10:05:43Z</dcterms:modified>
</cp:coreProperties>
</file>