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5"/>
  </p:notesMasterIdLst>
  <p:sldIdLst>
    <p:sldId id="257" r:id="rId2"/>
    <p:sldId id="258" r:id="rId3"/>
    <p:sldId id="259" r:id="rId4"/>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69B"/>
    <a:srgbClr val="00AF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6327"/>
  </p:normalViewPr>
  <p:slideViewPr>
    <p:cSldViewPr snapToGrid="0">
      <p:cViewPr varScale="1">
        <p:scale>
          <a:sx n="83" d="100"/>
          <a:sy n="83" d="100"/>
        </p:scale>
        <p:origin x="2838" y="90"/>
      </p:cViewPr>
      <p:guideLst/>
    </p:cSldViewPr>
  </p:slideViewPr>
  <p:notesTextViewPr>
    <p:cViewPr>
      <p:scale>
        <a:sx n="1" d="1"/>
        <a:sy n="1" d="1"/>
      </p:scale>
      <p:origin x="0" y="0"/>
    </p:cViewPr>
  </p:notesTextViewPr>
  <p:notesViewPr>
    <p:cSldViewPr snapToGrid="0">
      <p:cViewPr varScale="1">
        <p:scale>
          <a:sx n="97" d="100"/>
          <a:sy n="97" d="100"/>
        </p:scale>
        <p:origin x="3120"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4#1">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A503569-1188-4A34-8A66-5F0DDF9904A3}" type="doc">
      <dgm:prSet loTypeId="urn:microsoft.com/office/officeart/2005/8/layout/chevron1" loCatId="process" qsTypeId="urn:microsoft.com/office/officeart/2005/8/quickstyle/simple1#1" qsCatId="simple" csTypeId="urn:microsoft.com/office/officeart/2005/8/colors/accent1_4#1" csCatId="accent1" phldr="1"/>
      <dgm:spPr/>
      <dgm:t>
        <a:bodyPr/>
        <a:lstStyle/>
        <a:p>
          <a:endParaRPr lang="fr-FR"/>
        </a:p>
      </dgm:t>
    </dgm:pt>
    <dgm:pt modelId="{01BF6A7A-406A-4548-A000-06C269242FA1}">
      <dgm:prSet phldrT="[Texte]"/>
      <dgm:spPr/>
      <dgm:t>
        <a:bodyPr/>
        <a:lstStyle/>
        <a:p>
          <a:r>
            <a:rPr lang="fr-FR" dirty="0"/>
            <a:t>Date limite de réception des candidatures :</a:t>
          </a:r>
        </a:p>
        <a:p>
          <a:r>
            <a:rPr lang="fr-FR" dirty="0"/>
            <a:t>19/11/2026</a:t>
          </a:r>
        </a:p>
      </dgm:t>
    </dgm:pt>
    <dgm:pt modelId="{4A7B57EF-4341-4EAD-BCB3-AEE6E89B0DB0}" type="parTrans" cxnId="{5AFCCBC2-1989-44F6-AAF7-DEE7F53875DC}">
      <dgm:prSet/>
      <dgm:spPr/>
      <dgm:t>
        <a:bodyPr/>
        <a:lstStyle/>
        <a:p>
          <a:endParaRPr lang="fr-FR"/>
        </a:p>
      </dgm:t>
    </dgm:pt>
    <dgm:pt modelId="{B2BC9748-BB07-4560-835B-F8A38AFA1134}" type="sibTrans" cxnId="{5AFCCBC2-1989-44F6-AAF7-DEE7F53875DC}">
      <dgm:prSet/>
      <dgm:spPr/>
      <dgm:t>
        <a:bodyPr/>
        <a:lstStyle/>
        <a:p>
          <a:endParaRPr lang="fr-FR"/>
        </a:p>
      </dgm:t>
    </dgm:pt>
    <dgm:pt modelId="{AA63013C-74F7-4DA9-9EE0-F1A6F48D2629}">
      <dgm:prSet phldrT="[Texte]"/>
      <dgm:spPr/>
      <dgm:t>
        <a:bodyPr/>
        <a:lstStyle/>
        <a:p>
          <a:r>
            <a:rPr lang="fr-FR" dirty="0"/>
            <a:t>Réponses candidatures, présélection et organisation des entretiens</a:t>
          </a:r>
        </a:p>
      </dgm:t>
    </dgm:pt>
    <dgm:pt modelId="{5E1B5E19-7C5B-406A-A2F6-8C90C7C7176D}" type="parTrans" cxnId="{58032729-8F35-49F4-B638-1C45215E0BEE}">
      <dgm:prSet/>
      <dgm:spPr/>
      <dgm:t>
        <a:bodyPr/>
        <a:lstStyle/>
        <a:p>
          <a:endParaRPr lang="fr-FR"/>
        </a:p>
      </dgm:t>
    </dgm:pt>
    <dgm:pt modelId="{362CC12C-30A6-4185-B775-4AB9FAAAD9F7}" type="sibTrans" cxnId="{58032729-8F35-49F4-B638-1C45215E0BEE}">
      <dgm:prSet/>
      <dgm:spPr/>
      <dgm:t>
        <a:bodyPr/>
        <a:lstStyle/>
        <a:p>
          <a:endParaRPr lang="fr-FR"/>
        </a:p>
      </dgm:t>
    </dgm:pt>
    <dgm:pt modelId="{D2F64E7A-6D04-4DF6-856B-E7ABCF3C0D04}">
      <dgm:prSet phldrT="[Texte]"/>
      <dgm:spPr/>
      <dgm:t>
        <a:bodyPr/>
        <a:lstStyle/>
        <a:p>
          <a:r>
            <a:rPr lang="fr-FR" dirty="0"/>
            <a:t>Date de prise de fonction souhaitée : </a:t>
          </a:r>
        </a:p>
        <a:p>
          <a:r>
            <a:rPr lang="fr-FR" dirty="0"/>
            <a:t>Dés que possible </a:t>
          </a:r>
        </a:p>
      </dgm:t>
    </dgm:pt>
    <dgm:pt modelId="{3829660C-27A4-42D0-B9BE-DF404B736626}" type="parTrans" cxnId="{1144D8B8-5FA1-4BB6-A229-C91EF7E97757}">
      <dgm:prSet/>
      <dgm:spPr/>
      <dgm:t>
        <a:bodyPr/>
        <a:lstStyle/>
        <a:p>
          <a:endParaRPr lang="fr-FR"/>
        </a:p>
      </dgm:t>
    </dgm:pt>
    <dgm:pt modelId="{7A4DB779-3E84-47FF-BFAE-4546A26C3A82}" type="sibTrans" cxnId="{1144D8B8-5FA1-4BB6-A229-C91EF7E97757}">
      <dgm:prSet/>
      <dgm:spPr/>
      <dgm:t>
        <a:bodyPr/>
        <a:lstStyle/>
        <a:p>
          <a:endParaRPr lang="fr-FR"/>
        </a:p>
      </dgm:t>
    </dgm:pt>
    <dgm:pt modelId="{05672D31-5431-4B93-8900-495BCF2CAF77}" type="pres">
      <dgm:prSet presAssocID="{5A503569-1188-4A34-8A66-5F0DDF9904A3}" presName="Name0" presStyleCnt="0">
        <dgm:presLayoutVars>
          <dgm:dir/>
          <dgm:animLvl val="lvl"/>
          <dgm:resizeHandles val="exact"/>
        </dgm:presLayoutVars>
      </dgm:prSet>
      <dgm:spPr/>
    </dgm:pt>
    <dgm:pt modelId="{EE4FED05-21E5-4FE0-B878-0025E8C272C4}" type="pres">
      <dgm:prSet presAssocID="{01BF6A7A-406A-4548-A000-06C269242FA1}" presName="parTxOnly" presStyleLbl="node1" presStyleIdx="0" presStyleCnt="3" custLinFactNeighborX="-5648">
        <dgm:presLayoutVars>
          <dgm:chMax val="0"/>
          <dgm:chPref val="0"/>
          <dgm:bulletEnabled val="1"/>
        </dgm:presLayoutVars>
      </dgm:prSet>
      <dgm:spPr/>
    </dgm:pt>
    <dgm:pt modelId="{C7C0B62F-0C85-47C2-96C7-57C14D75BC7F}" type="pres">
      <dgm:prSet presAssocID="{B2BC9748-BB07-4560-835B-F8A38AFA1134}" presName="parTxOnlySpace" presStyleCnt="0"/>
      <dgm:spPr/>
    </dgm:pt>
    <dgm:pt modelId="{F3274778-9A87-4A63-B185-4BC6AE9F1575}" type="pres">
      <dgm:prSet presAssocID="{AA63013C-74F7-4DA9-9EE0-F1A6F48D2629}" presName="parTxOnly" presStyleLbl="node1" presStyleIdx="1" presStyleCnt="3">
        <dgm:presLayoutVars>
          <dgm:chMax val="0"/>
          <dgm:chPref val="0"/>
          <dgm:bulletEnabled val="1"/>
        </dgm:presLayoutVars>
      </dgm:prSet>
      <dgm:spPr/>
    </dgm:pt>
    <dgm:pt modelId="{4A1D322F-A4C3-46EE-AF29-9B8C8C58C831}" type="pres">
      <dgm:prSet presAssocID="{362CC12C-30A6-4185-B775-4AB9FAAAD9F7}" presName="parTxOnlySpace" presStyleCnt="0"/>
      <dgm:spPr/>
    </dgm:pt>
    <dgm:pt modelId="{230BAF7A-F50A-4BEA-B873-48685A8E2D4B}" type="pres">
      <dgm:prSet presAssocID="{D2F64E7A-6D04-4DF6-856B-E7ABCF3C0D04}" presName="parTxOnly" presStyleLbl="node1" presStyleIdx="2" presStyleCnt="3">
        <dgm:presLayoutVars>
          <dgm:chMax val="0"/>
          <dgm:chPref val="0"/>
          <dgm:bulletEnabled val="1"/>
        </dgm:presLayoutVars>
      </dgm:prSet>
      <dgm:spPr/>
    </dgm:pt>
  </dgm:ptLst>
  <dgm:cxnLst>
    <dgm:cxn modelId="{7A477008-5166-4608-87BE-0FB656995D00}" type="presOf" srcId="{D2F64E7A-6D04-4DF6-856B-E7ABCF3C0D04}" destId="{230BAF7A-F50A-4BEA-B873-48685A8E2D4B}" srcOrd="0" destOrd="0" presId="urn:microsoft.com/office/officeart/2005/8/layout/chevron1"/>
    <dgm:cxn modelId="{58032729-8F35-49F4-B638-1C45215E0BEE}" srcId="{5A503569-1188-4A34-8A66-5F0DDF9904A3}" destId="{AA63013C-74F7-4DA9-9EE0-F1A6F48D2629}" srcOrd="1" destOrd="0" parTransId="{5E1B5E19-7C5B-406A-A2F6-8C90C7C7176D}" sibTransId="{362CC12C-30A6-4185-B775-4AB9FAAAD9F7}"/>
    <dgm:cxn modelId="{73CBE550-5331-4024-9157-EAB01B8DFF75}" type="presOf" srcId="{AA63013C-74F7-4DA9-9EE0-F1A6F48D2629}" destId="{F3274778-9A87-4A63-B185-4BC6AE9F1575}" srcOrd="0" destOrd="0" presId="urn:microsoft.com/office/officeart/2005/8/layout/chevron1"/>
    <dgm:cxn modelId="{1144D8B8-5FA1-4BB6-A229-C91EF7E97757}" srcId="{5A503569-1188-4A34-8A66-5F0DDF9904A3}" destId="{D2F64E7A-6D04-4DF6-856B-E7ABCF3C0D04}" srcOrd="2" destOrd="0" parTransId="{3829660C-27A4-42D0-B9BE-DF404B736626}" sibTransId="{7A4DB779-3E84-47FF-BFAE-4546A26C3A82}"/>
    <dgm:cxn modelId="{5AFCCBC2-1989-44F6-AAF7-DEE7F53875DC}" srcId="{5A503569-1188-4A34-8A66-5F0DDF9904A3}" destId="{01BF6A7A-406A-4548-A000-06C269242FA1}" srcOrd="0" destOrd="0" parTransId="{4A7B57EF-4341-4EAD-BCB3-AEE6E89B0DB0}" sibTransId="{B2BC9748-BB07-4560-835B-F8A38AFA1134}"/>
    <dgm:cxn modelId="{A0D582D1-7EEC-4DAD-8225-3B926689546F}" type="presOf" srcId="{5A503569-1188-4A34-8A66-5F0DDF9904A3}" destId="{05672D31-5431-4B93-8900-495BCF2CAF77}" srcOrd="0" destOrd="0" presId="urn:microsoft.com/office/officeart/2005/8/layout/chevron1"/>
    <dgm:cxn modelId="{B6BE0CE9-42A4-4AD3-BA11-586F97A554CD}" type="presOf" srcId="{01BF6A7A-406A-4548-A000-06C269242FA1}" destId="{EE4FED05-21E5-4FE0-B878-0025E8C272C4}" srcOrd="0" destOrd="0" presId="urn:microsoft.com/office/officeart/2005/8/layout/chevron1"/>
    <dgm:cxn modelId="{7C620269-BAC0-416B-AAF1-B5AA8BE04437}" type="presParOf" srcId="{05672D31-5431-4B93-8900-495BCF2CAF77}" destId="{EE4FED05-21E5-4FE0-B878-0025E8C272C4}" srcOrd="0" destOrd="0" presId="urn:microsoft.com/office/officeart/2005/8/layout/chevron1"/>
    <dgm:cxn modelId="{2511C807-37E3-42E3-B7C0-9CA662E19300}" type="presParOf" srcId="{05672D31-5431-4B93-8900-495BCF2CAF77}" destId="{C7C0B62F-0C85-47C2-96C7-57C14D75BC7F}" srcOrd="1" destOrd="0" presId="urn:microsoft.com/office/officeart/2005/8/layout/chevron1"/>
    <dgm:cxn modelId="{4BB8F901-FD1E-458F-809B-F5AF1EC8C496}" type="presParOf" srcId="{05672D31-5431-4B93-8900-495BCF2CAF77}" destId="{F3274778-9A87-4A63-B185-4BC6AE9F1575}" srcOrd="2" destOrd="0" presId="urn:microsoft.com/office/officeart/2005/8/layout/chevron1"/>
    <dgm:cxn modelId="{9FB4134E-E9D4-4CB7-BF51-203D8D702B9D}" type="presParOf" srcId="{05672D31-5431-4B93-8900-495BCF2CAF77}" destId="{4A1D322F-A4C3-46EE-AF29-9B8C8C58C831}" srcOrd="3" destOrd="0" presId="urn:microsoft.com/office/officeart/2005/8/layout/chevron1"/>
    <dgm:cxn modelId="{B62995E9-93A7-4E8D-9C07-241791C7C559}" type="presParOf" srcId="{05672D31-5431-4B93-8900-495BCF2CAF77}" destId="{230BAF7A-F50A-4BEA-B873-48685A8E2D4B}"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4FED05-21E5-4FE0-B878-0025E8C272C4}">
      <dsp:nvSpPr>
        <dsp:cNvPr id="0" name=""/>
        <dsp:cNvSpPr/>
      </dsp:nvSpPr>
      <dsp:spPr>
        <a:xfrm>
          <a:off x="0" y="1278835"/>
          <a:ext cx="2353563" cy="941425"/>
        </a:xfrm>
        <a:prstGeom prst="chevron">
          <a:avLst/>
        </a:prstGeom>
        <a:solidFill>
          <a:schemeClr val="accent1">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fr-FR" sz="1200" kern="1200" dirty="0"/>
            <a:t>Date limite de réception des candidatures :</a:t>
          </a:r>
        </a:p>
        <a:p>
          <a:pPr marL="0" lvl="0" indent="0" algn="ctr" defTabSz="533400">
            <a:lnSpc>
              <a:spcPct val="90000"/>
            </a:lnSpc>
            <a:spcBef>
              <a:spcPct val="0"/>
            </a:spcBef>
            <a:spcAft>
              <a:spcPct val="35000"/>
            </a:spcAft>
            <a:buNone/>
          </a:pPr>
          <a:r>
            <a:rPr lang="fr-FR" sz="1200" kern="1200" dirty="0"/>
            <a:t>19/11/2026</a:t>
          </a:r>
        </a:p>
      </dsp:txBody>
      <dsp:txXfrm>
        <a:off x="470713" y="1278835"/>
        <a:ext cx="1412138" cy="941425"/>
      </dsp:txXfrm>
    </dsp:sp>
    <dsp:sp modelId="{F3274778-9A87-4A63-B185-4BC6AE9F1575}">
      <dsp:nvSpPr>
        <dsp:cNvPr id="0" name=""/>
        <dsp:cNvSpPr/>
      </dsp:nvSpPr>
      <dsp:spPr>
        <a:xfrm>
          <a:off x="2120138" y="1278835"/>
          <a:ext cx="2353563" cy="941425"/>
        </a:xfrm>
        <a:prstGeom prst="chevron">
          <a:avLst/>
        </a:prstGeom>
        <a:solidFill>
          <a:schemeClr val="accent1">
            <a:shade val="50000"/>
            <a:hueOff val="268329"/>
            <a:satOff val="-6535"/>
            <a:lumOff val="2859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fr-FR" sz="1200" kern="1200" dirty="0"/>
            <a:t>Réponses candidatures, présélection et organisation des entretiens</a:t>
          </a:r>
        </a:p>
      </dsp:txBody>
      <dsp:txXfrm>
        <a:off x="2590851" y="1278835"/>
        <a:ext cx="1412138" cy="941425"/>
      </dsp:txXfrm>
    </dsp:sp>
    <dsp:sp modelId="{230BAF7A-F50A-4BEA-B873-48685A8E2D4B}">
      <dsp:nvSpPr>
        <dsp:cNvPr id="0" name=""/>
        <dsp:cNvSpPr/>
      </dsp:nvSpPr>
      <dsp:spPr>
        <a:xfrm>
          <a:off x="4238345" y="1278835"/>
          <a:ext cx="2353563" cy="941425"/>
        </a:xfrm>
        <a:prstGeom prst="chevron">
          <a:avLst/>
        </a:prstGeom>
        <a:solidFill>
          <a:schemeClr val="accent1">
            <a:shade val="50000"/>
            <a:hueOff val="268329"/>
            <a:satOff val="-6535"/>
            <a:lumOff val="2859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fr-FR" sz="1200" kern="1200" dirty="0"/>
            <a:t>Date de prise de fonction souhaitée : </a:t>
          </a:r>
        </a:p>
        <a:p>
          <a:pPr marL="0" lvl="0" indent="0" algn="ctr" defTabSz="533400">
            <a:lnSpc>
              <a:spcPct val="90000"/>
            </a:lnSpc>
            <a:spcBef>
              <a:spcPct val="0"/>
            </a:spcBef>
            <a:spcAft>
              <a:spcPct val="35000"/>
            </a:spcAft>
            <a:buNone/>
          </a:pPr>
          <a:r>
            <a:rPr lang="fr-FR" sz="1200" kern="1200" dirty="0"/>
            <a:t>Dés que possible </a:t>
          </a:r>
        </a:p>
      </dsp:txBody>
      <dsp:txXfrm>
        <a:off x="4709058" y="1278835"/>
        <a:ext cx="1412138" cy="941425"/>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5E72C7-93F0-0643-A05F-2FDDC727AA2A}" type="datetimeFigureOut">
              <a:rPr lang="fr-FR" smtClean="0"/>
              <a:t>19/10/2026</a:t>
            </a:fld>
            <a:endParaRPr lang="fr-FR"/>
          </a:p>
        </p:txBody>
      </p:sp>
      <p:sp>
        <p:nvSpPr>
          <p:cNvPr id="4" name="Espace réservé de l'image des diapositives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31F6C4-58C4-604D-963A-729FF0787FBD}" type="slidenum">
              <a:rPr lang="fr-FR" smtClean="0"/>
              <a:t>‹N°›</a:t>
            </a:fld>
            <a:endParaRPr lang="fr-FR"/>
          </a:p>
        </p:txBody>
      </p:sp>
    </p:spTree>
    <p:extLst>
      <p:ext uri="{BB962C8B-B14F-4D97-AF65-F5344CB8AC3E}">
        <p14:creationId xmlns:p14="http://schemas.microsoft.com/office/powerpoint/2010/main" val="3619521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et contenu">
    <p:bg>
      <p:bgPr>
        <a:blipFill dpi="0" rotWithShape="1">
          <a:blip r:embed="rId2">
            <a:lum/>
          </a:blip>
          <a:srcRect/>
          <a:stretch>
            <a:fillRect l="-3000" t="-2000" r="-2000" b="-2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61886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de section">
    <p:bg>
      <p:bgPr>
        <a:blipFill dpi="0" rotWithShape="1">
          <a:blip r:embed="rId2">
            <a:lum/>
          </a:blip>
          <a:srcRect/>
          <a:stretch>
            <a:fillRect l="-3000" t="-2000" r="-2000" b="-2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2594357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75000"/>
                  </a:schemeClr>
                </a:solidFill>
              </a:defRPr>
            </a:lvl1pPr>
          </a:lstStyle>
          <a:p>
            <a:fld id="{93F10FBB-567B-F544-8F16-C763E491D035}" type="datetimeFigureOut">
              <a:rPr lang="fr-FR" smtClean="0"/>
              <a:t>19/10/2026</a:t>
            </a:fld>
            <a:endParaRPr lang="fr-FR"/>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75000"/>
                  </a:schemeClr>
                </a:solidFill>
              </a:defRPr>
            </a:lvl1pPr>
          </a:lstStyle>
          <a:p>
            <a:fld id="{F11729B3-34C7-F549-B578-98C7687A2C27}" type="slidenum">
              <a:rPr lang="fr-FR" smtClean="0"/>
              <a:t>‹N°›</a:t>
            </a:fld>
            <a:endParaRPr lang="fr-FR"/>
          </a:p>
        </p:txBody>
      </p:sp>
    </p:spTree>
    <p:extLst>
      <p:ext uri="{BB962C8B-B14F-4D97-AF65-F5344CB8AC3E}">
        <p14:creationId xmlns:p14="http://schemas.microsoft.com/office/powerpoint/2010/main" val="257665505"/>
      </p:ext>
    </p:extLst>
  </p:cSld>
  <p:clrMap bg1="lt1" tx1="dk1" bg2="lt2" tx2="dk2" accent1="accent1" accent2="accent2" accent3="accent3" accent4="accent4" accent5="accent5" accent6="accent6" hlink="hlink" folHlink="folHlink"/>
  <p:sldLayoutIdLst>
    <p:sldLayoutId id="2147483662" r:id="rId1"/>
    <p:sldLayoutId id="2147483663" r:id="rId2"/>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hyperlink" Target="mailto:dominique.ceravolo@univ-cotedazur.fr" TargetMode="Externa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hyperlink" Target="https://univ-cotedazur.fr/universite/travailler-a-universite-cote-d-azur/" TargetMode="External"/><Relationship Id="rId2" Type="http://schemas.openxmlformats.org/officeDocument/2006/relationships/hyperlink" Target="https://univ-cotedazur.fr/universite/travailler-a-universite-cote-d-azur/decouvrez-les-10-bonnes-raisons-de-nous-rejoindr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1485407-6AB4-6BEC-68C7-5B0CE3453404}"/>
              </a:ext>
            </a:extLst>
          </p:cNvPr>
          <p:cNvSpPr/>
          <p:nvPr/>
        </p:nvSpPr>
        <p:spPr>
          <a:xfrm>
            <a:off x="410719" y="1071403"/>
            <a:ext cx="6515422" cy="384721"/>
          </a:xfrm>
          <a:prstGeom prst="rect">
            <a:avLst/>
          </a:prstGeom>
          <a:noFill/>
          <a:ln>
            <a:noFill/>
          </a:ln>
        </p:spPr>
        <p:style>
          <a:lnRef idx="0">
            <a:scrgbClr r="0" g="0" b="0"/>
          </a:lnRef>
          <a:fillRef idx="0">
            <a:scrgbClr r="0" g="0" b="0"/>
          </a:fillRef>
          <a:effectRef idx="0">
            <a:scrgbClr r="0" g="0" b="0"/>
          </a:effectRef>
          <a:fontRef idx="minor">
            <a:schemeClr val="lt1"/>
          </a:fontRef>
        </p:style>
        <p:txBody>
          <a:bodyPr rtlCol="0" anchor="t">
            <a:spAutoFit/>
          </a:bodyPr>
          <a:lstStyle/>
          <a:p>
            <a:pPr algn="ctr"/>
            <a:r>
              <a:rPr lang="fr-FR" sz="1900" b="1" dirty="0">
                <a:solidFill>
                  <a:schemeClr val="tx1"/>
                </a:solidFill>
              </a:rPr>
              <a:t>Gestionnaire des RH - Gestion des carrières BIATSS</a:t>
            </a:r>
          </a:p>
        </p:txBody>
      </p:sp>
      <p:sp>
        <p:nvSpPr>
          <p:cNvPr id="5" name="Rectangle 4">
            <a:extLst>
              <a:ext uri="{FF2B5EF4-FFF2-40B4-BE49-F238E27FC236}">
                <a16:creationId xmlns:a16="http://schemas.microsoft.com/office/drawing/2014/main" id="{262388FF-5F3B-E95B-FA9C-5ED38BAF147C}"/>
              </a:ext>
            </a:extLst>
          </p:cNvPr>
          <p:cNvSpPr/>
          <p:nvPr/>
        </p:nvSpPr>
        <p:spPr>
          <a:xfrm>
            <a:off x="410719" y="1642522"/>
            <a:ext cx="6738235" cy="29238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rtlCol="0" anchor="t">
            <a:spAutoFit/>
          </a:bodyPr>
          <a:lstStyle/>
          <a:p>
            <a:r>
              <a:rPr lang="fr-FR" sz="1300" dirty="0">
                <a:solidFill>
                  <a:schemeClr val="tx1"/>
                </a:solidFill>
              </a:rPr>
              <a:t>&gt; Entité/Service : INSPE</a:t>
            </a:r>
          </a:p>
        </p:txBody>
      </p:sp>
      <p:sp>
        <p:nvSpPr>
          <p:cNvPr id="7" name="Rectangle 6">
            <a:extLst>
              <a:ext uri="{FF2B5EF4-FFF2-40B4-BE49-F238E27FC236}">
                <a16:creationId xmlns:a16="http://schemas.microsoft.com/office/drawing/2014/main" id="{9EEEA2FE-4AED-8D03-9F7F-A94A9FBB695E}"/>
              </a:ext>
            </a:extLst>
          </p:cNvPr>
          <p:cNvSpPr/>
          <p:nvPr/>
        </p:nvSpPr>
        <p:spPr>
          <a:xfrm>
            <a:off x="410719" y="3102531"/>
            <a:ext cx="6515422" cy="308226"/>
          </a:xfrm>
          <a:prstGeom prst="rect">
            <a:avLst/>
          </a:prstGeom>
          <a:noFill/>
          <a:ln>
            <a:noFill/>
          </a:ln>
        </p:spPr>
        <p:style>
          <a:lnRef idx="0">
            <a:scrgbClr r="0" g="0" b="0"/>
          </a:lnRef>
          <a:fillRef idx="0">
            <a:scrgbClr r="0" g="0" b="0"/>
          </a:fillRef>
          <a:effectRef idx="0">
            <a:scrgbClr r="0" g="0" b="0"/>
          </a:effectRef>
          <a:fontRef idx="minor">
            <a:schemeClr val="lt1"/>
          </a:fontRef>
        </p:style>
        <p:txBody>
          <a:bodyPr rtlCol="0" anchor="t">
            <a:spAutoFit/>
          </a:bodyPr>
          <a:lstStyle/>
          <a:p>
            <a:r>
              <a:rPr lang="fr-FR" sz="1403" b="1" dirty="0">
                <a:solidFill>
                  <a:srgbClr val="00769B"/>
                </a:solidFill>
              </a:rPr>
              <a:t>Le défi à relever  </a:t>
            </a:r>
            <a:endParaRPr lang="fr-FR" sz="1403" b="1" dirty="0">
              <a:solidFill>
                <a:srgbClr val="00AFDB"/>
              </a:solidFill>
            </a:endParaRPr>
          </a:p>
        </p:txBody>
      </p:sp>
      <p:sp>
        <p:nvSpPr>
          <p:cNvPr id="9" name="Rectangle 8">
            <a:extLst>
              <a:ext uri="{FF2B5EF4-FFF2-40B4-BE49-F238E27FC236}">
                <a16:creationId xmlns:a16="http://schemas.microsoft.com/office/drawing/2014/main" id="{772E83AA-9D4A-4D74-8D60-65A34604C222}"/>
              </a:ext>
            </a:extLst>
          </p:cNvPr>
          <p:cNvSpPr/>
          <p:nvPr/>
        </p:nvSpPr>
        <p:spPr>
          <a:xfrm>
            <a:off x="410720" y="3437183"/>
            <a:ext cx="6515422" cy="600164"/>
          </a:xfrm>
          <a:prstGeom prst="rect">
            <a:avLst/>
          </a:prstGeom>
          <a:solidFill>
            <a:schemeClr val="bg2">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nchor="t">
            <a:spAutoFit/>
          </a:bodyPr>
          <a:lstStyle/>
          <a:p>
            <a:pPr algn="just"/>
            <a:r>
              <a:rPr lang="fr-FR" sz="1100" dirty="0">
                <a:solidFill>
                  <a:schemeClr val="tx1"/>
                </a:solidFill>
              </a:rPr>
              <a:t>Nous recherchons notre futur/future </a:t>
            </a:r>
            <a:r>
              <a:rPr lang="fr-FR" sz="1100" b="1" dirty="0">
                <a:solidFill>
                  <a:schemeClr val="tx1"/>
                </a:solidFill>
              </a:rPr>
              <a:t>Gestionnaire RH – gestion des carrières BIATSS </a:t>
            </a:r>
            <a:r>
              <a:rPr lang="fr-FR" sz="1100" dirty="0">
                <a:solidFill>
                  <a:schemeClr val="tx1"/>
                </a:solidFill>
              </a:rPr>
              <a:t>!</a:t>
            </a:r>
          </a:p>
          <a:p>
            <a:pPr algn="just"/>
            <a:r>
              <a:rPr lang="fr-FR" sz="1100" dirty="0">
                <a:solidFill>
                  <a:schemeClr val="tx1"/>
                </a:solidFill>
              </a:rPr>
              <a:t>Rejoignez-nous au sein d’Université Côte d’Azur, reconnue depuis 2016 pour son excellence scientifique et pédagogique, pour créer ensemble le modèle de l’université du 21</a:t>
            </a:r>
            <a:r>
              <a:rPr lang="fr-FR" sz="1100" baseline="30000" dirty="0">
                <a:solidFill>
                  <a:schemeClr val="tx1"/>
                </a:solidFill>
              </a:rPr>
              <a:t>ème</a:t>
            </a:r>
            <a:r>
              <a:rPr lang="fr-FR" sz="1100" dirty="0">
                <a:solidFill>
                  <a:schemeClr val="tx1"/>
                </a:solidFill>
              </a:rPr>
              <a:t> siècle responsable et innovante.</a:t>
            </a:r>
          </a:p>
        </p:txBody>
      </p:sp>
      <p:sp>
        <p:nvSpPr>
          <p:cNvPr id="10" name="Rectangle 9">
            <a:extLst>
              <a:ext uri="{FF2B5EF4-FFF2-40B4-BE49-F238E27FC236}">
                <a16:creationId xmlns:a16="http://schemas.microsoft.com/office/drawing/2014/main" id="{63E72028-4323-4541-B4B0-5EA3843DFB9C}"/>
              </a:ext>
            </a:extLst>
          </p:cNvPr>
          <p:cNvSpPr/>
          <p:nvPr/>
        </p:nvSpPr>
        <p:spPr>
          <a:xfrm>
            <a:off x="410720" y="2039899"/>
            <a:ext cx="6515422" cy="955903"/>
          </a:xfrm>
          <a:prstGeom prst="rect">
            <a:avLst/>
          </a:prstGeom>
          <a:solidFill>
            <a:schemeClr val="bg2">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nchor="ctr">
            <a:spAutoFit/>
          </a:bodyPr>
          <a:lstStyle/>
          <a:p>
            <a:pPr indent="-285750">
              <a:buFont typeface="Arial" panose="020B0604020202020204" pitchFamily="34" charset="0"/>
              <a:buChar char="•"/>
            </a:pPr>
            <a:r>
              <a:rPr lang="fr-FR" sz="1403" b="1" dirty="0">
                <a:solidFill>
                  <a:srgbClr val="00769B"/>
                </a:solidFill>
              </a:rPr>
              <a:t>Type de recrutement : Titulaire ou Contractuel (CDD 1 an Renouvelable)</a:t>
            </a:r>
          </a:p>
          <a:p>
            <a:pPr indent="-285750">
              <a:buFont typeface="Arial" panose="020B0604020202020204" pitchFamily="34" charset="0"/>
              <a:buChar char="•"/>
            </a:pPr>
            <a:r>
              <a:rPr lang="fr-FR" sz="1403" b="1" dirty="0">
                <a:solidFill>
                  <a:srgbClr val="00769B"/>
                </a:solidFill>
              </a:rPr>
              <a:t>Catégorie : B</a:t>
            </a:r>
          </a:p>
          <a:p>
            <a:pPr indent="-285750">
              <a:buFont typeface="Arial" panose="020B0604020202020204" pitchFamily="34" charset="0"/>
              <a:buChar char="•"/>
            </a:pPr>
            <a:r>
              <a:rPr lang="fr-FR" sz="1403" b="1" dirty="0">
                <a:solidFill>
                  <a:srgbClr val="00769B"/>
                </a:solidFill>
              </a:rPr>
              <a:t>Temps de travail : Temps Complet</a:t>
            </a:r>
          </a:p>
          <a:p>
            <a:pPr indent="-285750">
              <a:buFont typeface="Arial" panose="020B0604020202020204" pitchFamily="34" charset="0"/>
              <a:buChar char="•"/>
            </a:pPr>
            <a:r>
              <a:rPr lang="fr-FR" sz="1403" b="1" dirty="0">
                <a:solidFill>
                  <a:srgbClr val="00769B"/>
                </a:solidFill>
              </a:rPr>
              <a:t>Localisation : Inspe site Georges V– 89 Avenue Georges V, 06000 Nice</a:t>
            </a:r>
          </a:p>
        </p:txBody>
      </p:sp>
      <p:sp>
        <p:nvSpPr>
          <p:cNvPr id="12" name="Rectangle 11">
            <a:extLst>
              <a:ext uri="{FF2B5EF4-FFF2-40B4-BE49-F238E27FC236}">
                <a16:creationId xmlns:a16="http://schemas.microsoft.com/office/drawing/2014/main" id="{A41BCFDA-D6BC-4933-A9A2-D87AC951E836}"/>
              </a:ext>
            </a:extLst>
          </p:cNvPr>
          <p:cNvSpPr/>
          <p:nvPr/>
        </p:nvSpPr>
        <p:spPr>
          <a:xfrm>
            <a:off x="410719" y="4395718"/>
            <a:ext cx="6515422" cy="4493538"/>
          </a:xfrm>
          <a:prstGeom prst="rect">
            <a:avLst/>
          </a:prstGeom>
          <a:solidFill>
            <a:schemeClr val="bg2">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nchor="t">
            <a:spAutoFit/>
          </a:bodyPr>
          <a:lstStyle/>
          <a:p>
            <a:pPr algn="just"/>
            <a:r>
              <a:rPr lang="fr-FR" sz="1100" b="1" dirty="0">
                <a:solidFill>
                  <a:schemeClr val="tx1"/>
                </a:solidFill>
              </a:rPr>
              <a:t>Gestion des carrières BIATSS :</a:t>
            </a:r>
          </a:p>
          <a:p>
            <a:pPr marL="171450" indent="-171450" algn="just">
              <a:buFont typeface="Arial" panose="020B0604020202020204" pitchFamily="34" charset="0"/>
              <a:buChar char="•"/>
            </a:pPr>
            <a:r>
              <a:rPr lang="fr-FR" sz="1100" dirty="0">
                <a:solidFill>
                  <a:schemeClr val="tx1"/>
                </a:solidFill>
              </a:rPr>
              <a:t>Vous préparerez les actes de gestion relatifs à la carrière des personnels : accompagnement des personnels dans leur demande, reconstitution de carrière, gestion des positions administratives, préparation des demandes d’admission à la retraite et cessation d’activité</a:t>
            </a:r>
          </a:p>
          <a:p>
            <a:pPr marL="171450" indent="-171450" algn="just">
              <a:buFont typeface="Arial" panose="020B0604020202020204" pitchFamily="34" charset="0"/>
              <a:buChar char="•"/>
            </a:pPr>
            <a:r>
              <a:rPr lang="fr-FR" sz="1100" dirty="0">
                <a:solidFill>
                  <a:schemeClr val="tx1"/>
                </a:solidFill>
              </a:rPr>
              <a:t>Vous recueillerez, traiterez et diffuserez l’information auprès de l’ensemble des personnels concernant les campagnes d’avancement, de concours, de mobilité, de formation</a:t>
            </a:r>
          </a:p>
          <a:p>
            <a:pPr marL="171450" indent="-171450" algn="just">
              <a:buFont typeface="Arial" panose="020B0604020202020204" pitchFamily="34" charset="0"/>
              <a:buChar char="•"/>
            </a:pPr>
            <a:r>
              <a:rPr lang="fr-FR" sz="1100" dirty="0">
                <a:solidFill>
                  <a:schemeClr val="tx1"/>
                </a:solidFill>
              </a:rPr>
              <a:t>Vous mettrez à jour les tableaux de bord et les dossiers des personnels, en assurerez le suivi et la saisie sur le logiciel de gestion dédié SIHAM</a:t>
            </a:r>
          </a:p>
          <a:p>
            <a:pPr marL="171450" indent="-171450" algn="just">
              <a:buFont typeface="Arial" panose="020B0604020202020204" pitchFamily="34" charset="0"/>
              <a:buChar char="•"/>
            </a:pPr>
            <a:r>
              <a:rPr lang="fr-FR" sz="1100" dirty="0">
                <a:solidFill>
                  <a:schemeClr val="tx1"/>
                </a:solidFill>
              </a:rPr>
              <a:t>Vous gérerez les dossiers de retraite des agents de la composante en collaboration avec le service PETREL :constitution des EIG, départ retraite</a:t>
            </a:r>
          </a:p>
          <a:p>
            <a:pPr marL="171450" indent="-171450" algn="just">
              <a:buFont typeface="Arial" panose="020B0604020202020204" pitchFamily="34" charset="0"/>
              <a:buChar char="•"/>
            </a:pPr>
            <a:endParaRPr lang="fr-FR" sz="1100" dirty="0">
              <a:solidFill>
                <a:schemeClr val="tx1"/>
              </a:solidFill>
            </a:endParaRPr>
          </a:p>
          <a:p>
            <a:pPr algn="just"/>
            <a:r>
              <a:rPr lang="fr-FR" sz="1100" b="1" dirty="0">
                <a:solidFill>
                  <a:schemeClr val="tx1"/>
                </a:solidFill>
              </a:rPr>
              <a:t>Gestion des absences, congés et du temps de travail des personnels BIATSS</a:t>
            </a:r>
          </a:p>
          <a:p>
            <a:pPr marL="171450" indent="-171450" algn="just">
              <a:buFont typeface="Arial" panose="020B0604020202020204" pitchFamily="34" charset="0"/>
              <a:buChar char="•"/>
            </a:pPr>
            <a:r>
              <a:rPr lang="fr-FR" sz="1100" dirty="0">
                <a:solidFill>
                  <a:schemeClr val="tx1"/>
                </a:solidFill>
              </a:rPr>
              <a:t>Vous gérerez les congés et les absences en matière de congés maladie, congés légaux, CET, accidents de service…</a:t>
            </a:r>
          </a:p>
          <a:p>
            <a:pPr marL="171450" indent="-171450" algn="just">
              <a:buFont typeface="Arial" panose="020B0604020202020204" pitchFamily="34" charset="0"/>
              <a:buChar char="•"/>
            </a:pPr>
            <a:r>
              <a:rPr lang="fr-FR" sz="1100" dirty="0">
                <a:solidFill>
                  <a:schemeClr val="tx1"/>
                </a:solidFill>
              </a:rPr>
              <a:t>Vous gérerez le temps de travail : Télétravail, fiches horaires, demande de formation…</a:t>
            </a:r>
          </a:p>
          <a:p>
            <a:pPr marL="171450" indent="-171450" algn="just">
              <a:buFont typeface="Arial" panose="020B0604020202020204" pitchFamily="34" charset="0"/>
              <a:buChar char="•"/>
            </a:pPr>
            <a:r>
              <a:rPr lang="fr-FR" sz="1100" dirty="0">
                <a:solidFill>
                  <a:schemeClr val="tx1"/>
                </a:solidFill>
              </a:rPr>
              <a:t>Vous mettrez à jour les bases de données et les dossiers des agents BIATSS, en assurerez le suivi et la saisie sur le logiciel de gestion dédié </a:t>
            </a:r>
            <a:r>
              <a:rPr lang="fr-FR" sz="1100" dirty="0" err="1">
                <a:solidFill>
                  <a:schemeClr val="tx1"/>
                </a:solidFill>
              </a:rPr>
              <a:t>Libertempo</a:t>
            </a:r>
            <a:r>
              <a:rPr lang="fr-FR" sz="1100" dirty="0">
                <a:solidFill>
                  <a:schemeClr val="tx1"/>
                </a:solidFill>
              </a:rPr>
              <a:t> </a:t>
            </a:r>
          </a:p>
          <a:p>
            <a:pPr algn="just"/>
            <a:endParaRPr lang="fr-FR" sz="1100" dirty="0">
              <a:solidFill>
                <a:schemeClr val="tx1"/>
              </a:solidFill>
            </a:endParaRPr>
          </a:p>
          <a:p>
            <a:pPr algn="just"/>
            <a:r>
              <a:rPr lang="fr-FR" sz="1100" b="1" dirty="0">
                <a:solidFill>
                  <a:schemeClr val="tx1"/>
                </a:solidFill>
              </a:rPr>
              <a:t>Recrutement des agents BIATSS </a:t>
            </a:r>
            <a:r>
              <a:rPr lang="fr-FR" sz="1100" dirty="0">
                <a:solidFill>
                  <a:schemeClr val="tx1"/>
                </a:solidFill>
              </a:rPr>
              <a:t>: Accompagnement de la responsable SRHP</a:t>
            </a:r>
          </a:p>
          <a:p>
            <a:pPr marL="171450" indent="-171450" algn="just">
              <a:buFont typeface="Arial" panose="020B0604020202020204" pitchFamily="34" charset="0"/>
              <a:buChar char="•"/>
            </a:pPr>
            <a:r>
              <a:rPr lang="fr-FR" sz="1100" dirty="0">
                <a:solidFill>
                  <a:schemeClr val="tx1"/>
                </a:solidFill>
              </a:rPr>
              <a:t>Recrutement et suivi des personnels administratifs (BIATSS, Contractuel) au fil de l’eau</a:t>
            </a:r>
          </a:p>
          <a:p>
            <a:pPr marL="171450" indent="-171450" algn="just">
              <a:buFont typeface="Arial" panose="020B0604020202020204" pitchFamily="34" charset="0"/>
              <a:buChar char="•"/>
            </a:pPr>
            <a:r>
              <a:rPr lang="fr-FR" sz="1100" dirty="0">
                <a:solidFill>
                  <a:schemeClr val="tx1"/>
                </a:solidFill>
              </a:rPr>
              <a:t>Prise en charge administrative des nouveaux entrants (titulaires BIATSS et contractuels)</a:t>
            </a:r>
          </a:p>
          <a:p>
            <a:pPr algn="just"/>
            <a:endParaRPr lang="fr-FR" sz="1100" dirty="0">
              <a:solidFill>
                <a:schemeClr val="tx1"/>
              </a:solidFill>
            </a:endParaRPr>
          </a:p>
          <a:p>
            <a:pPr algn="just"/>
            <a:r>
              <a:rPr lang="fr-FR" sz="1100" b="1" dirty="0">
                <a:solidFill>
                  <a:schemeClr val="tx1"/>
                </a:solidFill>
              </a:rPr>
              <a:t>Allocations IUFM </a:t>
            </a:r>
            <a:r>
              <a:rPr lang="fr-FR" sz="1100" dirty="0">
                <a:solidFill>
                  <a:schemeClr val="tx1"/>
                </a:solidFill>
              </a:rPr>
              <a:t>: vous traiterez les demandes de certificats d’exercices des allocataires ou étudiants IUFM en collaboration avec la gestionnaire des carrières EC/E et la responsable SRHP.</a:t>
            </a:r>
          </a:p>
          <a:p>
            <a:pPr algn="just"/>
            <a:endParaRPr lang="fr-FR" sz="1100" dirty="0">
              <a:solidFill>
                <a:schemeClr val="tx1"/>
              </a:solidFill>
            </a:endParaRPr>
          </a:p>
          <a:p>
            <a:pPr algn="just"/>
            <a:r>
              <a:rPr lang="fr-FR" sz="1100" b="1" dirty="0">
                <a:solidFill>
                  <a:schemeClr val="tx1"/>
                </a:solidFill>
              </a:rPr>
              <a:t>Sujétions particulières : Déplacement entre les différents sites de la composante. </a:t>
            </a:r>
          </a:p>
        </p:txBody>
      </p:sp>
      <p:sp>
        <p:nvSpPr>
          <p:cNvPr id="13" name="Rectangle 12">
            <a:extLst>
              <a:ext uri="{FF2B5EF4-FFF2-40B4-BE49-F238E27FC236}">
                <a16:creationId xmlns:a16="http://schemas.microsoft.com/office/drawing/2014/main" id="{2EE0233F-35AC-4000-8264-FD07A0309647}"/>
              </a:ext>
            </a:extLst>
          </p:cNvPr>
          <p:cNvSpPr/>
          <p:nvPr/>
        </p:nvSpPr>
        <p:spPr>
          <a:xfrm>
            <a:off x="410719" y="4061831"/>
            <a:ext cx="6515422" cy="308226"/>
          </a:xfrm>
          <a:prstGeom prst="rect">
            <a:avLst/>
          </a:prstGeom>
          <a:noFill/>
          <a:ln>
            <a:noFill/>
          </a:ln>
        </p:spPr>
        <p:style>
          <a:lnRef idx="0">
            <a:scrgbClr r="0" g="0" b="0"/>
          </a:lnRef>
          <a:fillRef idx="0">
            <a:scrgbClr r="0" g="0" b="0"/>
          </a:fillRef>
          <a:effectRef idx="0">
            <a:scrgbClr r="0" g="0" b="0"/>
          </a:effectRef>
          <a:fontRef idx="minor">
            <a:schemeClr val="lt1"/>
          </a:fontRef>
        </p:style>
        <p:txBody>
          <a:bodyPr rtlCol="0" anchor="t">
            <a:spAutoFit/>
          </a:bodyPr>
          <a:lstStyle/>
          <a:p>
            <a:r>
              <a:rPr lang="fr-FR" sz="1403" b="1" dirty="0">
                <a:solidFill>
                  <a:srgbClr val="00769B"/>
                </a:solidFill>
              </a:rPr>
              <a:t>Vos missions</a:t>
            </a:r>
            <a:endParaRPr lang="fr-FR" sz="1403" b="1" dirty="0">
              <a:solidFill>
                <a:srgbClr val="00AFDB"/>
              </a:solidFill>
            </a:endParaRPr>
          </a:p>
        </p:txBody>
      </p:sp>
      <p:sp>
        <p:nvSpPr>
          <p:cNvPr id="11" name="Rectangle 10">
            <a:extLst>
              <a:ext uri="{FF2B5EF4-FFF2-40B4-BE49-F238E27FC236}">
                <a16:creationId xmlns:a16="http://schemas.microsoft.com/office/drawing/2014/main" id="{3815E539-6B3B-414C-B83B-BD9B34EA158C}"/>
              </a:ext>
            </a:extLst>
          </p:cNvPr>
          <p:cNvSpPr/>
          <p:nvPr/>
        </p:nvSpPr>
        <p:spPr>
          <a:xfrm>
            <a:off x="410719" y="8883172"/>
            <a:ext cx="6515422" cy="338554"/>
          </a:xfrm>
          <a:prstGeom prst="rect">
            <a:avLst/>
          </a:prstGeom>
          <a:noFill/>
          <a:ln>
            <a:noFill/>
          </a:ln>
        </p:spPr>
        <p:style>
          <a:lnRef idx="0">
            <a:scrgbClr r="0" g="0" b="0"/>
          </a:lnRef>
          <a:fillRef idx="0">
            <a:scrgbClr r="0" g="0" b="0"/>
          </a:fillRef>
          <a:effectRef idx="0">
            <a:scrgbClr r="0" g="0" b="0"/>
          </a:effectRef>
          <a:fontRef idx="minor">
            <a:schemeClr val="lt1"/>
          </a:fontRef>
        </p:style>
        <p:txBody>
          <a:bodyPr rtlCol="0" anchor="t">
            <a:spAutoFit/>
          </a:bodyPr>
          <a:lstStyle/>
          <a:p>
            <a:r>
              <a:rPr lang="fr-FR" sz="1403" b="1" dirty="0">
                <a:solidFill>
                  <a:srgbClr val="00769B"/>
                </a:solidFill>
              </a:rPr>
              <a:t>Ce poste est fait pour vous si   </a:t>
            </a:r>
            <a:r>
              <a:rPr lang="fr-FR" sz="1600" dirty="0"/>
              <a:t>i</a:t>
            </a:r>
            <a:endParaRPr lang="fr-FR" sz="1403" dirty="0">
              <a:solidFill>
                <a:srgbClr val="00769B"/>
              </a:solidFill>
            </a:endParaRPr>
          </a:p>
        </p:txBody>
      </p:sp>
      <p:sp>
        <p:nvSpPr>
          <p:cNvPr id="16" name="Rectangle 15">
            <a:extLst>
              <a:ext uri="{FF2B5EF4-FFF2-40B4-BE49-F238E27FC236}">
                <a16:creationId xmlns:a16="http://schemas.microsoft.com/office/drawing/2014/main" id="{0D10A294-5F3B-4ABA-A627-47B495A7AC62}"/>
              </a:ext>
            </a:extLst>
          </p:cNvPr>
          <p:cNvSpPr/>
          <p:nvPr/>
        </p:nvSpPr>
        <p:spPr>
          <a:xfrm>
            <a:off x="410719" y="9243257"/>
            <a:ext cx="6515422" cy="938719"/>
          </a:xfrm>
          <a:prstGeom prst="rect">
            <a:avLst/>
          </a:prstGeom>
          <a:solidFill>
            <a:schemeClr val="bg2">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nchor="t">
            <a:spAutoFit/>
          </a:bodyPr>
          <a:lstStyle/>
          <a:p>
            <a:pPr algn="just"/>
            <a:r>
              <a:rPr lang="fr-FR" sz="1100" b="1" dirty="0">
                <a:solidFill>
                  <a:schemeClr val="tx1"/>
                </a:solidFill>
              </a:rPr>
              <a:t>Vous possédez : </a:t>
            </a:r>
          </a:p>
          <a:p>
            <a:pPr marL="171450" indent="-171450" algn="just">
              <a:buFont typeface="Arial" panose="020B0604020202020204" pitchFamily="34" charset="0"/>
              <a:buChar char="•"/>
            </a:pPr>
            <a:r>
              <a:rPr lang="fr-FR" sz="1100" dirty="0">
                <a:solidFill>
                  <a:schemeClr val="tx1"/>
                </a:solidFill>
              </a:rPr>
              <a:t>Des connaissances de l’organisation et du fonctionnement de l’enseignement supérieur et de la recherche</a:t>
            </a:r>
          </a:p>
          <a:p>
            <a:pPr marL="171450" indent="-171450" algn="just">
              <a:buFont typeface="Arial" panose="020B0604020202020204" pitchFamily="34" charset="0"/>
              <a:buChar char="•"/>
            </a:pPr>
            <a:r>
              <a:rPr lang="fr-FR" sz="1100" dirty="0">
                <a:solidFill>
                  <a:schemeClr val="tx1"/>
                </a:solidFill>
              </a:rPr>
              <a:t>Des connaissances de la gestion des carrières et réglementation en vigueur, connaissance du système éducatif, du mode de fonctionnement et des spécialités de la structure </a:t>
            </a:r>
            <a:r>
              <a:rPr lang="fr-FR" sz="1100" dirty="0" err="1">
                <a:solidFill>
                  <a:schemeClr val="tx1"/>
                </a:solidFill>
              </a:rPr>
              <a:t>Inspé</a:t>
            </a:r>
            <a:endParaRPr lang="fr-FR" sz="1100" dirty="0">
              <a:solidFill>
                <a:schemeClr val="tx1"/>
              </a:solidFill>
            </a:endParaRPr>
          </a:p>
          <a:p>
            <a:pPr marL="171450" indent="-171450" algn="just">
              <a:buFont typeface="Arial" panose="020B0604020202020204" pitchFamily="34" charset="0"/>
              <a:buChar char="•"/>
            </a:pPr>
            <a:r>
              <a:rPr lang="fr-FR" sz="1100" dirty="0">
                <a:solidFill>
                  <a:schemeClr val="tx1"/>
                </a:solidFill>
              </a:rPr>
              <a:t>Des connaissances générales de la gestion des ressources humaines</a:t>
            </a:r>
            <a:endParaRPr lang="fr-FR" sz="1100" b="1" dirty="0">
              <a:solidFill>
                <a:schemeClr val="tx1"/>
              </a:solidFill>
            </a:endParaRPr>
          </a:p>
        </p:txBody>
      </p:sp>
    </p:spTree>
    <p:extLst>
      <p:ext uri="{BB962C8B-B14F-4D97-AF65-F5344CB8AC3E}">
        <p14:creationId xmlns:p14="http://schemas.microsoft.com/office/powerpoint/2010/main" val="459982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0135DD0-1D30-783C-05B6-C0647ECC856B}"/>
              </a:ext>
            </a:extLst>
          </p:cNvPr>
          <p:cNvSpPr/>
          <p:nvPr/>
        </p:nvSpPr>
        <p:spPr>
          <a:xfrm>
            <a:off x="522126" y="4400641"/>
            <a:ext cx="6515422" cy="308226"/>
          </a:xfrm>
          <a:prstGeom prst="rect">
            <a:avLst/>
          </a:prstGeom>
          <a:noFill/>
          <a:ln>
            <a:noFill/>
          </a:ln>
        </p:spPr>
        <p:style>
          <a:lnRef idx="0">
            <a:scrgbClr r="0" g="0" b="0"/>
          </a:lnRef>
          <a:fillRef idx="0">
            <a:scrgbClr r="0" g="0" b="0"/>
          </a:fillRef>
          <a:effectRef idx="0">
            <a:scrgbClr r="0" g="0" b="0"/>
          </a:effectRef>
          <a:fontRef idx="minor">
            <a:schemeClr val="lt1"/>
          </a:fontRef>
        </p:style>
        <p:txBody>
          <a:bodyPr rtlCol="0" anchor="t">
            <a:spAutoFit/>
          </a:bodyPr>
          <a:lstStyle/>
          <a:p>
            <a:r>
              <a:rPr lang="fr-FR" sz="1403" b="1" dirty="0">
                <a:solidFill>
                  <a:srgbClr val="00769B"/>
                </a:solidFill>
              </a:rPr>
              <a:t>Rémunération et avantages sociaux</a:t>
            </a:r>
          </a:p>
        </p:txBody>
      </p:sp>
      <p:sp>
        <p:nvSpPr>
          <p:cNvPr id="6" name="Rectangle 5">
            <a:extLst>
              <a:ext uri="{FF2B5EF4-FFF2-40B4-BE49-F238E27FC236}">
                <a16:creationId xmlns:a16="http://schemas.microsoft.com/office/drawing/2014/main" id="{F21D0F80-49B8-48C2-07BE-16BD788DA243}"/>
              </a:ext>
            </a:extLst>
          </p:cNvPr>
          <p:cNvSpPr/>
          <p:nvPr/>
        </p:nvSpPr>
        <p:spPr>
          <a:xfrm>
            <a:off x="522126" y="4732607"/>
            <a:ext cx="6515422" cy="1277273"/>
          </a:xfrm>
          <a:prstGeom prst="rect">
            <a:avLst/>
          </a:prstGeom>
          <a:solidFill>
            <a:schemeClr val="bg2">
              <a:alpha val="50000"/>
            </a:schemeClr>
          </a:solidFill>
          <a:ln>
            <a:noFill/>
          </a:ln>
        </p:spPr>
        <p:style>
          <a:lnRef idx="0">
            <a:scrgbClr r="0" g="0" b="0"/>
          </a:lnRef>
          <a:fillRef idx="0">
            <a:scrgbClr r="0" g="0" b="0"/>
          </a:fillRef>
          <a:effectRef idx="0">
            <a:scrgbClr r="0" g="0" b="0"/>
          </a:effectRef>
          <a:fontRef idx="minor">
            <a:schemeClr val="lt1"/>
          </a:fontRef>
        </p:style>
        <p:txBody>
          <a:bodyPr rtlCol="0" anchor="t">
            <a:spAutoFit/>
          </a:bodyPr>
          <a:lstStyle/>
          <a:p>
            <a:pPr marL="171450" indent="-171450">
              <a:buFont typeface="Arial" panose="020B0604020202020204" pitchFamily="34" charset="0"/>
              <a:buChar char="•"/>
            </a:pPr>
            <a:r>
              <a:rPr lang="fr-FR" sz="1100" dirty="0">
                <a:solidFill>
                  <a:schemeClr val="tx1"/>
                </a:solidFill>
              </a:rPr>
              <a:t>Rémunération contractuels (hors variables) : à partir de 1 538,46 € nets avant PAS selon profil </a:t>
            </a:r>
          </a:p>
          <a:p>
            <a:pPr marL="171450" indent="-171450">
              <a:buFont typeface="Arial" panose="020B0604020202020204" pitchFamily="34" charset="0"/>
              <a:buChar char="•"/>
            </a:pPr>
            <a:r>
              <a:rPr lang="fr-FR" sz="1100" dirty="0">
                <a:solidFill>
                  <a:schemeClr val="tx1"/>
                </a:solidFill>
              </a:rPr>
              <a:t>Congés : 45 jours de congés annuels</a:t>
            </a:r>
          </a:p>
          <a:p>
            <a:pPr marL="171450" indent="-171450">
              <a:buFont typeface="Arial" panose="020B0604020202020204" pitchFamily="34" charset="0"/>
              <a:buChar char="•"/>
            </a:pPr>
            <a:r>
              <a:rPr lang="fr-FR" sz="1100" dirty="0">
                <a:solidFill>
                  <a:schemeClr val="tx1"/>
                </a:solidFill>
              </a:rPr>
              <a:t>Télétravail : 2 jours</a:t>
            </a:r>
            <a:r>
              <a:rPr lang="fr-FR" sz="1100">
                <a:solidFill>
                  <a:schemeClr val="tx1"/>
                </a:solidFill>
              </a:rPr>
              <a:t>/semaine</a:t>
            </a:r>
            <a:endParaRPr lang="fr-FR" sz="1100" dirty="0">
              <a:solidFill>
                <a:schemeClr val="tx1"/>
              </a:solidFill>
            </a:endParaRPr>
          </a:p>
          <a:p>
            <a:pPr marL="171450" indent="-171450">
              <a:buFont typeface="Arial" panose="020B0604020202020204" pitchFamily="34" charset="0"/>
              <a:buChar char="•"/>
            </a:pPr>
            <a:r>
              <a:rPr lang="fr-FR" sz="1100" dirty="0">
                <a:solidFill>
                  <a:schemeClr val="tx1"/>
                </a:solidFill>
              </a:rPr>
              <a:t>Prise en charge partielle des frais de transport domicile-travail</a:t>
            </a:r>
          </a:p>
          <a:p>
            <a:pPr marL="171450" indent="-171450">
              <a:buFont typeface="Arial" panose="020B0604020202020204" pitchFamily="34" charset="0"/>
              <a:buChar char="•"/>
            </a:pPr>
            <a:r>
              <a:rPr lang="fr-FR" sz="1100" dirty="0">
                <a:solidFill>
                  <a:schemeClr val="tx1"/>
                </a:solidFill>
              </a:rPr>
              <a:t>Prise en charge partielle des frais de mutuelle</a:t>
            </a:r>
          </a:p>
          <a:p>
            <a:pPr marL="171450" indent="-171450">
              <a:buFont typeface="Arial" panose="020B0604020202020204" pitchFamily="34" charset="0"/>
              <a:buChar char="•"/>
            </a:pPr>
            <a:r>
              <a:rPr lang="fr-FR" sz="1100" dirty="0">
                <a:solidFill>
                  <a:schemeClr val="tx1"/>
                </a:solidFill>
              </a:rPr>
              <a:t>Accès aux restaurants et cafétérias du CROUS avec tarif privilégié</a:t>
            </a:r>
          </a:p>
          <a:p>
            <a:pPr marL="171450" indent="-171450">
              <a:buFont typeface="Arial" panose="020B0604020202020204" pitchFamily="34" charset="0"/>
              <a:buChar char="•"/>
            </a:pPr>
            <a:r>
              <a:rPr lang="fr-FR" sz="1100" dirty="0">
                <a:solidFill>
                  <a:schemeClr val="tx1"/>
                </a:solidFill>
              </a:rPr>
              <a:t>Billetterie loisirs et sorties à tarifs préférentiels</a:t>
            </a:r>
          </a:p>
        </p:txBody>
      </p:sp>
      <p:sp>
        <p:nvSpPr>
          <p:cNvPr id="7" name="Rectangle 6">
            <a:extLst>
              <a:ext uri="{FF2B5EF4-FFF2-40B4-BE49-F238E27FC236}">
                <a16:creationId xmlns:a16="http://schemas.microsoft.com/office/drawing/2014/main" id="{BC499B9C-1D55-A1FE-6E8E-0C608DEB83A7}"/>
              </a:ext>
            </a:extLst>
          </p:cNvPr>
          <p:cNvSpPr/>
          <p:nvPr/>
        </p:nvSpPr>
        <p:spPr>
          <a:xfrm>
            <a:off x="522126" y="6069916"/>
            <a:ext cx="6515422" cy="308226"/>
          </a:xfrm>
          <a:prstGeom prst="rect">
            <a:avLst/>
          </a:prstGeom>
          <a:noFill/>
          <a:ln>
            <a:noFill/>
          </a:ln>
        </p:spPr>
        <p:style>
          <a:lnRef idx="0">
            <a:scrgbClr r="0" g="0" b="0"/>
          </a:lnRef>
          <a:fillRef idx="0">
            <a:scrgbClr r="0" g="0" b="0"/>
          </a:fillRef>
          <a:effectRef idx="0">
            <a:scrgbClr r="0" g="0" b="0"/>
          </a:effectRef>
          <a:fontRef idx="minor">
            <a:schemeClr val="lt1"/>
          </a:fontRef>
        </p:style>
        <p:txBody>
          <a:bodyPr rtlCol="0" anchor="t">
            <a:spAutoFit/>
          </a:bodyPr>
          <a:lstStyle/>
          <a:p>
            <a:r>
              <a:rPr lang="fr-FR" sz="1403" b="1" dirty="0">
                <a:solidFill>
                  <a:srgbClr val="00769B"/>
                </a:solidFill>
              </a:rPr>
              <a:t>L’environnement de travail </a:t>
            </a:r>
            <a:endParaRPr lang="fr-FR" sz="1403" b="1" dirty="0">
              <a:solidFill>
                <a:srgbClr val="00AFDB"/>
              </a:solidFill>
            </a:endParaRPr>
          </a:p>
        </p:txBody>
      </p:sp>
      <p:sp>
        <p:nvSpPr>
          <p:cNvPr id="9" name="Rectangle 8">
            <a:extLst>
              <a:ext uri="{FF2B5EF4-FFF2-40B4-BE49-F238E27FC236}">
                <a16:creationId xmlns:a16="http://schemas.microsoft.com/office/drawing/2014/main" id="{255A1C61-27DD-500C-B377-9C1C3ABFCEDB}"/>
              </a:ext>
            </a:extLst>
          </p:cNvPr>
          <p:cNvSpPr/>
          <p:nvPr/>
        </p:nvSpPr>
        <p:spPr>
          <a:xfrm>
            <a:off x="522123" y="7722382"/>
            <a:ext cx="6515422" cy="308226"/>
          </a:xfrm>
          <a:prstGeom prst="rect">
            <a:avLst/>
          </a:prstGeom>
          <a:noFill/>
          <a:ln>
            <a:noFill/>
          </a:ln>
        </p:spPr>
        <p:style>
          <a:lnRef idx="0">
            <a:scrgbClr r="0" g="0" b="0"/>
          </a:lnRef>
          <a:fillRef idx="0">
            <a:scrgbClr r="0" g="0" b="0"/>
          </a:fillRef>
          <a:effectRef idx="0">
            <a:scrgbClr r="0" g="0" b="0"/>
          </a:effectRef>
          <a:fontRef idx="minor">
            <a:schemeClr val="lt1"/>
          </a:fontRef>
        </p:style>
        <p:txBody>
          <a:bodyPr rtlCol="0" anchor="t">
            <a:spAutoFit/>
          </a:bodyPr>
          <a:lstStyle/>
          <a:p>
            <a:r>
              <a:rPr lang="fr-FR" sz="1403" b="1" dirty="0">
                <a:solidFill>
                  <a:srgbClr val="00769B"/>
                </a:solidFill>
              </a:rPr>
              <a:t>Pour candidater </a:t>
            </a:r>
          </a:p>
        </p:txBody>
      </p:sp>
      <p:sp>
        <p:nvSpPr>
          <p:cNvPr id="11" name="Rectangle 10">
            <a:extLst>
              <a:ext uri="{FF2B5EF4-FFF2-40B4-BE49-F238E27FC236}">
                <a16:creationId xmlns:a16="http://schemas.microsoft.com/office/drawing/2014/main" id="{8B52121B-2899-AD14-5809-E8AB47BF4B01}"/>
              </a:ext>
            </a:extLst>
          </p:cNvPr>
          <p:cNvSpPr/>
          <p:nvPr/>
        </p:nvSpPr>
        <p:spPr>
          <a:xfrm>
            <a:off x="522125" y="3533971"/>
            <a:ext cx="6515422" cy="308226"/>
          </a:xfrm>
          <a:prstGeom prst="rect">
            <a:avLst/>
          </a:prstGeom>
          <a:noFill/>
          <a:ln>
            <a:noFill/>
          </a:ln>
        </p:spPr>
        <p:style>
          <a:lnRef idx="0">
            <a:scrgbClr r="0" g="0" b="0"/>
          </a:lnRef>
          <a:fillRef idx="0">
            <a:scrgbClr r="0" g="0" b="0"/>
          </a:fillRef>
          <a:effectRef idx="0">
            <a:scrgbClr r="0" g="0" b="0"/>
          </a:effectRef>
          <a:fontRef idx="minor">
            <a:schemeClr val="lt1"/>
          </a:fontRef>
        </p:style>
        <p:txBody>
          <a:bodyPr rtlCol="0" anchor="t">
            <a:spAutoFit/>
          </a:bodyPr>
          <a:lstStyle/>
          <a:p>
            <a:r>
              <a:rPr lang="fr-FR" sz="1403" b="1" dirty="0">
                <a:solidFill>
                  <a:srgbClr val="00769B"/>
                </a:solidFill>
              </a:rPr>
              <a:t>Votre parcours professionnel</a:t>
            </a:r>
          </a:p>
        </p:txBody>
      </p:sp>
      <p:sp>
        <p:nvSpPr>
          <p:cNvPr id="13" name="Rectangle 12">
            <a:extLst>
              <a:ext uri="{FF2B5EF4-FFF2-40B4-BE49-F238E27FC236}">
                <a16:creationId xmlns:a16="http://schemas.microsoft.com/office/drawing/2014/main" id="{ADFBB3E5-32AF-4214-920C-5A64AAFA2A60}"/>
              </a:ext>
            </a:extLst>
          </p:cNvPr>
          <p:cNvSpPr/>
          <p:nvPr/>
        </p:nvSpPr>
        <p:spPr>
          <a:xfrm>
            <a:off x="522126" y="3880584"/>
            <a:ext cx="6515421" cy="430887"/>
          </a:xfrm>
          <a:prstGeom prst="rect">
            <a:avLst/>
          </a:prstGeom>
          <a:solidFill>
            <a:schemeClr val="bg2">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nchor="t">
            <a:spAutoFit/>
          </a:bodyPr>
          <a:lstStyle/>
          <a:p>
            <a:pPr algn="just"/>
            <a:r>
              <a:rPr lang="fr-FR" sz="1100" dirty="0">
                <a:solidFill>
                  <a:schemeClr val="tx1"/>
                </a:solidFill>
              </a:rPr>
              <a:t>Vous êtes titulaire d’un BAC ou d’une formation en gestion des ressources humaines, droit, administration ? Vous possédez une expérience sur un poste similaire ? N’hésitez plus et postulez ! </a:t>
            </a:r>
          </a:p>
        </p:txBody>
      </p:sp>
      <p:sp>
        <p:nvSpPr>
          <p:cNvPr id="14" name="Rectangle 13">
            <a:extLst>
              <a:ext uri="{FF2B5EF4-FFF2-40B4-BE49-F238E27FC236}">
                <a16:creationId xmlns:a16="http://schemas.microsoft.com/office/drawing/2014/main" id="{AF621B4B-9C2F-4A92-B656-58C3158453C2}"/>
              </a:ext>
            </a:extLst>
          </p:cNvPr>
          <p:cNvSpPr/>
          <p:nvPr/>
        </p:nvSpPr>
        <p:spPr>
          <a:xfrm>
            <a:off x="522126" y="6414945"/>
            <a:ext cx="6515422" cy="1277273"/>
          </a:xfrm>
          <a:prstGeom prst="rect">
            <a:avLst/>
          </a:prstGeom>
          <a:solidFill>
            <a:schemeClr val="bg2">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nchor="t">
            <a:spAutoFit/>
          </a:bodyPr>
          <a:lstStyle/>
          <a:p>
            <a:pPr algn="just"/>
            <a:r>
              <a:rPr lang="fr-FR" sz="1100" dirty="0">
                <a:solidFill>
                  <a:schemeClr val="tx1"/>
                </a:solidFill>
              </a:rPr>
              <a:t>Ouverte sur l'Europe et le monde, Université Côte d'Azur coordonne les acteurs de l'enseignement supérieur et de la recherche de la Côte d'Azur, pour offrir un environnement de formation, de recherche et d'innovation de très haut niveau. Inscrite dans une trajectoire de profonde transformation de son rôle et de son organisation. C'est aussi un établissement acteur de la dynamique de son environnement territorial, connu pour la qualité de vie exceptionnelle qu'il offre à ses habitants, entre mer et montagne. Dans ce cadre, Université Côte d'Azur se présente comme une université d'excellence, aux valeurs humanistes, socialement engagée et éthiquement responsable.</a:t>
            </a:r>
          </a:p>
        </p:txBody>
      </p:sp>
      <p:graphicFrame>
        <p:nvGraphicFramePr>
          <p:cNvPr id="3" name="Diagramme 2">
            <a:extLst>
              <a:ext uri="{FF2B5EF4-FFF2-40B4-BE49-F238E27FC236}">
                <a16:creationId xmlns:a16="http://schemas.microsoft.com/office/drawing/2014/main" id="{60B07485-E8F5-4E0C-AC2C-8F60615E03DE}"/>
              </a:ext>
            </a:extLst>
          </p:cNvPr>
          <p:cNvGraphicFramePr/>
          <p:nvPr>
            <p:extLst>
              <p:ext uri="{D42A27DB-BD31-4B8C-83A1-F6EECF244321}">
                <p14:modId xmlns:p14="http://schemas.microsoft.com/office/powerpoint/2010/main" val="1474297730"/>
              </p:ext>
            </p:extLst>
          </p:nvPr>
        </p:nvGraphicFramePr>
        <p:xfrm>
          <a:off x="443705" y="7921371"/>
          <a:ext cx="6593840" cy="34990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5" name="Rectangle 14">
            <a:extLst>
              <a:ext uri="{FF2B5EF4-FFF2-40B4-BE49-F238E27FC236}">
                <a16:creationId xmlns:a16="http://schemas.microsoft.com/office/drawing/2014/main" id="{458D36B1-E2D7-4B07-9AC0-6F5C6E5321A5}"/>
              </a:ext>
            </a:extLst>
          </p:cNvPr>
          <p:cNvSpPr/>
          <p:nvPr/>
        </p:nvSpPr>
        <p:spPr>
          <a:xfrm>
            <a:off x="522123" y="8081945"/>
            <a:ext cx="6515422" cy="600164"/>
          </a:xfrm>
          <a:prstGeom prst="rect">
            <a:avLst/>
          </a:prstGeom>
          <a:solidFill>
            <a:schemeClr val="bg2">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nchor="t">
            <a:spAutoFit/>
          </a:bodyPr>
          <a:lstStyle/>
          <a:p>
            <a:pPr algn="just"/>
            <a:r>
              <a:rPr lang="fr-FR" sz="1100" dirty="0">
                <a:solidFill>
                  <a:schemeClr val="tx1"/>
                </a:solidFill>
              </a:rPr>
              <a:t>Cette annonce vous intéresse ? N’hésitez plus ! Et postulez par mail à l’adresse suivante :  </a:t>
            </a:r>
            <a:r>
              <a:rPr lang="fr-FR" sz="1100" dirty="0">
                <a:solidFill>
                  <a:schemeClr val="tx1"/>
                </a:solidFill>
                <a:hlinkClick r:id="rId7"/>
              </a:rPr>
              <a:t>dominique.ceravolo@univ-cotedazur.fr</a:t>
            </a:r>
            <a:r>
              <a:rPr lang="fr-FR" sz="1100" dirty="0">
                <a:solidFill>
                  <a:schemeClr val="tx1"/>
                </a:solidFill>
              </a:rPr>
              <a:t> </a:t>
            </a:r>
          </a:p>
          <a:p>
            <a:pPr algn="just"/>
            <a:r>
              <a:rPr lang="fr-FR" sz="1100" dirty="0">
                <a:solidFill>
                  <a:schemeClr val="tx1"/>
                </a:solidFill>
              </a:rPr>
              <a:t>La candidature idéale comporte un CV et une lettre de motivation que nous lirons avec attention.</a:t>
            </a:r>
          </a:p>
        </p:txBody>
      </p:sp>
      <p:sp>
        <p:nvSpPr>
          <p:cNvPr id="4" name="ZoneTexte 3">
            <a:extLst>
              <a:ext uri="{FF2B5EF4-FFF2-40B4-BE49-F238E27FC236}">
                <a16:creationId xmlns:a16="http://schemas.microsoft.com/office/drawing/2014/main" id="{764DB02A-2E91-4F69-B3EA-B7B4A865FF8F}"/>
              </a:ext>
            </a:extLst>
          </p:cNvPr>
          <p:cNvSpPr txBox="1"/>
          <p:nvPr/>
        </p:nvSpPr>
        <p:spPr>
          <a:xfrm>
            <a:off x="462830" y="8817225"/>
            <a:ext cx="2540000" cy="307777"/>
          </a:xfrm>
          <a:prstGeom prst="rect">
            <a:avLst/>
          </a:prstGeom>
          <a:noFill/>
        </p:spPr>
        <p:txBody>
          <a:bodyPr wrap="square" rtlCol="0">
            <a:spAutoFit/>
          </a:bodyPr>
          <a:lstStyle/>
          <a:p>
            <a:r>
              <a:rPr lang="fr-FR" sz="1400" b="1" dirty="0">
                <a:solidFill>
                  <a:srgbClr val="00769B"/>
                </a:solidFill>
              </a:rPr>
              <a:t>Calendrier de recrutement :</a:t>
            </a:r>
          </a:p>
        </p:txBody>
      </p:sp>
      <p:sp>
        <p:nvSpPr>
          <p:cNvPr id="12" name="Rectangle 11">
            <a:extLst>
              <a:ext uri="{FF2B5EF4-FFF2-40B4-BE49-F238E27FC236}">
                <a16:creationId xmlns:a16="http://schemas.microsoft.com/office/drawing/2014/main" id="{E924C40B-4A26-4568-9137-6503C374B49B}"/>
              </a:ext>
            </a:extLst>
          </p:cNvPr>
          <p:cNvSpPr/>
          <p:nvPr/>
        </p:nvSpPr>
        <p:spPr>
          <a:xfrm>
            <a:off x="522123" y="1020094"/>
            <a:ext cx="6515422" cy="2462213"/>
          </a:xfrm>
          <a:prstGeom prst="rect">
            <a:avLst/>
          </a:prstGeom>
          <a:solidFill>
            <a:schemeClr val="bg2">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nchor="t">
            <a:spAutoFit/>
          </a:bodyPr>
          <a:lstStyle/>
          <a:p>
            <a:pPr algn="just"/>
            <a:r>
              <a:rPr lang="fr-FR" sz="1100" b="1" dirty="0">
                <a:solidFill>
                  <a:schemeClr val="tx1"/>
                </a:solidFill>
              </a:rPr>
              <a:t>Vous maîtrisez :</a:t>
            </a:r>
          </a:p>
          <a:p>
            <a:pPr marL="171450" indent="-171450" algn="just">
              <a:buFont typeface="Arial" panose="020B0604020202020204" pitchFamily="34" charset="0"/>
              <a:buChar char="•"/>
            </a:pPr>
            <a:r>
              <a:rPr lang="fr-FR" sz="1100" dirty="0">
                <a:solidFill>
                  <a:schemeClr val="tx1"/>
                </a:solidFill>
              </a:rPr>
              <a:t>La bureautique, le traitement de texte, les tableurs</a:t>
            </a:r>
          </a:p>
          <a:p>
            <a:pPr marL="171450" indent="-171450" algn="just">
              <a:buFont typeface="Arial" panose="020B0604020202020204" pitchFamily="34" charset="0"/>
              <a:buChar char="•"/>
            </a:pPr>
            <a:r>
              <a:rPr lang="fr-FR" sz="1100" dirty="0">
                <a:solidFill>
                  <a:schemeClr val="tx1"/>
                </a:solidFill>
              </a:rPr>
              <a:t>L’utilisation des techniques de rédaction administrative</a:t>
            </a:r>
          </a:p>
          <a:p>
            <a:pPr marL="171450" indent="-171450" algn="just">
              <a:buFont typeface="Arial" panose="020B0604020202020204" pitchFamily="34" charset="0"/>
              <a:buChar char="•"/>
            </a:pPr>
            <a:r>
              <a:rPr lang="fr-FR" sz="1100" dirty="0">
                <a:solidFill>
                  <a:schemeClr val="tx1"/>
                </a:solidFill>
              </a:rPr>
              <a:t>L’exécution des actes administratifs dans le respect des techniques, des règles et des procédures applicables au domaine des ressources humaines</a:t>
            </a:r>
          </a:p>
          <a:p>
            <a:pPr algn="just"/>
            <a:r>
              <a:rPr lang="fr-FR" sz="1100" b="1" dirty="0">
                <a:solidFill>
                  <a:schemeClr val="tx1"/>
                </a:solidFill>
              </a:rPr>
              <a:t>Vous êtes en capacité :</a:t>
            </a:r>
          </a:p>
          <a:p>
            <a:pPr marL="171450" indent="-171450" algn="just">
              <a:buFont typeface="Arial" panose="020B0604020202020204" pitchFamily="34" charset="0"/>
              <a:buChar char="•"/>
            </a:pPr>
            <a:r>
              <a:rPr lang="fr-FR" sz="1100" dirty="0">
                <a:solidFill>
                  <a:schemeClr val="tx1"/>
                </a:solidFill>
              </a:rPr>
              <a:t>D’utiliser les logiciels spécifiques à l’activité : SIHAM, </a:t>
            </a:r>
            <a:r>
              <a:rPr lang="fr-FR" sz="1100" dirty="0" err="1">
                <a:solidFill>
                  <a:schemeClr val="tx1"/>
                </a:solidFill>
              </a:rPr>
              <a:t>Libertempo</a:t>
            </a:r>
            <a:endParaRPr lang="fr-FR" sz="1100" dirty="0">
              <a:solidFill>
                <a:schemeClr val="tx1"/>
              </a:solidFill>
            </a:endParaRPr>
          </a:p>
          <a:p>
            <a:pPr marL="171450" indent="-171450" algn="just">
              <a:buFont typeface="Arial" panose="020B0604020202020204" pitchFamily="34" charset="0"/>
              <a:buChar char="•"/>
            </a:pPr>
            <a:r>
              <a:rPr lang="fr-FR" sz="1100" dirty="0">
                <a:solidFill>
                  <a:schemeClr val="tx1"/>
                </a:solidFill>
              </a:rPr>
              <a:t>De suivre les évolutions réglementaires</a:t>
            </a:r>
          </a:p>
          <a:p>
            <a:pPr marL="171450" indent="-171450" algn="just">
              <a:buFont typeface="Arial" panose="020B0604020202020204" pitchFamily="34" charset="0"/>
              <a:buChar char="•"/>
            </a:pPr>
            <a:r>
              <a:rPr lang="fr-FR" sz="1100" dirty="0">
                <a:solidFill>
                  <a:schemeClr val="tx1"/>
                </a:solidFill>
              </a:rPr>
              <a:t>De gérer votre activité dans un calendrier et un cadre de gestion complexe</a:t>
            </a:r>
          </a:p>
          <a:p>
            <a:pPr marL="171450" indent="-171450" algn="just">
              <a:buFont typeface="Arial" panose="020B0604020202020204" pitchFamily="34" charset="0"/>
              <a:buChar char="•"/>
            </a:pPr>
            <a:r>
              <a:rPr lang="fr-FR" sz="1100" dirty="0">
                <a:solidFill>
                  <a:schemeClr val="tx1"/>
                </a:solidFill>
              </a:rPr>
              <a:t>De rendre compte de l’état d’avancement des dossiers</a:t>
            </a:r>
          </a:p>
          <a:p>
            <a:pPr marL="171450" indent="-171450" algn="just">
              <a:buFont typeface="Arial" panose="020B0604020202020204" pitchFamily="34" charset="0"/>
              <a:buChar char="•"/>
            </a:pPr>
            <a:r>
              <a:rPr lang="fr-FR" sz="1100" dirty="0">
                <a:solidFill>
                  <a:schemeClr val="tx1"/>
                </a:solidFill>
              </a:rPr>
              <a:t>De faire preuve d’autonomie, de rigueur, d’anticipation, de confidentialité et d’organisation</a:t>
            </a:r>
          </a:p>
          <a:p>
            <a:pPr marL="171450" indent="-171450" algn="just">
              <a:buFont typeface="Arial" panose="020B0604020202020204" pitchFamily="34" charset="0"/>
              <a:buChar char="•"/>
            </a:pPr>
            <a:r>
              <a:rPr lang="fr-FR" sz="1100" dirty="0">
                <a:solidFill>
                  <a:schemeClr val="tx1"/>
                </a:solidFill>
              </a:rPr>
              <a:t>De travailler en équipe</a:t>
            </a:r>
          </a:p>
          <a:p>
            <a:pPr marL="171450" indent="-171450" algn="just">
              <a:buFont typeface="Arial" panose="020B0604020202020204" pitchFamily="34" charset="0"/>
              <a:buChar char="•"/>
            </a:pPr>
            <a:r>
              <a:rPr lang="fr-FR" sz="1100" dirty="0">
                <a:solidFill>
                  <a:schemeClr val="tx1"/>
                </a:solidFill>
              </a:rPr>
              <a:t>D’être disponible en vue d’apporter votre aide en période de pics d’activité au sein du service</a:t>
            </a:r>
          </a:p>
          <a:p>
            <a:pPr marL="171450" indent="-171450" algn="just">
              <a:buFont typeface="Arial" panose="020B0604020202020204" pitchFamily="34" charset="0"/>
              <a:buChar char="•"/>
            </a:pPr>
            <a:r>
              <a:rPr lang="fr-FR" sz="1100" dirty="0">
                <a:solidFill>
                  <a:schemeClr val="tx1"/>
                </a:solidFill>
              </a:rPr>
              <a:t>D’accompagner les personnels, prendre en compte les demandes et y répondre de manière appropriée</a:t>
            </a:r>
          </a:p>
        </p:txBody>
      </p:sp>
    </p:spTree>
    <p:extLst>
      <p:ext uri="{BB962C8B-B14F-4D97-AF65-F5344CB8AC3E}">
        <p14:creationId xmlns:p14="http://schemas.microsoft.com/office/powerpoint/2010/main" val="19135192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6F630E1C-5C04-461B-AD90-34D06846F34C}"/>
              </a:ext>
            </a:extLst>
          </p:cNvPr>
          <p:cNvSpPr txBox="1"/>
          <p:nvPr/>
        </p:nvSpPr>
        <p:spPr>
          <a:xfrm>
            <a:off x="5490666" y="6696217"/>
            <a:ext cx="1390650" cy="461665"/>
          </a:xfrm>
          <a:prstGeom prst="rect">
            <a:avLst/>
          </a:prstGeom>
          <a:solidFill>
            <a:schemeClr val="bg1"/>
          </a:solidFill>
        </p:spPr>
        <p:txBody>
          <a:bodyPr wrap="square" rtlCol="0">
            <a:spAutoFit/>
          </a:bodyPr>
          <a:lstStyle/>
          <a:p>
            <a:r>
              <a:rPr lang="fr-FR" sz="1200" b="1" dirty="0">
                <a:solidFill>
                  <a:srgbClr val="4F97BE"/>
                </a:solidFill>
                <a:hlinkClick r:id="rId2"/>
              </a:rPr>
              <a:t>10 bonnes raisons de nous rejoindre</a:t>
            </a:r>
            <a:endParaRPr lang="fr-FR" sz="1200" b="1" dirty="0">
              <a:solidFill>
                <a:srgbClr val="4F97BE"/>
              </a:solidFill>
            </a:endParaRPr>
          </a:p>
        </p:txBody>
      </p:sp>
      <p:sp>
        <p:nvSpPr>
          <p:cNvPr id="3" name="ZoneTexte 2">
            <a:extLst>
              <a:ext uri="{FF2B5EF4-FFF2-40B4-BE49-F238E27FC236}">
                <a16:creationId xmlns:a16="http://schemas.microsoft.com/office/drawing/2014/main" id="{B6BEA9F3-411C-49BC-BD15-432F224DC6F1}"/>
              </a:ext>
            </a:extLst>
          </p:cNvPr>
          <p:cNvSpPr txBox="1"/>
          <p:nvPr/>
        </p:nvSpPr>
        <p:spPr>
          <a:xfrm>
            <a:off x="3436535" y="8625598"/>
            <a:ext cx="3824074" cy="577081"/>
          </a:xfrm>
          <a:prstGeom prst="rect">
            <a:avLst/>
          </a:prstGeom>
          <a:solidFill>
            <a:schemeClr val="bg1"/>
          </a:solidFill>
        </p:spPr>
        <p:txBody>
          <a:bodyPr wrap="square" rtlCol="0">
            <a:spAutoFit/>
          </a:bodyPr>
          <a:lstStyle/>
          <a:p>
            <a:pPr marL="171450" indent="-171450">
              <a:buFont typeface="Arial" panose="020B0604020202020204" pitchFamily="34" charset="0"/>
              <a:buChar char="•"/>
            </a:pPr>
            <a:r>
              <a:rPr lang="fr-FR" sz="1050" dirty="0"/>
              <a:t>Disponible sur notre portail web </a:t>
            </a:r>
            <a:r>
              <a:rPr lang="fr-FR" sz="1050" dirty="0">
                <a:solidFill>
                  <a:srgbClr val="4F97BE"/>
                </a:solidFill>
                <a:hlinkClick r:id="rId3"/>
              </a:rPr>
              <a:t>« Travailler à l’Université Côte d’Azur »</a:t>
            </a:r>
            <a:endParaRPr lang="fr-FR" sz="1050" dirty="0">
              <a:solidFill>
                <a:srgbClr val="4F97BE"/>
              </a:solidFill>
            </a:endParaRPr>
          </a:p>
          <a:p>
            <a:pPr marL="171450" indent="-171450">
              <a:buFont typeface="Arial" panose="020B0604020202020204" pitchFamily="34" charset="0"/>
              <a:buChar char="•"/>
            </a:pPr>
            <a:r>
              <a:rPr lang="fr-FR" sz="1050" dirty="0"/>
              <a:t>Ouvertes aux personnes en situation de handicap</a:t>
            </a:r>
          </a:p>
        </p:txBody>
      </p:sp>
    </p:spTree>
    <p:extLst>
      <p:ext uri="{BB962C8B-B14F-4D97-AF65-F5344CB8AC3E}">
        <p14:creationId xmlns:p14="http://schemas.microsoft.com/office/powerpoint/2010/main" val="3303262352"/>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1177</TotalTime>
  <Words>889</Words>
  <Application>Microsoft Office PowerPoint</Application>
  <PresentationFormat>Personnalisé</PresentationFormat>
  <Paragraphs>70</Paragraphs>
  <Slides>3</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3</vt:i4>
      </vt:variant>
    </vt:vector>
  </HeadingPairs>
  <TitlesOfParts>
    <vt:vector size="7" baseType="lpstr">
      <vt:lpstr>Arial</vt:lpstr>
      <vt:lpstr>Calibri</vt:lpstr>
      <vt:lpstr>Calibri Light</vt:lpstr>
      <vt:lpstr>Thème Office</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Emilie Deplantay</dc:creator>
  <cp:lastModifiedBy>Elisa Ferret</cp:lastModifiedBy>
  <cp:revision>60</cp:revision>
  <dcterms:created xsi:type="dcterms:W3CDTF">2023-06-27T13:02:10Z</dcterms:created>
  <dcterms:modified xsi:type="dcterms:W3CDTF">2026-10-19T08:30:39Z</dcterms:modified>
</cp:coreProperties>
</file>