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B"/>
    <a:srgbClr val="00A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p:scale>
          <a:sx n="79" d="100"/>
          <a:sy n="79" d="100"/>
        </p:scale>
        <p:origin x="43" y="-1224"/>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03569-1188-4A34-8A66-5F0DDF9904A3}" type="doc">
      <dgm:prSet loTypeId="urn:microsoft.com/office/officeart/2005/8/layout/chevron1" loCatId="process" qsTypeId="urn:microsoft.com/office/officeart/2005/8/quickstyle/simple1" qsCatId="simple" csTypeId="urn:microsoft.com/office/officeart/2005/8/colors/accent1_4" csCatId="accent1" phldr="1"/>
      <dgm:spPr/>
    </dgm:pt>
    <dgm:pt modelId="{01BF6A7A-406A-4548-A000-06C269242FA1}">
      <dgm:prSet phldrT="[Texte]"/>
      <dgm:spPr/>
      <dgm:t>
        <a:bodyPr/>
        <a:lstStyle/>
        <a:p>
          <a:r>
            <a:rPr lang="fr-FR" dirty="0"/>
            <a:t>Date limite de réception des candidatures :</a:t>
          </a:r>
        </a:p>
        <a:p>
          <a:r>
            <a:rPr lang="fr-FR" dirty="0"/>
            <a:t> 01/05/2026</a:t>
          </a:r>
        </a:p>
      </dgm:t>
    </dgm:pt>
    <dgm:pt modelId="{4A7B57EF-4341-4EAD-BCB3-AEE6E89B0DB0}" type="parTrans" cxnId="{5AFCCBC2-1989-44F6-AAF7-DEE7F53875DC}">
      <dgm:prSet/>
      <dgm:spPr/>
      <dgm:t>
        <a:bodyPr/>
        <a:lstStyle/>
        <a:p>
          <a:endParaRPr lang="fr-FR"/>
        </a:p>
      </dgm:t>
    </dgm:pt>
    <dgm:pt modelId="{B2BC9748-BB07-4560-835B-F8A38AFA1134}" type="sibTrans" cxnId="{5AFCCBC2-1989-44F6-AAF7-DEE7F53875DC}">
      <dgm:prSet/>
      <dgm:spPr/>
      <dgm:t>
        <a:bodyPr/>
        <a:lstStyle/>
        <a:p>
          <a:endParaRPr lang="fr-FR"/>
        </a:p>
      </dgm:t>
    </dgm:pt>
    <dgm:pt modelId="{AA63013C-74F7-4DA9-9EE0-F1A6F48D2629}">
      <dgm:prSet phldrT="[Texte]"/>
      <dgm:spPr/>
      <dgm:t>
        <a:bodyPr/>
        <a:lstStyle/>
        <a:p>
          <a:r>
            <a:rPr lang="fr-FR" dirty="0"/>
            <a:t>A partir du 01/05/2026 : Réponses candidatures, présélection et organisation des entretiens</a:t>
          </a:r>
        </a:p>
      </dgm:t>
    </dgm:pt>
    <dgm:pt modelId="{5E1B5E19-7C5B-406A-A2F6-8C90C7C7176D}" type="parTrans" cxnId="{58032729-8F35-49F4-B638-1C45215E0BEE}">
      <dgm:prSet/>
      <dgm:spPr/>
      <dgm:t>
        <a:bodyPr/>
        <a:lstStyle/>
        <a:p>
          <a:endParaRPr lang="fr-FR"/>
        </a:p>
      </dgm:t>
    </dgm:pt>
    <dgm:pt modelId="{362CC12C-30A6-4185-B775-4AB9FAAAD9F7}" type="sibTrans" cxnId="{58032729-8F35-49F4-B638-1C45215E0BEE}">
      <dgm:prSet/>
      <dgm:spPr/>
      <dgm:t>
        <a:bodyPr/>
        <a:lstStyle/>
        <a:p>
          <a:endParaRPr lang="fr-FR"/>
        </a:p>
      </dgm:t>
    </dgm:pt>
    <dgm:pt modelId="{D2F64E7A-6D04-4DF6-856B-E7ABCF3C0D04}">
      <dgm:prSet phldrT="[Texte]"/>
      <dgm:spPr/>
      <dgm:t>
        <a:bodyPr/>
        <a:lstStyle/>
        <a:p>
          <a:r>
            <a:rPr lang="fr-FR" dirty="0"/>
            <a:t>Date de prise de fonction souhaitée : </a:t>
          </a:r>
        </a:p>
        <a:p>
          <a:r>
            <a:rPr lang="fr-FR" dirty="0"/>
            <a:t>Juin 2026</a:t>
          </a:r>
        </a:p>
      </dgm:t>
    </dgm:pt>
    <dgm:pt modelId="{3829660C-27A4-42D0-B9BE-DF404B736626}" type="parTrans" cxnId="{1144D8B8-5FA1-4BB6-A229-C91EF7E97757}">
      <dgm:prSet/>
      <dgm:spPr/>
      <dgm:t>
        <a:bodyPr/>
        <a:lstStyle/>
        <a:p>
          <a:endParaRPr lang="fr-FR"/>
        </a:p>
      </dgm:t>
    </dgm:pt>
    <dgm:pt modelId="{7A4DB779-3E84-47FF-BFAE-4546A26C3A82}" type="sibTrans" cxnId="{1144D8B8-5FA1-4BB6-A229-C91EF7E97757}">
      <dgm:prSet/>
      <dgm:spPr/>
      <dgm:t>
        <a:bodyPr/>
        <a:lstStyle/>
        <a:p>
          <a:endParaRPr lang="fr-FR"/>
        </a:p>
      </dgm:t>
    </dgm:pt>
    <dgm:pt modelId="{05672D31-5431-4B93-8900-495BCF2CAF77}" type="pres">
      <dgm:prSet presAssocID="{5A503569-1188-4A34-8A66-5F0DDF9904A3}" presName="Name0" presStyleCnt="0">
        <dgm:presLayoutVars>
          <dgm:dir/>
          <dgm:animLvl val="lvl"/>
          <dgm:resizeHandles val="exact"/>
        </dgm:presLayoutVars>
      </dgm:prSet>
      <dgm:spPr/>
    </dgm:pt>
    <dgm:pt modelId="{EE4FED05-21E5-4FE0-B878-0025E8C272C4}" type="pres">
      <dgm:prSet presAssocID="{01BF6A7A-406A-4548-A000-06C269242FA1}" presName="parTxOnly" presStyleLbl="node1" presStyleIdx="0" presStyleCnt="3" custLinFactNeighborX="-5648">
        <dgm:presLayoutVars>
          <dgm:chMax val="0"/>
          <dgm:chPref val="0"/>
          <dgm:bulletEnabled val="1"/>
        </dgm:presLayoutVars>
      </dgm:prSet>
      <dgm:spPr/>
    </dgm:pt>
    <dgm:pt modelId="{C7C0B62F-0C85-47C2-96C7-57C14D75BC7F}" type="pres">
      <dgm:prSet presAssocID="{B2BC9748-BB07-4560-835B-F8A38AFA1134}" presName="parTxOnlySpace" presStyleCnt="0"/>
      <dgm:spPr/>
    </dgm:pt>
    <dgm:pt modelId="{F3274778-9A87-4A63-B185-4BC6AE9F1575}" type="pres">
      <dgm:prSet presAssocID="{AA63013C-74F7-4DA9-9EE0-F1A6F48D2629}" presName="parTxOnly" presStyleLbl="node1" presStyleIdx="1" presStyleCnt="3">
        <dgm:presLayoutVars>
          <dgm:chMax val="0"/>
          <dgm:chPref val="0"/>
          <dgm:bulletEnabled val="1"/>
        </dgm:presLayoutVars>
      </dgm:prSet>
      <dgm:spPr/>
    </dgm:pt>
    <dgm:pt modelId="{4A1D322F-A4C3-46EE-AF29-9B8C8C58C831}" type="pres">
      <dgm:prSet presAssocID="{362CC12C-30A6-4185-B775-4AB9FAAAD9F7}" presName="parTxOnlySpace" presStyleCnt="0"/>
      <dgm:spPr/>
    </dgm:pt>
    <dgm:pt modelId="{230BAF7A-F50A-4BEA-B873-48685A8E2D4B}" type="pres">
      <dgm:prSet presAssocID="{D2F64E7A-6D04-4DF6-856B-E7ABCF3C0D04}" presName="parTxOnly" presStyleLbl="node1" presStyleIdx="2" presStyleCnt="3">
        <dgm:presLayoutVars>
          <dgm:chMax val="0"/>
          <dgm:chPref val="0"/>
          <dgm:bulletEnabled val="1"/>
        </dgm:presLayoutVars>
      </dgm:prSet>
      <dgm:spPr/>
    </dgm:pt>
  </dgm:ptLst>
  <dgm:cxnLst>
    <dgm:cxn modelId="{7A477008-5166-4608-87BE-0FB656995D00}" type="presOf" srcId="{D2F64E7A-6D04-4DF6-856B-E7ABCF3C0D04}" destId="{230BAF7A-F50A-4BEA-B873-48685A8E2D4B}" srcOrd="0" destOrd="0" presId="urn:microsoft.com/office/officeart/2005/8/layout/chevron1"/>
    <dgm:cxn modelId="{58032729-8F35-49F4-B638-1C45215E0BEE}" srcId="{5A503569-1188-4A34-8A66-5F0DDF9904A3}" destId="{AA63013C-74F7-4DA9-9EE0-F1A6F48D2629}" srcOrd="1" destOrd="0" parTransId="{5E1B5E19-7C5B-406A-A2F6-8C90C7C7176D}" sibTransId="{362CC12C-30A6-4185-B775-4AB9FAAAD9F7}"/>
    <dgm:cxn modelId="{73CBE550-5331-4024-9157-EAB01B8DFF75}" type="presOf" srcId="{AA63013C-74F7-4DA9-9EE0-F1A6F48D2629}" destId="{F3274778-9A87-4A63-B185-4BC6AE9F1575}" srcOrd="0" destOrd="0" presId="urn:microsoft.com/office/officeart/2005/8/layout/chevron1"/>
    <dgm:cxn modelId="{1144D8B8-5FA1-4BB6-A229-C91EF7E97757}" srcId="{5A503569-1188-4A34-8A66-5F0DDF9904A3}" destId="{D2F64E7A-6D04-4DF6-856B-E7ABCF3C0D04}" srcOrd="2" destOrd="0" parTransId="{3829660C-27A4-42D0-B9BE-DF404B736626}" sibTransId="{7A4DB779-3E84-47FF-BFAE-4546A26C3A82}"/>
    <dgm:cxn modelId="{5AFCCBC2-1989-44F6-AAF7-DEE7F53875DC}" srcId="{5A503569-1188-4A34-8A66-5F0DDF9904A3}" destId="{01BF6A7A-406A-4548-A000-06C269242FA1}" srcOrd="0" destOrd="0" parTransId="{4A7B57EF-4341-4EAD-BCB3-AEE6E89B0DB0}" sibTransId="{B2BC9748-BB07-4560-835B-F8A38AFA1134}"/>
    <dgm:cxn modelId="{A0D582D1-7EEC-4DAD-8225-3B926689546F}" type="presOf" srcId="{5A503569-1188-4A34-8A66-5F0DDF9904A3}" destId="{05672D31-5431-4B93-8900-495BCF2CAF77}" srcOrd="0" destOrd="0" presId="urn:microsoft.com/office/officeart/2005/8/layout/chevron1"/>
    <dgm:cxn modelId="{B6BE0CE9-42A4-4AD3-BA11-586F97A554CD}" type="presOf" srcId="{01BF6A7A-406A-4548-A000-06C269242FA1}" destId="{EE4FED05-21E5-4FE0-B878-0025E8C272C4}" srcOrd="0" destOrd="0" presId="urn:microsoft.com/office/officeart/2005/8/layout/chevron1"/>
    <dgm:cxn modelId="{7C620269-BAC0-416B-AAF1-B5AA8BE04437}" type="presParOf" srcId="{05672D31-5431-4B93-8900-495BCF2CAF77}" destId="{EE4FED05-21E5-4FE0-B878-0025E8C272C4}" srcOrd="0" destOrd="0" presId="urn:microsoft.com/office/officeart/2005/8/layout/chevron1"/>
    <dgm:cxn modelId="{2511C807-37E3-42E3-B7C0-9CA662E19300}" type="presParOf" srcId="{05672D31-5431-4B93-8900-495BCF2CAF77}" destId="{C7C0B62F-0C85-47C2-96C7-57C14D75BC7F}" srcOrd="1" destOrd="0" presId="urn:microsoft.com/office/officeart/2005/8/layout/chevron1"/>
    <dgm:cxn modelId="{4BB8F901-FD1E-458F-809B-F5AF1EC8C496}" type="presParOf" srcId="{05672D31-5431-4B93-8900-495BCF2CAF77}" destId="{F3274778-9A87-4A63-B185-4BC6AE9F1575}" srcOrd="2" destOrd="0" presId="urn:microsoft.com/office/officeart/2005/8/layout/chevron1"/>
    <dgm:cxn modelId="{9FB4134E-E9D4-4CB7-BF51-203D8D702B9D}" type="presParOf" srcId="{05672D31-5431-4B93-8900-495BCF2CAF77}" destId="{4A1D322F-A4C3-46EE-AF29-9B8C8C58C831}" srcOrd="3" destOrd="0" presId="urn:microsoft.com/office/officeart/2005/8/layout/chevron1"/>
    <dgm:cxn modelId="{B62995E9-93A7-4E8D-9C07-241791C7C559}" type="presParOf" srcId="{05672D31-5431-4B93-8900-495BCF2CAF77}" destId="{230BAF7A-F50A-4BEA-B873-48685A8E2D4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FED05-21E5-4FE0-B878-0025E8C272C4}">
      <dsp:nvSpPr>
        <dsp:cNvPr id="0" name=""/>
        <dsp:cNvSpPr/>
      </dsp:nvSpPr>
      <dsp:spPr>
        <a:xfrm>
          <a:off x="0" y="1278835"/>
          <a:ext cx="2353563" cy="941425"/>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Date limite de réception des candidatures :</a:t>
          </a:r>
        </a:p>
        <a:p>
          <a:pPr marL="0" lvl="0" indent="0" algn="ctr" defTabSz="444500">
            <a:lnSpc>
              <a:spcPct val="90000"/>
            </a:lnSpc>
            <a:spcBef>
              <a:spcPct val="0"/>
            </a:spcBef>
            <a:spcAft>
              <a:spcPct val="35000"/>
            </a:spcAft>
            <a:buNone/>
          </a:pPr>
          <a:r>
            <a:rPr lang="fr-FR" sz="1000" kern="1200" dirty="0"/>
            <a:t> 01/05/2026</a:t>
          </a:r>
        </a:p>
      </dsp:txBody>
      <dsp:txXfrm>
        <a:off x="470713" y="1278835"/>
        <a:ext cx="1412138" cy="941425"/>
      </dsp:txXfrm>
    </dsp:sp>
    <dsp:sp modelId="{F3274778-9A87-4A63-B185-4BC6AE9F1575}">
      <dsp:nvSpPr>
        <dsp:cNvPr id="0" name=""/>
        <dsp:cNvSpPr/>
      </dsp:nvSpPr>
      <dsp:spPr>
        <a:xfrm>
          <a:off x="2120138" y="1278835"/>
          <a:ext cx="2353563" cy="941425"/>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A partir du 01/05/2026 : Réponses candidatures, présélection et organisation des entretiens</a:t>
          </a:r>
        </a:p>
      </dsp:txBody>
      <dsp:txXfrm>
        <a:off x="2590851" y="1278835"/>
        <a:ext cx="1412138" cy="941425"/>
      </dsp:txXfrm>
    </dsp:sp>
    <dsp:sp modelId="{230BAF7A-F50A-4BEA-B873-48685A8E2D4B}">
      <dsp:nvSpPr>
        <dsp:cNvPr id="0" name=""/>
        <dsp:cNvSpPr/>
      </dsp:nvSpPr>
      <dsp:spPr>
        <a:xfrm>
          <a:off x="4238345" y="1278835"/>
          <a:ext cx="2353563" cy="941425"/>
        </a:xfrm>
        <a:prstGeom prst="chevron">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fr-FR" sz="1000" kern="1200" dirty="0"/>
            <a:t>Date de prise de fonction souhaitée : </a:t>
          </a:r>
        </a:p>
        <a:p>
          <a:pPr marL="0" lvl="0" indent="0" algn="ctr" defTabSz="444500">
            <a:lnSpc>
              <a:spcPct val="90000"/>
            </a:lnSpc>
            <a:spcBef>
              <a:spcPct val="0"/>
            </a:spcBef>
            <a:spcAft>
              <a:spcPct val="35000"/>
            </a:spcAft>
            <a:buNone/>
          </a:pPr>
          <a:r>
            <a:rPr lang="fr-FR" sz="1000" kern="1200" dirty="0"/>
            <a:t>Juin 2026</a:t>
          </a:r>
        </a:p>
      </dsp:txBody>
      <dsp:txXfrm>
        <a:off x="4709058" y="1278835"/>
        <a:ext cx="1412138" cy="9414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E72C7-93F0-0643-A05F-2FDDC727AA2A}" type="datetimeFigureOut">
              <a:rPr lang="fr-FR" smtClean="0"/>
              <a:t>01/04/2026</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1F6C4-58C4-604D-963A-729FF0787FBD}" type="slidenum">
              <a:rPr lang="fr-FR" smtClean="0"/>
              <a:t>‹N°›</a:t>
            </a:fld>
            <a:endParaRPr lang="fr-FR"/>
          </a:p>
        </p:txBody>
      </p:sp>
    </p:spTree>
    <p:extLst>
      <p:ext uri="{BB962C8B-B14F-4D97-AF65-F5344CB8AC3E}">
        <p14:creationId xmlns:p14="http://schemas.microsoft.com/office/powerpoint/2010/main" val="361952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88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l="-3000" t="-2000" r="-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43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3F10FBB-567B-F544-8F16-C763E491D035}" type="datetimeFigureOut">
              <a:rPr lang="fr-FR" smtClean="0"/>
              <a:t>01/04/2026</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1729B3-34C7-F549-B578-98C7687A2C27}" type="slidenum">
              <a:rPr lang="fr-FR" smtClean="0"/>
              <a:t>‹N°›</a:t>
            </a:fld>
            <a:endParaRPr lang="fr-FR"/>
          </a:p>
        </p:txBody>
      </p:sp>
    </p:spTree>
    <p:extLst>
      <p:ext uri="{BB962C8B-B14F-4D97-AF65-F5344CB8AC3E}">
        <p14:creationId xmlns:p14="http://schemas.microsoft.com/office/powerpoint/2010/main" val="25766550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eur-elmi.personnel@univ-cotedazur.fr"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univ-cotedazur.fr/universite/travail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485407-6AB4-6BEC-68C7-5B0CE3453404}"/>
              </a:ext>
            </a:extLst>
          </p:cNvPr>
          <p:cNvSpPr/>
          <p:nvPr/>
        </p:nvSpPr>
        <p:spPr>
          <a:xfrm>
            <a:off x="522126" y="1477245"/>
            <a:ext cx="6515422" cy="39549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indent="-6350" algn="ctr">
              <a:lnSpc>
                <a:spcPct val="102000"/>
              </a:lnSpc>
              <a:spcAft>
                <a:spcPts val="15"/>
              </a:spcAft>
            </a:pPr>
            <a:r>
              <a:rPr lang="fr-FR" sz="2000" b="1" kern="100" dirty="0">
                <a:solidFill>
                  <a:srgbClr val="000000"/>
                </a:solidFill>
                <a:effectLst/>
                <a:latin typeface="Calibri" panose="020F0502020204030204" pitchFamily="34" charset="0"/>
                <a:ea typeface="Calibri" panose="020F0502020204030204" pitchFamily="34" charset="0"/>
              </a:rPr>
              <a:t>Agent/Agente logistique polyvalent/polyvalente</a:t>
            </a:r>
            <a:endParaRPr lang="fr-FR" sz="2000" kern="100" dirty="0">
              <a:solidFill>
                <a:srgbClr val="000000"/>
              </a:solidFill>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262388FF-5F3B-E95B-FA9C-5ED38BAF147C}"/>
              </a:ext>
            </a:extLst>
          </p:cNvPr>
          <p:cNvSpPr/>
          <p:nvPr/>
        </p:nvSpPr>
        <p:spPr>
          <a:xfrm>
            <a:off x="522126" y="2505135"/>
            <a:ext cx="6515422"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dirty="0">
                <a:solidFill>
                  <a:schemeClr val="tx1"/>
                </a:solidFill>
              </a:rPr>
              <a:t>&gt; Entité/Service : Campus Saint Jean d’Angély – Service logistique</a:t>
            </a:r>
          </a:p>
        </p:txBody>
      </p:sp>
      <p:sp>
        <p:nvSpPr>
          <p:cNvPr id="7" name="Rectangle 6">
            <a:extLst>
              <a:ext uri="{FF2B5EF4-FFF2-40B4-BE49-F238E27FC236}">
                <a16:creationId xmlns:a16="http://schemas.microsoft.com/office/drawing/2014/main" id="{9EEEA2FE-4AED-8D03-9F7F-A94A9FBB695E}"/>
              </a:ext>
            </a:extLst>
          </p:cNvPr>
          <p:cNvSpPr/>
          <p:nvPr/>
        </p:nvSpPr>
        <p:spPr>
          <a:xfrm>
            <a:off x="522126" y="4279360"/>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Le défi à relever  </a:t>
            </a:r>
            <a:endParaRPr lang="fr-FR" sz="1403" b="1" dirty="0">
              <a:solidFill>
                <a:srgbClr val="00AFDB"/>
              </a:solidFill>
            </a:endParaRPr>
          </a:p>
        </p:txBody>
      </p:sp>
      <p:sp>
        <p:nvSpPr>
          <p:cNvPr id="9" name="Rectangle 8">
            <a:extLst>
              <a:ext uri="{FF2B5EF4-FFF2-40B4-BE49-F238E27FC236}">
                <a16:creationId xmlns:a16="http://schemas.microsoft.com/office/drawing/2014/main" id="{772E83AA-9D4A-4D74-8D60-65A34604C222}"/>
              </a:ext>
            </a:extLst>
          </p:cNvPr>
          <p:cNvSpPr/>
          <p:nvPr/>
        </p:nvSpPr>
        <p:spPr>
          <a:xfrm>
            <a:off x="522126" y="4704704"/>
            <a:ext cx="6515422" cy="76944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Nous recherchons notre futur/future </a:t>
            </a:r>
            <a:r>
              <a:rPr lang="fr-FR" sz="1100" b="1" dirty="0">
                <a:solidFill>
                  <a:schemeClr val="tx1"/>
                </a:solidFill>
              </a:rPr>
              <a:t>Agent/Agente logistique polyvalent/polyvalente ! </a:t>
            </a:r>
          </a:p>
          <a:p>
            <a:pPr algn="just"/>
            <a:endParaRPr lang="fr-FR" sz="1100" dirty="0">
              <a:solidFill>
                <a:schemeClr val="tx1"/>
              </a:solidFill>
            </a:endParaRPr>
          </a:p>
          <a:p>
            <a:pPr algn="just"/>
            <a:r>
              <a:rPr lang="fr-FR" sz="1100" dirty="0">
                <a:solidFill>
                  <a:schemeClr val="tx1"/>
                </a:solidFill>
              </a:rPr>
              <a:t>Rejoignez-nous au sein d’Université Côte d’Azur, reconnue depuis 2016 pour son excellence scientifique et pédagogique, pour créer ensemble le modèle de l’université du 21</a:t>
            </a:r>
            <a:r>
              <a:rPr lang="fr-FR" sz="1100" baseline="30000" dirty="0">
                <a:solidFill>
                  <a:schemeClr val="tx1"/>
                </a:solidFill>
              </a:rPr>
              <a:t>ème</a:t>
            </a:r>
            <a:r>
              <a:rPr lang="fr-FR" sz="1100" dirty="0">
                <a:solidFill>
                  <a:schemeClr val="tx1"/>
                </a:solidFill>
              </a:rPr>
              <a:t> siècle responsable et innovante.</a:t>
            </a:r>
          </a:p>
        </p:txBody>
      </p:sp>
      <p:sp>
        <p:nvSpPr>
          <p:cNvPr id="10" name="Rectangle 9">
            <a:extLst>
              <a:ext uri="{FF2B5EF4-FFF2-40B4-BE49-F238E27FC236}">
                <a16:creationId xmlns:a16="http://schemas.microsoft.com/office/drawing/2014/main" id="{63E72028-4323-4541-B4B0-5EA3843DFB9C}"/>
              </a:ext>
            </a:extLst>
          </p:cNvPr>
          <p:cNvSpPr/>
          <p:nvPr/>
        </p:nvSpPr>
        <p:spPr>
          <a:xfrm>
            <a:off x="522126" y="2804499"/>
            <a:ext cx="6515422" cy="1171796"/>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indent="-285750">
              <a:buFont typeface="Arial" panose="020B0604020202020204" pitchFamily="34" charset="0"/>
              <a:buChar char="•"/>
            </a:pPr>
            <a:r>
              <a:rPr lang="fr-FR" sz="1403" b="1" dirty="0">
                <a:solidFill>
                  <a:srgbClr val="00769B"/>
                </a:solidFill>
              </a:rPr>
              <a:t>Type de recrutement : Titulaire ou Contractuel (CDD 1 an renouvelable)</a:t>
            </a:r>
          </a:p>
          <a:p>
            <a:pPr indent="-285750">
              <a:buFont typeface="Arial" panose="020B0604020202020204" pitchFamily="34" charset="0"/>
              <a:buChar char="•"/>
            </a:pPr>
            <a:r>
              <a:rPr lang="fr-FR" sz="1403" b="1" dirty="0">
                <a:solidFill>
                  <a:srgbClr val="00769B"/>
                </a:solidFill>
              </a:rPr>
              <a:t>Catégorie : C</a:t>
            </a:r>
          </a:p>
          <a:p>
            <a:pPr indent="-285750">
              <a:buFont typeface="Arial" panose="020B0604020202020204" pitchFamily="34" charset="0"/>
              <a:buChar char="•"/>
            </a:pPr>
            <a:r>
              <a:rPr lang="fr-FR" sz="1403" b="1" dirty="0">
                <a:solidFill>
                  <a:srgbClr val="00769B"/>
                </a:solidFill>
              </a:rPr>
              <a:t>Temps de travail : Temps Complet</a:t>
            </a:r>
          </a:p>
          <a:p>
            <a:pPr indent="-285750">
              <a:buFont typeface="Arial" panose="020B0604020202020204" pitchFamily="34" charset="0"/>
              <a:buChar char="•"/>
            </a:pPr>
            <a:r>
              <a:rPr lang="fr-FR" sz="1403" b="1" dirty="0">
                <a:solidFill>
                  <a:srgbClr val="00769B"/>
                </a:solidFill>
              </a:rPr>
              <a:t>Localisation : Campus Saint jean d’Angély –  5 rue du 22ème BCA, 06300 - Nice</a:t>
            </a:r>
          </a:p>
          <a:p>
            <a:pPr indent="-285750">
              <a:buFont typeface="Arial" panose="020B0604020202020204" pitchFamily="34" charset="0"/>
              <a:buChar char="•"/>
            </a:pPr>
            <a:r>
              <a:rPr lang="fr-FR" sz="1403" b="1" dirty="0">
                <a:solidFill>
                  <a:srgbClr val="00769B"/>
                </a:solidFill>
              </a:rPr>
              <a:t>Référence de l’annonce : 2025-SJA01</a:t>
            </a:r>
          </a:p>
        </p:txBody>
      </p:sp>
      <p:sp>
        <p:nvSpPr>
          <p:cNvPr id="12" name="Rectangle 11">
            <a:extLst>
              <a:ext uri="{FF2B5EF4-FFF2-40B4-BE49-F238E27FC236}">
                <a16:creationId xmlns:a16="http://schemas.microsoft.com/office/drawing/2014/main" id="{A41BCFDA-D6BC-4933-A9A2-D87AC951E836}"/>
              </a:ext>
            </a:extLst>
          </p:cNvPr>
          <p:cNvSpPr/>
          <p:nvPr/>
        </p:nvSpPr>
        <p:spPr>
          <a:xfrm>
            <a:off x="522126" y="6457713"/>
            <a:ext cx="6515422" cy="3477875"/>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marL="171450" indent="-171450" algn="just">
              <a:buFont typeface="Arial" panose="020B0604020202020204" pitchFamily="34" charset="0"/>
              <a:buChar char="•"/>
            </a:pPr>
            <a:r>
              <a:rPr lang="fr-FR" sz="1100" dirty="0">
                <a:solidFill>
                  <a:schemeClr val="tx1"/>
                </a:solidFill>
              </a:rPr>
              <a:t>Vous assurerez une présence permanente au PC sécurité/sûreté : accueil, orienter et renseigner les usagers présents sur le campus,</a:t>
            </a:r>
          </a:p>
          <a:p>
            <a:pPr marL="171450" indent="-171450" algn="just">
              <a:buFont typeface="Arial" panose="020B0604020202020204" pitchFamily="34" charset="0"/>
              <a:buChar char="•"/>
            </a:pPr>
            <a:r>
              <a:rPr lang="fr-FR" sz="1100" dirty="0">
                <a:solidFill>
                  <a:schemeClr val="tx1"/>
                </a:solidFill>
              </a:rPr>
              <a:t>Vous mettrez à disposition des enseignants le matériel pédagogique et les clés,</a:t>
            </a:r>
          </a:p>
          <a:p>
            <a:pPr marL="171450" indent="-171450" algn="just">
              <a:buFont typeface="Arial" panose="020B0604020202020204" pitchFamily="34" charset="0"/>
              <a:buChar char="•"/>
            </a:pPr>
            <a:r>
              <a:rPr lang="fr-FR" sz="1100" dirty="0">
                <a:solidFill>
                  <a:schemeClr val="tx1"/>
                </a:solidFill>
              </a:rPr>
              <a:t>Vous assurerez la réception, l’enregistrement et la distribution des colis,</a:t>
            </a:r>
          </a:p>
          <a:p>
            <a:pPr marL="171450" indent="-171450" algn="just">
              <a:buFont typeface="Arial" panose="020B0604020202020204" pitchFamily="34" charset="0"/>
              <a:buChar char="•"/>
            </a:pPr>
            <a:r>
              <a:rPr lang="fr-FR" sz="1100" dirty="0">
                <a:solidFill>
                  <a:schemeClr val="tx1"/>
                </a:solidFill>
              </a:rPr>
              <a:t>Vous ouvrirez et fermerez les salles, les amphis, les volets roulants, les parkings, les portails et les bâtiments (Mettre et/ou annuler les alarmes le cas échéant),</a:t>
            </a:r>
          </a:p>
          <a:p>
            <a:pPr marL="171450" indent="-171450" algn="just">
              <a:buFont typeface="Arial" panose="020B0604020202020204" pitchFamily="34" charset="0"/>
              <a:buChar char="•"/>
            </a:pPr>
            <a:r>
              <a:rPr lang="fr-FR" sz="1100" dirty="0">
                <a:solidFill>
                  <a:schemeClr val="tx1"/>
                </a:solidFill>
              </a:rPr>
              <a:t>Vous effectuerez des rondes de sécurité en faisant respecter les règles en vigueur dans un ERP tant à l’intérieur qu’à l’extérieur des locaux (Interdiction de fumer, utilisation des poubelles),</a:t>
            </a:r>
          </a:p>
          <a:p>
            <a:pPr marL="171450" indent="-171450" algn="just">
              <a:buFont typeface="Arial" panose="020B0604020202020204" pitchFamily="34" charset="0"/>
              <a:buChar char="•"/>
            </a:pPr>
            <a:r>
              <a:rPr lang="fr-FR" sz="1100" dirty="0">
                <a:solidFill>
                  <a:schemeClr val="tx1"/>
                </a:solidFill>
              </a:rPr>
              <a:t>Vous participerez aux déménagements de mobiliers,</a:t>
            </a:r>
          </a:p>
          <a:p>
            <a:pPr marL="171450" indent="-171450" algn="just">
              <a:buFont typeface="Arial" panose="020B0604020202020204" pitchFamily="34" charset="0"/>
              <a:buChar char="•"/>
            </a:pPr>
            <a:r>
              <a:rPr lang="fr-FR" sz="1100" dirty="0">
                <a:solidFill>
                  <a:schemeClr val="tx1"/>
                </a:solidFill>
              </a:rPr>
              <a:t>Vous effectuerez des déplacements en véhicule de service pour les besoins du campus,</a:t>
            </a:r>
          </a:p>
          <a:p>
            <a:pPr marL="171450" indent="-171450" algn="just">
              <a:buFont typeface="Arial" panose="020B0604020202020204" pitchFamily="34" charset="0"/>
              <a:buChar char="•"/>
            </a:pPr>
            <a:r>
              <a:rPr lang="fr-FR" sz="1100" dirty="0">
                <a:solidFill>
                  <a:schemeClr val="tx1"/>
                </a:solidFill>
              </a:rPr>
              <a:t>Vous effectuerez des opérations de manutention et de transport de produits et de matériel,</a:t>
            </a:r>
          </a:p>
          <a:p>
            <a:pPr marL="171450" indent="-171450" algn="just">
              <a:buFont typeface="Arial" panose="020B0604020202020204" pitchFamily="34" charset="0"/>
              <a:buChar char="•"/>
            </a:pPr>
            <a:r>
              <a:rPr lang="fr-FR" sz="1100" dirty="0">
                <a:solidFill>
                  <a:schemeClr val="tx1"/>
                </a:solidFill>
              </a:rPr>
              <a:t>Vous effectuerez des opérations de maintenance de premier niveau (serrurerie, relamping, fixation de tableaux, …),</a:t>
            </a:r>
          </a:p>
          <a:p>
            <a:pPr marL="171450" indent="-171450" algn="just">
              <a:buFont typeface="Arial" panose="020B0604020202020204" pitchFamily="34" charset="0"/>
              <a:buChar char="•"/>
            </a:pPr>
            <a:r>
              <a:rPr lang="fr-FR" sz="1100" dirty="0">
                <a:solidFill>
                  <a:schemeClr val="tx1"/>
                </a:solidFill>
              </a:rPr>
              <a:t>Vous surveillerez des activités en soirée (Conférences, manifestations diverses),</a:t>
            </a:r>
          </a:p>
          <a:p>
            <a:pPr marL="171450" indent="-171450" algn="just">
              <a:buFont typeface="Arial" panose="020B0604020202020204" pitchFamily="34" charset="0"/>
              <a:buChar char="•"/>
            </a:pPr>
            <a:r>
              <a:rPr lang="fr-FR" sz="1100" dirty="0">
                <a:solidFill>
                  <a:schemeClr val="tx1"/>
                </a:solidFill>
              </a:rPr>
              <a:t>Vous effectuerez des interventions de première urgence en matière d’hygiène et de sécurité,</a:t>
            </a:r>
          </a:p>
          <a:p>
            <a:pPr marL="171450" indent="-171450" algn="just">
              <a:buFont typeface="Arial" panose="020B0604020202020204" pitchFamily="34" charset="0"/>
              <a:buChar char="•"/>
            </a:pPr>
            <a:r>
              <a:rPr lang="fr-FR" sz="1100" dirty="0">
                <a:solidFill>
                  <a:schemeClr val="tx1"/>
                </a:solidFill>
              </a:rPr>
              <a:t>Vous participerez aux actions de prévention,</a:t>
            </a:r>
          </a:p>
          <a:p>
            <a:pPr marL="171450" indent="-171450" algn="just">
              <a:buFont typeface="Arial" panose="020B0604020202020204" pitchFamily="34" charset="0"/>
              <a:buChar char="•"/>
            </a:pPr>
            <a:r>
              <a:rPr lang="fr-FR" sz="1100" dirty="0">
                <a:solidFill>
                  <a:schemeClr val="tx1"/>
                </a:solidFill>
              </a:rPr>
              <a:t>Vous effectuerez le nettoyage des tags, des affiches,</a:t>
            </a:r>
          </a:p>
          <a:p>
            <a:pPr marL="171450" indent="-171450" algn="just">
              <a:buFont typeface="Arial" panose="020B0604020202020204" pitchFamily="34" charset="0"/>
              <a:buChar char="•"/>
            </a:pPr>
            <a:r>
              <a:rPr lang="fr-FR" sz="1100" dirty="0">
                <a:solidFill>
                  <a:schemeClr val="tx1"/>
                </a:solidFill>
              </a:rPr>
              <a:t>Vous participerez au filtrage (accès au site).</a:t>
            </a:r>
            <a:endParaRPr lang="fr-FR" sz="1100" b="1" i="1" u="sng" dirty="0">
              <a:solidFill>
                <a:schemeClr val="tx1"/>
              </a:solidFill>
            </a:endParaRPr>
          </a:p>
          <a:p>
            <a:pPr algn="just"/>
            <a:endParaRPr lang="fr-FR" sz="1100" b="1" i="1" u="sng" dirty="0">
              <a:solidFill>
                <a:schemeClr val="tx1"/>
              </a:solidFill>
            </a:endParaRPr>
          </a:p>
          <a:p>
            <a:pPr algn="just"/>
            <a:r>
              <a:rPr lang="fr-FR" sz="1100" b="1" i="1" u="sng" dirty="0">
                <a:solidFill>
                  <a:schemeClr val="tx1"/>
                </a:solidFill>
              </a:rPr>
              <a:t>Sujétions particulières : l’activité peut entraîner des contraintes horaires. </a:t>
            </a:r>
          </a:p>
        </p:txBody>
      </p:sp>
      <p:sp>
        <p:nvSpPr>
          <p:cNvPr id="13" name="Rectangle 12">
            <a:extLst>
              <a:ext uri="{FF2B5EF4-FFF2-40B4-BE49-F238E27FC236}">
                <a16:creationId xmlns:a16="http://schemas.microsoft.com/office/drawing/2014/main" id="{2EE0233F-35AC-4000-8264-FD07A0309647}"/>
              </a:ext>
            </a:extLst>
          </p:cNvPr>
          <p:cNvSpPr/>
          <p:nvPr/>
        </p:nvSpPr>
        <p:spPr>
          <a:xfrm>
            <a:off x="522126" y="5904278"/>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Vos missions</a:t>
            </a:r>
            <a:endParaRPr lang="fr-FR" sz="1403" b="1" dirty="0">
              <a:solidFill>
                <a:srgbClr val="00AFDB"/>
              </a:solidFill>
            </a:endParaRPr>
          </a:p>
        </p:txBody>
      </p:sp>
    </p:spTree>
    <p:extLst>
      <p:ext uri="{BB962C8B-B14F-4D97-AF65-F5344CB8AC3E}">
        <p14:creationId xmlns:p14="http://schemas.microsoft.com/office/powerpoint/2010/main" val="4599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135DD0-1D30-783C-05B6-C0647ECC856B}"/>
              </a:ext>
            </a:extLst>
          </p:cNvPr>
          <p:cNvSpPr/>
          <p:nvPr/>
        </p:nvSpPr>
        <p:spPr>
          <a:xfrm>
            <a:off x="522122" y="4462050"/>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Rémunération et avantages sociaux</a:t>
            </a:r>
          </a:p>
        </p:txBody>
      </p:sp>
      <p:sp>
        <p:nvSpPr>
          <p:cNvPr id="6" name="Rectangle 5">
            <a:extLst>
              <a:ext uri="{FF2B5EF4-FFF2-40B4-BE49-F238E27FC236}">
                <a16:creationId xmlns:a16="http://schemas.microsoft.com/office/drawing/2014/main" id="{F21D0F80-49B8-48C2-07BE-16BD788DA243}"/>
              </a:ext>
            </a:extLst>
          </p:cNvPr>
          <p:cNvSpPr/>
          <p:nvPr/>
        </p:nvSpPr>
        <p:spPr>
          <a:xfrm>
            <a:off x="522122" y="4813874"/>
            <a:ext cx="6515422" cy="1107996"/>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marL="171450" indent="-171450">
              <a:buFont typeface="Arial" panose="020B0604020202020204" pitchFamily="34" charset="0"/>
              <a:buChar char="•"/>
            </a:pPr>
            <a:r>
              <a:rPr lang="fr-FR" sz="1100" dirty="0">
                <a:solidFill>
                  <a:schemeClr val="tx1"/>
                </a:solidFill>
              </a:rPr>
              <a:t>Rémunération contractuels (hors variables) : à partir de 1 462,53 € nets (avant PAS), selon profil </a:t>
            </a:r>
          </a:p>
          <a:p>
            <a:pPr marL="171450" indent="-171450">
              <a:buFont typeface="Arial" panose="020B0604020202020204" pitchFamily="34" charset="0"/>
              <a:buChar char="•"/>
            </a:pPr>
            <a:r>
              <a:rPr lang="fr-FR" sz="1100" dirty="0">
                <a:solidFill>
                  <a:schemeClr val="tx1"/>
                </a:solidFill>
              </a:rPr>
              <a:t>Congés : 45 jours de congés annuels</a:t>
            </a:r>
          </a:p>
          <a:p>
            <a:pPr marL="171450" indent="-171450">
              <a:buFont typeface="Arial" panose="020B0604020202020204" pitchFamily="34" charset="0"/>
              <a:buChar char="•"/>
            </a:pPr>
            <a:r>
              <a:rPr lang="fr-FR" sz="1100" dirty="0">
                <a:solidFill>
                  <a:schemeClr val="tx1"/>
                </a:solidFill>
              </a:rPr>
              <a:t>Prise en charge partielle des frais de transport domicile-travail</a:t>
            </a:r>
          </a:p>
          <a:p>
            <a:pPr marL="171450" indent="-171450">
              <a:buFont typeface="Arial" panose="020B0604020202020204" pitchFamily="34" charset="0"/>
              <a:buChar char="•"/>
            </a:pPr>
            <a:r>
              <a:rPr lang="fr-FR" sz="1100" dirty="0">
                <a:solidFill>
                  <a:schemeClr val="tx1"/>
                </a:solidFill>
              </a:rPr>
              <a:t>Prise en charge partielle des frais de mutuelle</a:t>
            </a:r>
          </a:p>
          <a:p>
            <a:pPr marL="171450" indent="-171450">
              <a:buFont typeface="Arial" panose="020B0604020202020204" pitchFamily="34" charset="0"/>
              <a:buChar char="•"/>
            </a:pPr>
            <a:r>
              <a:rPr lang="fr-FR" sz="1100" dirty="0">
                <a:solidFill>
                  <a:schemeClr val="tx1"/>
                </a:solidFill>
              </a:rPr>
              <a:t>Accès aux restaurants et cafétérias du CROUS avec tarif privilégié</a:t>
            </a:r>
          </a:p>
          <a:p>
            <a:pPr marL="171450" indent="-171450">
              <a:buFont typeface="Arial" panose="020B0604020202020204" pitchFamily="34" charset="0"/>
              <a:buChar char="•"/>
            </a:pPr>
            <a:r>
              <a:rPr lang="fr-FR" sz="1100" dirty="0">
                <a:solidFill>
                  <a:schemeClr val="tx1"/>
                </a:solidFill>
              </a:rPr>
              <a:t>Billetterie loisirs et sorties à tarifs préférentiels</a:t>
            </a:r>
          </a:p>
        </p:txBody>
      </p:sp>
      <p:sp>
        <p:nvSpPr>
          <p:cNvPr id="7" name="Rectangle 6">
            <a:extLst>
              <a:ext uri="{FF2B5EF4-FFF2-40B4-BE49-F238E27FC236}">
                <a16:creationId xmlns:a16="http://schemas.microsoft.com/office/drawing/2014/main" id="{BC499B9C-1D55-A1FE-6E8E-0C608DEB83A7}"/>
              </a:ext>
            </a:extLst>
          </p:cNvPr>
          <p:cNvSpPr/>
          <p:nvPr/>
        </p:nvSpPr>
        <p:spPr>
          <a:xfrm>
            <a:off x="522122" y="5947380"/>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L’environnement de travail </a:t>
            </a:r>
            <a:endParaRPr lang="fr-FR" sz="1403" b="1" dirty="0">
              <a:solidFill>
                <a:srgbClr val="00AFDB"/>
              </a:solidFill>
            </a:endParaRPr>
          </a:p>
        </p:txBody>
      </p:sp>
      <p:sp>
        <p:nvSpPr>
          <p:cNvPr id="9" name="Rectangle 8">
            <a:extLst>
              <a:ext uri="{FF2B5EF4-FFF2-40B4-BE49-F238E27FC236}">
                <a16:creationId xmlns:a16="http://schemas.microsoft.com/office/drawing/2014/main" id="{255A1C61-27DD-500C-B377-9C1C3ABFCEDB}"/>
              </a:ext>
            </a:extLst>
          </p:cNvPr>
          <p:cNvSpPr/>
          <p:nvPr/>
        </p:nvSpPr>
        <p:spPr>
          <a:xfrm>
            <a:off x="539957" y="7699128"/>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Pour candidater </a:t>
            </a:r>
          </a:p>
        </p:txBody>
      </p:sp>
      <p:sp>
        <p:nvSpPr>
          <p:cNvPr id="11" name="Rectangle 10">
            <a:extLst>
              <a:ext uri="{FF2B5EF4-FFF2-40B4-BE49-F238E27FC236}">
                <a16:creationId xmlns:a16="http://schemas.microsoft.com/office/drawing/2014/main" id="{8B52121B-2899-AD14-5809-E8AB47BF4B01}"/>
              </a:ext>
            </a:extLst>
          </p:cNvPr>
          <p:cNvSpPr/>
          <p:nvPr/>
        </p:nvSpPr>
        <p:spPr>
          <a:xfrm>
            <a:off x="539957" y="3646534"/>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Votre parcours professionnel</a:t>
            </a:r>
          </a:p>
        </p:txBody>
      </p:sp>
      <p:sp>
        <p:nvSpPr>
          <p:cNvPr id="13" name="Rectangle 12">
            <a:extLst>
              <a:ext uri="{FF2B5EF4-FFF2-40B4-BE49-F238E27FC236}">
                <a16:creationId xmlns:a16="http://schemas.microsoft.com/office/drawing/2014/main" id="{ADFBB3E5-32AF-4214-920C-5A64AAFA2A60}"/>
              </a:ext>
            </a:extLst>
          </p:cNvPr>
          <p:cNvSpPr/>
          <p:nvPr/>
        </p:nvSpPr>
        <p:spPr>
          <a:xfrm>
            <a:off x="522122" y="3980215"/>
            <a:ext cx="6515421" cy="430887"/>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Vous êtes titulaire d’un niveau BAC et vous possédez une expérience sur un poste similaire ? N’hésitez plus et postulez !</a:t>
            </a:r>
          </a:p>
        </p:txBody>
      </p:sp>
      <p:sp>
        <p:nvSpPr>
          <p:cNvPr id="14" name="Rectangle 13">
            <a:extLst>
              <a:ext uri="{FF2B5EF4-FFF2-40B4-BE49-F238E27FC236}">
                <a16:creationId xmlns:a16="http://schemas.microsoft.com/office/drawing/2014/main" id="{AF621B4B-9C2F-4A92-B656-58C3158453C2}"/>
              </a:ext>
            </a:extLst>
          </p:cNvPr>
          <p:cNvSpPr/>
          <p:nvPr/>
        </p:nvSpPr>
        <p:spPr>
          <a:xfrm>
            <a:off x="522122" y="6294700"/>
            <a:ext cx="6515422" cy="127727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Ouverte sur l'Europe et le monde, Université Côte d'Azur coordonne les acteurs de l'enseignement supérieur et de la recherche de la Côte d'Azur, pour offrir un environnement de formation, de recherche et d'innovation de très haut niveau. Inscrite dans une trajectoire de profonde transformation de son rôle et de son organisation. C'est aussi un établissement acteur de la dynamique de son environnement territorial, connu pour la qualité de vie exceptionnelle qu'il offre à ses habitants, entre mer et montagne. Dans ce cadre, Université Côte d'Azur se présente comme une université d'excellence, aux valeurs humanistes, socialement engagée et éthiquement responsable.</a:t>
            </a:r>
          </a:p>
        </p:txBody>
      </p:sp>
      <p:graphicFrame>
        <p:nvGraphicFramePr>
          <p:cNvPr id="3" name="Diagramme 2">
            <a:extLst>
              <a:ext uri="{FF2B5EF4-FFF2-40B4-BE49-F238E27FC236}">
                <a16:creationId xmlns:a16="http://schemas.microsoft.com/office/drawing/2014/main" id="{60B07485-E8F5-4E0C-AC2C-8F60615E03DE}"/>
              </a:ext>
            </a:extLst>
          </p:cNvPr>
          <p:cNvGraphicFramePr/>
          <p:nvPr>
            <p:extLst>
              <p:ext uri="{D42A27DB-BD31-4B8C-83A1-F6EECF244321}">
                <p14:modId xmlns:p14="http://schemas.microsoft.com/office/powerpoint/2010/main" val="3439651510"/>
              </p:ext>
            </p:extLst>
          </p:nvPr>
        </p:nvGraphicFramePr>
        <p:xfrm>
          <a:off x="539957" y="7895451"/>
          <a:ext cx="6593840" cy="3499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a:extLst>
              <a:ext uri="{FF2B5EF4-FFF2-40B4-BE49-F238E27FC236}">
                <a16:creationId xmlns:a16="http://schemas.microsoft.com/office/drawing/2014/main" id="{458D36B1-E2D7-4B07-9AC0-6F5C6E5321A5}"/>
              </a:ext>
            </a:extLst>
          </p:cNvPr>
          <p:cNvSpPr/>
          <p:nvPr/>
        </p:nvSpPr>
        <p:spPr>
          <a:xfrm>
            <a:off x="539957" y="8051711"/>
            <a:ext cx="6515422" cy="600164"/>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dirty="0">
                <a:solidFill>
                  <a:schemeClr val="tx1"/>
                </a:solidFill>
              </a:rPr>
              <a:t>Cette annonce vous intéresse ? N’hésitez plus ! Et postulez par mail à l’adresse suivante :  </a:t>
            </a:r>
            <a:r>
              <a:rPr lang="fr-FR" sz="1100" dirty="0">
                <a:solidFill>
                  <a:schemeClr val="tx1"/>
                </a:solidFill>
                <a:hlinkClick r:id="rId7"/>
              </a:rPr>
              <a:t>eur-elmi.personnel@univ-cotedazur.fr</a:t>
            </a:r>
            <a:r>
              <a:rPr lang="fr-FR" sz="1100" dirty="0">
                <a:solidFill>
                  <a:schemeClr val="tx1"/>
                </a:solidFill>
              </a:rPr>
              <a:t> </a:t>
            </a:r>
          </a:p>
          <a:p>
            <a:pPr algn="just"/>
            <a:r>
              <a:rPr lang="fr-FR" sz="1100" dirty="0">
                <a:solidFill>
                  <a:schemeClr val="tx1"/>
                </a:solidFill>
              </a:rPr>
              <a:t>La candidature idéale comporte un CV et une lettre de motivation que nous lirons avec attention.</a:t>
            </a:r>
          </a:p>
        </p:txBody>
      </p:sp>
      <p:sp>
        <p:nvSpPr>
          <p:cNvPr id="4" name="ZoneTexte 3">
            <a:extLst>
              <a:ext uri="{FF2B5EF4-FFF2-40B4-BE49-F238E27FC236}">
                <a16:creationId xmlns:a16="http://schemas.microsoft.com/office/drawing/2014/main" id="{764DB02A-2E91-4F69-B3EA-B7B4A865FF8F}"/>
              </a:ext>
            </a:extLst>
          </p:cNvPr>
          <p:cNvSpPr txBox="1"/>
          <p:nvPr/>
        </p:nvSpPr>
        <p:spPr>
          <a:xfrm>
            <a:off x="522123" y="8776969"/>
            <a:ext cx="2540000" cy="307777"/>
          </a:xfrm>
          <a:prstGeom prst="rect">
            <a:avLst/>
          </a:prstGeom>
          <a:noFill/>
        </p:spPr>
        <p:txBody>
          <a:bodyPr wrap="square" rtlCol="0">
            <a:spAutoFit/>
          </a:bodyPr>
          <a:lstStyle/>
          <a:p>
            <a:r>
              <a:rPr lang="fr-FR" sz="1400" b="1" dirty="0">
                <a:solidFill>
                  <a:srgbClr val="00769B"/>
                </a:solidFill>
              </a:rPr>
              <a:t>Calendrier de recrutement :</a:t>
            </a:r>
          </a:p>
        </p:txBody>
      </p:sp>
      <p:sp>
        <p:nvSpPr>
          <p:cNvPr id="12" name="Rectangle 11">
            <a:extLst>
              <a:ext uri="{FF2B5EF4-FFF2-40B4-BE49-F238E27FC236}">
                <a16:creationId xmlns:a16="http://schemas.microsoft.com/office/drawing/2014/main" id="{2E528ABF-152B-4B73-A68C-1FE03612262B}"/>
              </a:ext>
            </a:extLst>
          </p:cNvPr>
          <p:cNvSpPr/>
          <p:nvPr/>
        </p:nvSpPr>
        <p:spPr>
          <a:xfrm>
            <a:off x="539958" y="1169174"/>
            <a:ext cx="6515421" cy="246221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r>
              <a:rPr lang="fr-FR" sz="1100" b="1" dirty="0">
                <a:solidFill>
                  <a:schemeClr val="tx1"/>
                </a:solidFill>
              </a:rPr>
              <a:t>Vous possédez : </a:t>
            </a:r>
          </a:p>
          <a:p>
            <a:pPr marL="171450" indent="-171450" algn="just">
              <a:buFont typeface="Arial" panose="020B0604020202020204" pitchFamily="34" charset="0"/>
              <a:buChar char="•"/>
            </a:pPr>
            <a:r>
              <a:rPr lang="fr-FR" sz="1100" dirty="0">
                <a:solidFill>
                  <a:schemeClr val="tx1"/>
                </a:solidFill>
              </a:rPr>
              <a:t>Une connaissance de l’organisation et du fonctionnement de la structure et de son environnement,</a:t>
            </a:r>
          </a:p>
          <a:p>
            <a:pPr marL="171450" indent="-171450" algn="just">
              <a:buFont typeface="Arial" panose="020B0604020202020204" pitchFamily="34" charset="0"/>
              <a:buChar char="•"/>
            </a:pPr>
            <a:r>
              <a:rPr lang="fr-FR" sz="1100" dirty="0">
                <a:solidFill>
                  <a:schemeClr val="tx1"/>
                </a:solidFill>
              </a:rPr>
              <a:t>Une connaissance générale en matière d’accueil, de surveillance, d’entretien, des règles d’hygiène et de sécurité. </a:t>
            </a:r>
            <a:endParaRPr lang="fr-FR" sz="1100" b="1" dirty="0">
              <a:solidFill>
                <a:schemeClr val="tx1"/>
              </a:solidFill>
            </a:endParaRPr>
          </a:p>
          <a:p>
            <a:pPr algn="just"/>
            <a:r>
              <a:rPr lang="fr-FR" sz="1100" b="1" dirty="0">
                <a:solidFill>
                  <a:schemeClr val="tx1"/>
                </a:solidFill>
              </a:rPr>
              <a:t>Vous maitrisez :</a:t>
            </a:r>
          </a:p>
          <a:p>
            <a:pPr marL="171450" indent="-171450" algn="just">
              <a:buFont typeface="Arial" panose="020B0604020202020204" pitchFamily="34" charset="0"/>
              <a:buChar char="•"/>
            </a:pPr>
            <a:r>
              <a:rPr lang="fr-FR" sz="1100" dirty="0">
                <a:solidFill>
                  <a:schemeClr val="tx1"/>
                </a:solidFill>
              </a:rPr>
              <a:t>Le système de vidéo surveillance (pilotage des caméras, exporter des séquences…) ;</a:t>
            </a:r>
          </a:p>
          <a:p>
            <a:pPr marL="171450" indent="-171450" algn="just">
              <a:buFont typeface="Arial" panose="020B0604020202020204" pitchFamily="34" charset="0"/>
              <a:buChar char="•"/>
            </a:pPr>
            <a:r>
              <a:rPr lang="fr-FR" sz="1100" dirty="0">
                <a:solidFill>
                  <a:schemeClr val="tx1"/>
                </a:solidFill>
              </a:rPr>
              <a:t>Les outils bureautiques ; </a:t>
            </a:r>
          </a:p>
          <a:p>
            <a:pPr marL="171450" indent="-171450" algn="just">
              <a:buFont typeface="Arial" panose="020B0604020202020204" pitchFamily="34" charset="0"/>
              <a:buChar char="•"/>
            </a:pPr>
            <a:r>
              <a:rPr lang="fr-FR" sz="1100" dirty="0">
                <a:solidFill>
                  <a:schemeClr val="tx1"/>
                </a:solidFill>
              </a:rPr>
              <a:t>Le système de Sécurité Incendie (savoir détecter les zones, lever de doutes, réarmement…) ;</a:t>
            </a:r>
          </a:p>
          <a:p>
            <a:pPr marL="171450" indent="-171450" algn="just">
              <a:buFont typeface="Arial" panose="020B0604020202020204" pitchFamily="34" charset="0"/>
              <a:buChar char="•"/>
            </a:pPr>
            <a:r>
              <a:rPr lang="fr-FR" sz="1100" dirty="0">
                <a:solidFill>
                  <a:schemeClr val="tx1"/>
                </a:solidFill>
              </a:rPr>
              <a:t>La gestion des urgences : incendie, déclenchement des secours, assistance à personne. </a:t>
            </a:r>
          </a:p>
          <a:p>
            <a:pPr algn="just"/>
            <a:r>
              <a:rPr lang="fr-FR" sz="1100" b="1" dirty="0">
                <a:solidFill>
                  <a:schemeClr val="tx1"/>
                </a:solidFill>
              </a:rPr>
              <a:t>Vous êtes en capacité :</a:t>
            </a:r>
          </a:p>
          <a:p>
            <a:pPr marL="171450" indent="-171450" algn="just">
              <a:buFont typeface="Arial" panose="020B0604020202020204" pitchFamily="34" charset="0"/>
              <a:buChar char="•"/>
            </a:pPr>
            <a:r>
              <a:rPr lang="fr-FR" sz="1100" dirty="0">
                <a:solidFill>
                  <a:schemeClr val="tx1"/>
                </a:solidFill>
              </a:rPr>
              <a:t>De respecter les plannings, d’appliquer les consignes données et rendre compte (supérieur hiérarchique, main courante, …), travailler en équipe ; </a:t>
            </a:r>
          </a:p>
          <a:p>
            <a:pPr marL="171450" indent="-171450" algn="just">
              <a:buFont typeface="Arial" panose="020B0604020202020204" pitchFamily="34" charset="0"/>
              <a:buChar char="•"/>
            </a:pPr>
            <a:r>
              <a:rPr lang="fr-FR" sz="1100" dirty="0">
                <a:solidFill>
                  <a:schemeClr val="tx1"/>
                </a:solidFill>
              </a:rPr>
              <a:t>De restituer et transmettre l’information écrite et orale à sa hiérarchie et aux usagers,</a:t>
            </a:r>
          </a:p>
          <a:p>
            <a:pPr marL="171450" indent="-171450" algn="just">
              <a:buFont typeface="Arial" panose="020B0604020202020204" pitchFamily="34" charset="0"/>
              <a:buChar char="•"/>
            </a:pPr>
            <a:r>
              <a:rPr lang="fr-FR" sz="1100" dirty="0">
                <a:solidFill>
                  <a:schemeClr val="tx1"/>
                </a:solidFill>
              </a:rPr>
              <a:t>De faire preuve d’un bon relationnel, d’organisation, de rigueur et d’adaptabilité. </a:t>
            </a:r>
          </a:p>
        </p:txBody>
      </p:sp>
      <p:sp>
        <p:nvSpPr>
          <p:cNvPr id="16" name="Rectangle 15">
            <a:extLst>
              <a:ext uri="{FF2B5EF4-FFF2-40B4-BE49-F238E27FC236}">
                <a16:creationId xmlns:a16="http://schemas.microsoft.com/office/drawing/2014/main" id="{BF8365ED-6CA1-416F-B71D-F35EC2990F9E}"/>
              </a:ext>
            </a:extLst>
          </p:cNvPr>
          <p:cNvSpPr/>
          <p:nvPr/>
        </p:nvSpPr>
        <p:spPr>
          <a:xfrm>
            <a:off x="539957" y="817780"/>
            <a:ext cx="6515422" cy="308226"/>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403" b="1" dirty="0">
                <a:solidFill>
                  <a:srgbClr val="00769B"/>
                </a:solidFill>
              </a:rPr>
              <a:t>Ce poste est fait pour vous si </a:t>
            </a:r>
          </a:p>
        </p:txBody>
      </p:sp>
    </p:spTree>
    <p:extLst>
      <p:ext uri="{BB962C8B-B14F-4D97-AF65-F5344CB8AC3E}">
        <p14:creationId xmlns:p14="http://schemas.microsoft.com/office/powerpoint/2010/main" val="191351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630E1C-5C04-461B-AD90-34D06846F34C}"/>
              </a:ext>
            </a:extLst>
          </p:cNvPr>
          <p:cNvSpPr txBox="1"/>
          <p:nvPr/>
        </p:nvSpPr>
        <p:spPr>
          <a:xfrm>
            <a:off x="5490666" y="6696217"/>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sp>
        <p:nvSpPr>
          <p:cNvPr id="3" name="ZoneTexte 2">
            <a:extLst>
              <a:ext uri="{FF2B5EF4-FFF2-40B4-BE49-F238E27FC236}">
                <a16:creationId xmlns:a16="http://schemas.microsoft.com/office/drawing/2014/main" id="{B6BEA9F3-411C-49BC-BD15-432F224DC6F1}"/>
              </a:ext>
            </a:extLst>
          </p:cNvPr>
          <p:cNvSpPr txBox="1"/>
          <p:nvPr/>
        </p:nvSpPr>
        <p:spPr>
          <a:xfrm>
            <a:off x="3436535" y="8625598"/>
            <a:ext cx="3824074" cy="577081"/>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fr-FR" sz="1050" dirty="0"/>
              <a:t>Disponible sur notre portail web </a:t>
            </a:r>
            <a:r>
              <a:rPr lang="fr-FR" sz="1050" dirty="0">
                <a:solidFill>
                  <a:srgbClr val="4F97BE"/>
                </a:solidFill>
                <a:hlinkClick r:id="rId3"/>
              </a:rPr>
              <a:t>« Travailler à l’Université Côte d’Azur »</a:t>
            </a:r>
            <a:endParaRPr lang="fr-FR" sz="1050" dirty="0">
              <a:solidFill>
                <a:srgbClr val="4F97BE"/>
              </a:solidFill>
            </a:endParaRPr>
          </a:p>
          <a:p>
            <a:pPr marL="171450" indent="-171450">
              <a:buFont typeface="Arial" panose="020B0604020202020204" pitchFamily="34" charset="0"/>
              <a:buChar char="•"/>
            </a:pPr>
            <a:r>
              <a:rPr lang="fr-FR" sz="1050" dirty="0"/>
              <a:t>Ouvertes aux personnes en situation de handicap</a:t>
            </a:r>
          </a:p>
        </p:txBody>
      </p:sp>
    </p:spTree>
    <p:extLst>
      <p:ext uri="{BB962C8B-B14F-4D97-AF65-F5344CB8AC3E}">
        <p14:creationId xmlns:p14="http://schemas.microsoft.com/office/powerpoint/2010/main" val="33032623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2405</TotalTime>
  <Words>806</Words>
  <Application>Microsoft Office PowerPoint</Application>
  <PresentationFormat>Personnalisé</PresentationFormat>
  <Paragraphs>64</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Calibri</vt:lpstr>
      <vt:lpstr>Calibri Light</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Deplantay</dc:creator>
  <cp:lastModifiedBy>Emeline Cogno</cp:lastModifiedBy>
  <cp:revision>67</cp:revision>
  <dcterms:created xsi:type="dcterms:W3CDTF">2023-06-27T13:02:10Z</dcterms:created>
  <dcterms:modified xsi:type="dcterms:W3CDTF">2026-04-01T13:42:03Z</dcterms:modified>
</cp:coreProperties>
</file>