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565" r:id="rId5"/>
    <p:sldId id="563" r:id="rId6"/>
    <p:sldId id="583" r:id="rId7"/>
    <p:sldId id="567" r:id="rId8"/>
    <p:sldId id="585" r:id="rId9"/>
    <p:sldId id="261" r:id="rId10"/>
    <p:sldId id="437" r:id="rId11"/>
    <p:sldId id="433" r:id="rId12"/>
    <p:sldId id="592" r:id="rId13"/>
    <p:sldId id="593" r:id="rId14"/>
    <p:sldId id="595" r:id="rId15"/>
    <p:sldId id="594" r:id="rId16"/>
    <p:sldId id="587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tty Guillouzouic" initials="KG" lastIdx="2" clrIdx="0">
    <p:extLst>
      <p:ext uri="{19B8F6BF-5375-455C-9EA6-DF929625EA0E}">
        <p15:presenceInfo xmlns:p15="http://schemas.microsoft.com/office/powerpoint/2012/main" userId="3f66bdfe38b39d3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FA2"/>
    <a:srgbClr val="229CC4"/>
    <a:srgbClr val="FFFFFF"/>
    <a:srgbClr val="40BAD2"/>
    <a:srgbClr val="1F4E79"/>
    <a:srgbClr val="50C6E5"/>
    <a:srgbClr val="5B9BD5"/>
    <a:srgbClr val="C6EDF7"/>
    <a:srgbClr val="E6005B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0D87E6-E1B9-EEFC-5DD7-5A7C9DD1F26D}" v="38" dt="2024-02-27T10:57:54.618"/>
    <p1510:client id="{3F67FFE7-90A9-D59B-E16B-12DC6D1385BF}" v="41" dt="2024-02-28T09:18:41.703"/>
    <p1510:client id="{4C9619FF-3A99-781E-6B80-C871401370B2}" v="1" dt="2024-02-28T09:20:56.376"/>
    <p1510:client id="{5190DFC0-E4C1-4545-54A0-7619BD9BFFA0}" v="64" dt="2024-02-28T10:01:38.207"/>
    <p1510:client id="{5E25A93D-E4DB-CFDF-503A-F817E671BC71}" v="8" dt="2024-02-28T09:27:45.008"/>
    <p1510:client id="{BF9D2B73-33BD-0945-9081-1A2130CF4662}" v="31" dt="2024-02-27T10:39:09.047"/>
    <p1510:client id="{C96F7F01-5BBE-A00D-80F2-EE3DBA0A3F94}" v="3" dt="2024-02-28T09:24:54.830"/>
    <p1510:client id="{FCA43922-C353-4CB8-889B-B2A72562AC48}" v="1" dt="2024-02-27T10:28:07.6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517CD-9962-445A-BE36-82677A744E88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279D7-F44C-4264-B6E8-2BF2A5585D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6001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5279D7-F44C-4264-B6E8-2BF2A5585D5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8180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5279D7-F44C-4264-B6E8-2BF2A5585D5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0722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79D7-F44C-4264-B6E8-2BF2A5585D5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1946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79D7-F44C-4264-B6E8-2BF2A5585D5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4012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79D7-F44C-4264-B6E8-2BF2A5585D5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1650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279D7-F44C-4264-B6E8-2BF2A5585D5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5340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2BBCF-F141-4C09-83C6-9AB1B4F45E7F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324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5925-62AB-4D45-9ECC-6C3083D6B0A5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00C3D-6488-4DD1-AF97-CCA818600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188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5925-62AB-4D45-9ECC-6C3083D6B0A5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00C3D-6488-4DD1-AF97-CCA818600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3883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5925-62AB-4D45-9ECC-6C3083D6B0A5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00C3D-6488-4DD1-AF97-CCA818600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1553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5925-62AB-4D45-9ECC-6C3083D6B0A5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00C3D-6488-4DD1-AF97-CCA818600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9063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5925-62AB-4D45-9ECC-6C3083D6B0A5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00C3D-6488-4DD1-AF97-CCA818600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2552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5925-62AB-4D45-9ECC-6C3083D6B0A5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00C3D-6488-4DD1-AF97-CCA818600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7917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5925-62AB-4D45-9ECC-6C3083D6B0A5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00C3D-6488-4DD1-AF97-CCA818600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8143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5925-62AB-4D45-9ECC-6C3083D6B0A5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00C3D-6488-4DD1-AF97-CCA818600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5952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5925-62AB-4D45-9ECC-6C3083D6B0A5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00C3D-6488-4DD1-AF97-CCA818600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252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5925-62AB-4D45-9ECC-6C3083D6B0A5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00C3D-6488-4DD1-AF97-CCA818600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185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5925-62AB-4D45-9ECC-6C3083D6B0A5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00C3D-6488-4DD1-AF97-CCA818600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0605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65925-62AB-4D45-9ECC-6C3083D6B0A5}" type="datetimeFigureOut">
              <a:rPr lang="fr-FR" smtClean="0"/>
              <a:t>26/03/2024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00C3D-6488-4DD1-AF97-CCA818600D4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8134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10" Type="http://schemas.openxmlformats.org/officeDocument/2006/relationships/image" Target="../media/image51.png"/><Relationship Id="rId4" Type="http://schemas.openxmlformats.org/officeDocument/2006/relationships/image" Target="../media/image47.png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12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4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2.png"/><Relationship Id="rId18" Type="http://schemas.openxmlformats.org/officeDocument/2006/relationships/image" Target="../media/image35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1.png"/><Relationship Id="rId17" Type="http://schemas.openxmlformats.org/officeDocument/2006/relationships/image" Target="../media/image34.jpeg"/><Relationship Id="rId2" Type="http://schemas.openxmlformats.org/officeDocument/2006/relationships/image" Target="../media/image22.jpeg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0.png"/><Relationship Id="rId5" Type="http://schemas.openxmlformats.org/officeDocument/2006/relationships/image" Target="../media/image25.png"/><Relationship Id="rId15" Type="http://schemas.openxmlformats.org/officeDocument/2006/relationships/image" Target="../media/image4.png"/><Relationship Id="rId10" Type="http://schemas.microsoft.com/office/2007/relationships/hdphoto" Target="../media/hdphoto1.wdp"/><Relationship Id="rId4" Type="http://schemas.openxmlformats.org/officeDocument/2006/relationships/image" Target="../media/image24.jpeg"/><Relationship Id="rId9" Type="http://schemas.openxmlformats.org/officeDocument/2006/relationships/image" Target="../media/image29.png"/><Relationship Id="rId1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rgbClr val="229CC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02" r="-164"/>
          <a:stretch/>
        </p:blipFill>
        <p:spPr>
          <a:xfrm>
            <a:off x="-99060" y="0"/>
            <a:ext cx="12291060" cy="684657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5805714"/>
            <a:ext cx="12192000" cy="1052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0" y="5302069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400">
                <a:solidFill>
                  <a:schemeClr val="bg1"/>
                </a:solidFill>
                <a:latin typeface="Brother 1816" pitchFamily="50" charset="0"/>
              </a:rPr>
              <a:t>7 mars 2024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456722" y="1999493"/>
            <a:ext cx="7201628" cy="58531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noAutofit/>
          </a:bodyPr>
          <a:lstStyle/>
          <a:p>
            <a:pPr algn="ctr"/>
            <a:endParaRPr lang="fr-FR" sz="4400" b="1">
              <a:solidFill>
                <a:srgbClr val="229CC4"/>
              </a:solidFill>
              <a:latin typeface="Brother 1816" pitchFamily="50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440178" y="2687678"/>
            <a:ext cx="9311642" cy="56194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noAutofit/>
          </a:bodyPr>
          <a:lstStyle/>
          <a:p>
            <a:pPr algn="ctr"/>
            <a:endParaRPr lang="fr-FR" sz="4400" b="1">
              <a:solidFill>
                <a:srgbClr val="229CC4"/>
              </a:solidFill>
              <a:latin typeface="Brother 1816" pitchFamily="50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31302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>
                <a:solidFill>
                  <a:srgbClr val="007FA2"/>
                </a:solidFill>
                <a:latin typeface="Brother 1816" pitchFamily="50" charset="0"/>
              </a:rPr>
              <a:t>ÉCOLE UNIVERSITAIRE DE RECHERCHE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2570898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b="1">
                <a:solidFill>
                  <a:schemeClr val="tx1">
                    <a:lumMod val="95000"/>
                    <a:lumOff val="5000"/>
                  </a:schemeClr>
                </a:solidFill>
                <a:latin typeface="Brother 1816" pitchFamily="50" charset="0"/>
              </a:rPr>
              <a:t>Systèmes Numériques pour l’Humain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793782" y="3569387"/>
            <a:ext cx="8458928" cy="396824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noAutofit/>
          </a:bodyPr>
          <a:lstStyle/>
          <a:p>
            <a:pPr algn="ctr"/>
            <a:endParaRPr lang="fr-FR" sz="4400" b="1">
              <a:solidFill>
                <a:srgbClr val="229CC4"/>
              </a:solidFill>
              <a:latin typeface="Brother 1816" pitchFamily="50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736784" y="3546526"/>
            <a:ext cx="10572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>
                <a:solidFill>
                  <a:srgbClr val="007FA2"/>
                </a:solidFill>
                <a:latin typeface="Apex New Medium" panose="02010600040501010103" pitchFamily="2" charset="77"/>
                <a:ea typeface="Apex New Medium" panose="02010600040501010103" pitchFamily="2" charset="77"/>
              </a:rPr>
              <a:t>Offre de formation – </a:t>
            </a:r>
            <a:r>
              <a:rPr lang="fr-FR" sz="2400" err="1">
                <a:solidFill>
                  <a:srgbClr val="007FA2"/>
                </a:solidFill>
                <a:latin typeface="Apex New Medium" panose="02010600040501010103" pitchFamily="2" charset="77"/>
                <a:ea typeface="Apex New Medium" panose="02010600040501010103" pitchFamily="2" charset="77"/>
              </a:rPr>
              <a:t>CAc</a:t>
            </a:r>
            <a:r>
              <a:rPr lang="fr-FR" sz="2400">
                <a:solidFill>
                  <a:srgbClr val="007FA2"/>
                </a:solidFill>
                <a:latin typeface="Apex New Medium" panose="02010600040501010103" pitchFamily="2" charset="77"/>
                <a:ea typeface="Apex New Medium" panose="02010600040501010103" pitchFamily="2" charset="77"/>
              </a:rPr>
              <a:t> Université Côte d’Azur</a:t>
            </a: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9947" y="5810101"/>
            <a:ext cx="7006598" cy="105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16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1">
            <a:extLst>
              <a:ext uri="{FF2B5EF4-FFF2-40B4-BE49-F238E27FC236}">
                <a16:creationId xmlns:a16="http://schemas.microsoft.com/office/drawing/2014/main" id="{70D0A912-2009-4320-9847-9B6356A71154}"/>
              </a:ext>
            </a:extLst>
          </p:cNvPr>
          <p:cNvSpPr txBox="1">
            <a:spLocks/>
          </p:cNvSpPr>
          <p:nvPr/>
        </p:nvSpPr>
        <p:spPr>
          <a:xfrm>
            <a:off x="0" y="174729"/>
            <a:ext cx="12192000" cy="646331"/>
          </a:xfrm>
          <a:prstGeom prst="rect">
            <a:avLst/>
          </a:prstGeom>
          <a:noFill/>
        </p:spPr>
        <p:txBody>
          <a:bodyPr wrap="square" lIns="360000" tIns="45720" rIns="91440" bIns="4572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defRPr/>
            </a:pPr>
            <a:r>
              <a:rPr kumimoji="0" lang="fr-FR" sz="4000" b="1" i="0" u="none" strike="noStrike" kern="1200" cap="none" spc="0" normalizeH="0" baseline="0" noProof="0">
                <a:ln>
                  <a:noFill/>
                </a:ln>
                <a:solidFill>
                  <a:srgbClr val="007FA2"/>
                </a:solidFill>
                <a:effectLst/>
                <a:uLnTx/>
                <a:uFillTx/>
                <a:latin typeface="Brother 1816"/>
              </a:rPr>
              <a:t>Défis</a:t>
            </a:r>
            <a:endParaRPr lang="fr-FR" sz="4000" b="1" i="0" u="none" strike="noStrike" kern="1200" cap="none" spc="0" normalizeH="0" baseline="0" noProof="0">
              <a:ln>
                <a:noFill/>
              </a:ln>
              <a:solidFill>
                <a:srgbClr val="007FA2"/>
              </a:solidFill>
              <a:effectLst/>
              <a:uLnTx/>
              <a:uFillTx/>
              <a:latin typeface="Brother 1816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F71C752-5CD5-4054-A6F7-9545388BF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0D29B-791D-F94B-BF57-EA4979DA9BF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ex New Light" panose="02010600040501010103" pitchFamily="50" charset="0"/>
                <a:ea typeface="Apex New Light" panose="02010600040501010103" pitchFamily="50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pex New Light" panose="02010600040501010103" pitchFamily="50" charset="0"/>
              <a:ea typeface="Apex New Light" panose="02010600040501010103" pitchFamily="50" charset="0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0" y="6154055"/>
            <a:ext cx="12192000" cy="71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Image 36" descr="Une image contenant cercle, Graphique, logo, Police&#10;&#10;Description générée automatiquement">
            <a:extLst>
              <a:ext uri="{FF2B5EF4-FFF2-40B4-BE49-F238E27FC236}">
                <a16:creationId xmlns:a16="http://schemas.microsoft.com/office/drawing/2014/main" id="{43B5EA42-1C0D-37E1-6BD6-21CDA6B63E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970" y="6244770"/>
            <a:ext cx="534954" cy="522514"/>
          </a:xfrm>
          <a:prstGeom prst="rect">
            <a:avLst/>
          </a:prstGeom>
        </p:spPr>
      </p:pic>
      <p:pic>
        <p:nvPicPr>
          <p:cNvPr id="39" name="Image 38" descr="Une image contenant texte&#10;&#10;Description générée automatiquement">
            <a:extLst>
              <a:ext uri="{FF2B5EF4-FFF2-40B4-BE49-F238E27FC236}">
                <a16:creationId xmlns:a16="http://schemas.microsoft.com/office/drawing/2014/main" id="{FAC893A1-7545-0318-9336-9BE1B56874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951" y="6186714"/>
            <a:ext cx="3450725" cy="639545"/>
          </a:xfrm>
          <a:prstGeom prst="rect">
            <a:avLst/>
          </a:prstGeom>
          <a:noFill/>
        </p:spPr>
      </p:pic>
      <p:cxnSp>
        <p:nvCxnSpPr>
          <p:cNvPr id="40" name="Connecteur droit 39"/>
          <p:cNvCxnSpPr/>
          <p:nvPr/>
        </p:nvCxnSpPr>
        <p:spPr>
          <a:xfrm>
            <a:off x="188683" y="6154055"/>
            <a:ext cx="11736000" cy="0"/>
          </a:xfrm>
          <a:prstGeom prst="line">
            <a:avLst/>
          </a:prstGeom>
          <a:ln w="9525">
            <a:solidFill>
              <a:srgbClr val="037CA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DD2DA8-21B5-9D16-3CDC-B17C049773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808" y="715150"/>
            <a:ext cx="10955992" cy="5610133"/>
          </a:xfrm>
        </p:spPr>
        <p:txBody>
          <a:bodyPr>
            <a:normAutofit/>
          </a:bodyPr>
          <a:lstStyle/>
          <a:p>
            <a:r>
              <a:rPr lang="fr-FR" b="1">
                <a:latin typeface="Brother 1816" pitchFamily="50" charset="0"/>
              </a:rPr>
              <a:t>Capacité de formation insuffisante par rapport à la demande des entreprises</a:t>
            </a:r>
          </a:p>
          <a:p>
            <a:pPr lvl="1"/>
            <a:r>
              <a:rPr lang="fr-FR">
                <a:latin typeface="Brother 1816" pitchFamily="50" charset="0"/>
              </a:rPr>
              <a:t>Equipes pédagogiques en surchauffe</a:t>
            </a:r>
          </a:p>
          <a:p>
            <a:r>
              <a:rPr lang="fr-FR" b="1">
                <a:latin typeface="Brother 1816" pitchFamily="50" charset="0"/>
              </a:rPr>
              <a:t>Très forte dynamique thématique</a:t>
            </a:r>
          </a:p>
          <a:p>
            <a:pPr lvl="1"/>
            <a:r>
              <a:rPr lang="fr-FR">
                <a:latin typeface="BROTHER-1816-THIN" pitchFamily="2" charset="0"/>
              </a:rPr>
              <a:t>IA, Cybersécurité, Systèmes autonomes, Numérique responsable, Informatique quantique…</a:t>
            </a:r>
          </a:p>
          <a:p>
            <a:pPr lvl="1"/>
            <a:r>
              <a:rPr lang="fr-FR">
                <a:latin typeface="BROTHER-1816-THIN" pitchFamily="2" charset="0"/>
              </a:rPr>
              <a:t>Demandes multiples : formation continue, agrégation d’informatique, armées…</a:t>
            </a:r>
          </a:p>
          <a:p>
            <a:pPr lvl="2"/>
            <a:r>
              <a:rPr lang="fr-FR">
                <a:latin typeface="Brother 1816" pitchFamily="50" charset="0"/>
              </a:rPr>
              <a:t>Grandes difficultés à développer plus que la formation initiale</a:t>
            </a:r>
          </a:p>
          <a:p>
            <a:r>
              <a:rPr lang="fr-FR" b="1">
                <a:latin typeface="Brother 1816" pitchFamily="50" charset="0"/>
              </a:rPr>
              <a:t>Nouvelles structures, nouveaux statuts</a:t>
            </a:r>
          </a:p>
          <a:p>
            <a:pPr lvl="1"/>
            <a:r>
              <a:rPr lang="fr-FR">
                <a:latin typeface="Brother 1816" pitchFamily="50" charset="0"/>
              </a:rPr>
              <a:t>Nombre croissant d’enseignants recrutés sur CDD/CDI (5 temps plein)</a:t>
            </a:r>
          </a:p>
          <a:p>
            <a:pPr lvl="1"/>
            <a:r>
              <a:rPr lang="fr-FR">
                <a:latin typeface="Brother 1816" pitchFamily="50" charset="0"/>
              </a:rPr>
              <a:t>Nouveaux statuts : CPJ, Inria </a:t>
            </a:r>
            <a:r>
              <a:rPr lang="fr-FR" err="1">
                <a:latin typeface="Brother 1816" pitchFamily="50" charset="0"/>
              </a:rPr>
              <a:t>starting</a:t>
            </a:r>
            <a:r>
              <a:rPr lang="fr-FR">
                <a:latin typeface="Brother 1816" pitchFamily="50" charset="0"/>
              </a:rPr>
              <a:t> </a:t>
            </a:r>
            <a:r>
              <a:rPr lang="fr-FR" err="1">
                <a:latin typeface="Brother 1816" pitchFamily="50" charset="0"/>
              </a:rPr>
              <a:t>grants</a:t>
            </a:r>
            <a:endParaRPr lang="fr-FR">
              <a:latin typeface="Brother 1816" pitchFamily="50" charset="0"/>
            </a:endParaRPr>
          </a:p>
          <a:p>
            <a:pPr lvl="1"/>
            <a:r>
              <a:rPr lang="fr-FR">
                <a:latin typeface="Brother 1816" pitchFamily="50" charset="0"/>
              </a:rPr>
              <a:t>Participation à la formation de l’IDEX, du 3IA, d’EFELIA…</a:t>
            </a:r>
          </a:p>
          <a:p>
            <a:pPr lvl="2"/>
            <a:r>
              <a:rPr lang="fr-FR">
                <a:latin typeface="Brother 1816" pitchFamily="50" charset="0"/>
              </a:rPr>
              <a:t>Nouveaux statuts (E-C en CDD)</a:t>
            </a:r>
          </a:p>
          <a:p>
            <a:pPr lvl="2"/>
            <a:r>
              <a:rPr lang="fr-FR">
                <a:latin typeface="Brother 1816" pitchFamily="50" charset="0"/>
              </a:rPr>
              <a:t>Mauvaise intégration de ces personnels dans les départements disciplinaires</a:t>
            </a:r>
            <a:endParaRPr lang="fr-FR">
              <a:latin typeface="BROTHER-1816-THI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117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1">
            <a:extLst>
              <a:ext uri="{FF2B5EF4-FFF2-40B4-BE49-F238E27FC236}">
                <a16:creationId xmlns:a16="http://schemas.microsoft.com/office/drawing/2014/main" id="{70D0A912-2009-4320-9847-9B6356A71154}"/>
              </a:ext>
            </a:extLst>
          </p:cNvPr>
          <p:cNvSpPr txBox="1">
            <a:spLocks/>
          </p:cNvSpPr>
          <p:nvPr/>
        </p:nvSpPr>
        <p:spPr>
          <a:xfrm>
            <a:off x="0" y="174729"/>
            <a:ext cx="12192000" cy="646331"/>
          </a:xfrm>
          <a:prstGeom prst="rect">
            <a:avLst/>
          </a:prstGeom>
          <a:noFill/>
        </p:spPr>
        <p:txBody>
          <a:bodyPr wrap="square" lIns="360000" tIns="45720" rIns="91440" bIns="4572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defRPr/>
            </a:pPr>
            <a:r>
              <a:rPr kumimoji="0" lang="fr-FR" sz="4000" b="1" i="0" u="none" strike="noStrike" kern="1200" cap="none" spc="0" normalizeH="0" baseline="0" noProof="0">
                <a:ln>
                  <a:noFill/>
                </a:ln>
                <a:solidFill>
                  <a:srgbClr val="007FA2"/>
                </a:solidFill>
                <a:effectLst/>
                <a:uLnTx/>
                <a:uFillTx/>
                <a:latin typeface="Brother 1816"/>
              </a:rPr>
              <a:t>Défis</a:t>
            </a:r>
            <a:endParaRPr lang="fr-FR" sz="4000" b="1" i="0" u="none" strike="noStrike" kern="1200" cap="none" spc="0" normalizeH="0" baseline="0" noProof="0">
              <a:ln>
                <a:noFill/>
              </a:ln>
              <a:solidFill>
                <a:srgbClr val="007FA2"/>
              </a:solidFill>
              <a:effectLst/>
              <a:uLnTx/>
              <a:uFillTx/>
              <a:latin typeface="Brother 1816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F71C752-5CD5-4054-A6F7-9545388BF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0D29B-791D-F94B-BF57-EA4979DA9BF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ex New Light" panose="02010600040501010103" pitchFamily="50" charset="0"/>
                <a:ea typeface="Apex New Light" panose="02010600040501010103" pitchFamily="50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pex New Light" panose="02010600040501010103" pitchFamily="50" charset="0"/>
              <a:ea typeface="Apex New Light" panose="02010600040501010103" pitchFamily="50" charset="0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0" y="6154055"/>
            <a:ext cx="12192000" cy="71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Image 36" descr="Une image contenant cercle, Graphique, logo, Police&#10;&#10;Description générée automatiquement">
            <a:extLst>
              <a:ext uri="{FF2B5EF4-FFF2-40B4-BE49-F238E27FC236}">
                <a16:creationId xmlns:a16="http://schemas.microsoft.com/office/drawing/2014/main" id="{43B5EA42-1C0D-37E1-6BD6-21CDA6B63E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970" y="6244770"/>
            <a:ext cx="534954" cy="522514"/>
          </a:xfrm>
          <a:prstGeom prst="rect">
            <a:avLst/>
          </a:prstGeom>
        </p:spPr>
      </p:pic>
      <p:pic>
        <p:nvPicPr>
          <p:cNvPr id="39" name="Image 38" descr="Une image contenant texte&#10;&#10;Description générée automatiquement">
            <a:extLst>
              <a:ext uri="{FF2B5EF4-FFF2-40B4-BE49-F238E27FC236}">
                <a16:creationId xmlns:a16="http://schemas.microsoft.com/office/drawing/2014/main" id="{FAC893A1-7545-0318-9336-9BE1B56874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951" y="6186714"/>
            <a:ext cx="3450725" cy="639545"/>
          </a:xfrm>
          <a:prstGeom prst="rect">
            <a:avLst/>
          </a:prstGeom>
          <a:noFill/>
        </p:spPr>
      </p:pic>
      <p:cxnSp>
        <p:nvCxnSpPr>
          <p:cNvPr id="40" name="Connecteur droit 39"/>
          <p:cNvCxnSpPr/>
          <p:nvPr/>
        </p:nvCxnSpPr>
        <p:spPr>
          <a:xfrm>
            <a:off x="188683" y="6154055"/>
            <a:ext cx="11736000" cy="0"/>
          </a:xfrm>
          <a:prstGeom prst="line">
            <a:avLst/>
          </a:prstGeom>
          <a:ln w="9525">
            <a:solidFill>
              <a:srgbClr val="037CA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DD2DA8-21B5-9D16-3CDC-B17C049773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853718"/>
            <a:ext cx="10955992" cy="521080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b="1">
                <a:latin typeface="Brother 1816"/>
                <a:cs typeface="Arial"/>
              </a:rPr>
              <a:t>Offre transversale délivrée à 24 parcours de Master et 3 ED</a:t>
            </a:r>
            <a:endParaRPr lang="fr-FR" b="1">
              <a:latin typeface="Brother 1816"/>
            </a:endParaRPr>
          </a:p>
          <a:p>
            <a:r>
              <a:rPr lang="fr-FR" b="1">
                <a:latin typeface="Brother 1816"/>
              </a:rPr>
              <a:t>Tout n’entre pas dans les maquettes</a:t>
            </a:r>
            <a:endParaRPr lang="fr-FR">
              <a:latin typeface="Brother 1816"/>
            </a:endParaRPr>
          </a:p>
          <a:p>
            <a:pPr lvl="1"/>
            <a:r>
              <a:rPr lang="fr-FR">
                <a:latin typeface="Brother 1816"/>
              </a:rPr>
              <a:t>Masters</a:t>
            </a:r>
          </a:p>
          <a:p>
            <a:pPr lvl="2"/>
            <a:r>
              <a:rPr lang="fr-FR">
                <a:latin typeface="Brother 1816"/>
              </a:rPr>
              <a:t>Rendez-vous pros</a:t>
            </a:r>
          </a:p>
          <a:p>
            <a:pPr lvl="2"/>
            <a:r>
              <a:rPr lang="fr-FR">
                <a:latin typeface="Brother 1816"/>
              </a:rPr>
              <a:t>Insertion professionnelle (écriture de CV, répondre à une offre d’emploi)</a:t>
            </a:r>
          </a:p>
          <a:p>
            <a:pPr lvl="1"/>
            <a:r>
              <a:rPr lang="fr-FR">
                <a:latin typeface="Brother 1816"/>
              </a:rPr>
              <a:t>Doctorants</a:t>
            </a:r>
          </a:p>
          <a:p>
            <a:pPr lvl="2"/>
            <a:r>
              <a:rPr lang="fr-FR">
                <a:latin typeface="Brother 1816"/>
              </a:rPr>
              <a:t>Forum </a:t>
            </a:r>
            <a:r>
              <a:rPr lang="fr-FR" err="1">
                <a:latin typeface="Brother 1816"/>
              </a:rPr>
              <a:t>Numerica</a:t>
            </a:r>
            <a:endParaRPr lang="fr-FR">
              <a:latin typeface="Brother 1816"/>
            </a:endParaRPr>
          </a:p>
          <a:p>
            <a:pPr lvl="2"/>
            <a:r>
              <a:rPr lang="fr-FR" err="1">
                <a:latin typeface="Brother 1816"/>
              </a:rPr>
              <a:t>SophI.A</a:t>
            </a:r>
            <a:r>
              <a:rPr lang="fr-FR">
                <a:latin typeface="Brother 1816"/>
              </a:rPr>
              <a:t> </a:t>
            </a:r>
            <a:r>
              <a:rPr lang="fr-FR" err="1">
                <a:latin typeface="Brother 1816"/>
              </a:rPr>
              <a:t>Summit</a:t>
            </a:r>
            <a:endParaRPr lang="fr-FR">
              <a:latin typeface="Brother 1816"/>
            </a:endParaRPr>
          </a:p>
          <a:p>
            <a:pPr lvl="2"/>
            <a:r>
              <a:rPr lang="fr-FR">
                <a:latin typeface="Brother 1816"/>
              </a:rPr>
              <a:t>Formation à l’encadrement</a:t>
            </a:r>
          </a:p>
          <a:p>
            <a:pPr lvl="2"/>
            <a:r>
              <a:rPr lang="fr-FR" err="1">
                <a:latin typeface="Brother 1816"/>
              </a:rPr>
              <a:t>Doctoriales</a:t>
            </a:r>
            <a:r>
              <a:rPr lang="fr-FR">
                <a:latin typeface="Brother 1816"/>
              </a:rPr>
              <a:t>...</a:t>
            </a:r>
          </a:p>
          <a:p>
            <a:r>
              <a:rPr lang="fr-FR" b="1">
                <a:latin typeface="Brother 1816"/>
              </a:rPr>
              <a:t>Parité très insatisfaisante</a:t>
            </a:r>
          </a:p>
          <a:p>
            <a:pPr lvl="1"/>
            <a:r>
              <a:rPr lang="fr-FR" b="1">
                <a:latin typeface="Brother 1816"/>
              </a:rPr>
              <a:t>Ratio F / H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3A10A7E9-B2A9-7C81-A401-A13862251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8210"/>
              </p:ext>
            </p:extLst>
          </p:nvPr>
        </p:nvGraphicFramePr>
        <p:xfrm>
          <a:off x="3403432" y="5210081"/>
          <a:ext cx="747916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9791">
                  <a:extLst>
                    <a:ext uri="{9D8B030D-6E8A-4147-A177-3AD203B41FA5}">
                      <a16:colId xmlns:a16="http://schemas.microsoft.com/office/drawing/2014/main" val="232190939"/>
                    </a:ext>
                  </a:extLst>
                </a:gridCol>
                <a:gridCol w="1869791">
                  <a:extLst>
                    <a:ext uri="{9D8B030D-6E8A-4147-A177-3AD203B41FA5}">
                      <a16:colId xmlns:a16="http://schemas.microsoft.com/office/drawing/2014/main" val="1058522603"/>
                    </a:ext>
                  </a:extLst>
                </a:gridCol>
                <a:gridCol w="1869791">
                  <a:extLst>
                    <a:ext uri="{9D8B030D-6E8A-4147-A177-3AD203B41FA5}">
                      <a16:colId xmlns:a16="http://schemas.microsoft.com/office/drawing/2014/main" val="2907387866"/>
                    </a:ext>
                  </a:extLst>
                </a:gridCol>
                <a:gridCol w="1869791">
                  <a:extLst>
                    <a:ext uri="{9D8B030D-6E8A-4147-A177-3AD203B41FA5}">
                      <a16:colId xmlns:a16="http://schemas.microsoft.com/office/drawing/2014/main" val="41720301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DPINT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Stratégie Digitale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Informatique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Electronique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1463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75 / 25 %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40 / 60 %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20 / 80 %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10 / 90 %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810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2610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1">
            <a:extLst>
              <a:ext uri="{FF2B5EF4-FFF2-40B4-BE49-F238E27FC236}">
                <a16:creationId xmlns:a16="http://schemas.microsoft.com/office/drawing/2014/main" id="{70D0A912-2009-4320-9847-9B6356A71154}"/>
              </a:ext>
            </a:extLst>
          </p:cNvPr>
          <p:cNvSpPr txBox="1">
            <a:spLocks/>
          </p:cNvSpPr>
          <p:nvPr/>
        </p:nvSpPr>
        <p:spPr>
          <a:xfrm>
            <a:off x="0" y="174729"/>
            <a:ext cx="12192000" cy="646331"/>
          </a:xfrm>
          <a:prstGeom prst="rect">
            <a:avLst/>
          </a:prstGeom>
          <a:noFill/>
        </p:spPr>
        <p:txBody>
          <a:bodyPr wrap="square" lIns="360000" tIns="45720" rIns="91440" bIns="4572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defRPr/>
            </a:pPr>
            <a:r>
              <a:rPr kumimoji="0" lang="fr-FR" sz="4000" b="1" i="0" u="none" strike="noStrike" kern="1200" cap="none" spc="0" normalizeH="0" baseline="0" noProof="0">
                <a:ln>
                  <a:noFill/>
                </a:ln>
                <a:solidFill>
                  <a:srgbClr val="007FA2"/>
                </a:solidFill>
                <a:effectLst/>
                <a:uLnTx/>
                <a:uFillTx/>
                <a:latin typeface="Brother 1816"/>
              </a:rPr>
              <a:t>Projet ANR « UCA DS4H » (17-EURE-004)</a:t>
            </a:r>
            <a:endParaRPr lang="fr-FR" sz="4000" b="1" i="0" u="none" strike="noStrike" kern="1200" cap="none" spc="0" normalizeH="0" baseline="0" noProof="0">
              <a:ln>
                <a:noFill/>
              </a:ln>
              <a:solidFill>
                <a:srgbClr val="007FA2"/>
              </a:solidFill>
              <a:effectLst/>
              <a:uLnTx/>
              <a:uFillTx/>
              <a:latin typeface="Brother 1816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F71C752-5CD5-4054-A6F7-9545388BF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0D29B-791D-F94B-BF57-EA4979DA9BF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ex New Light" panose="02010600040501010103" pitchFamily="50" charset="0"/>
                <a:ea typeface="Apex New Light" panose="02010600040501010103" pitchFamily="50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pex New Light" panose="02010600040501010103" pitchFamily="50" charset="0"/>
              <a:ea typeface="Apex New Light" panose="02010600040501010103" pitchFamily="50" charset="0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0" y="6154055"/>
            <a:ext cx="12192000" cy="71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Image 36" descr="Une image contenant cercle, Graphique, logo, Police&#10;&#10;Description générée automatiquement">
            <a:extLst>
              <a:ext uri="{FF2B5EF4-FFF2-40B4-BE49-F238E27FC236}">
                <a16:creationId xmlns:a16="http://schemas.microsoft.com/office/drawing/2014/main" id="{43B5EA42-1C0D-37E1-6BD6-21CDA6B63E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970" y="6244770"/>
            <a:ext cx="534954" cy="522514"/>
          </a:xfrm>
          <a:prstGeom prst="rect">
            <a:avLst/>
          </a:prstGeom>
        </p:spPr>
      </p:pic>
      <p:pic>
        <p:nvPicPr>
          <p:cNvPr id="39" name="Image 38" descr="Une image contenant texte&#10;&#10;Description générée automatiquement">
            <a:extLst>
              <a:ext uri="{FF2B5EF4-FFF2-40B4-BE49-F238E27FC236}">
                <a16:creationId xmlns:a16="http://schemas.microsoft.com/office/drawing/2014/main" id="{FAC893A1-7545-0318-9336-9BE1B56874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951" y="6186714"/>
            <a:ext cx="3450725" cy="639545"/>
          </a:xfrm>
          <a:prstGeom prst="rect">
            <a:avLst/>
          </a:prstGeom>
          <a:noFill/>
        </p:spPr>
      </p:pic>
      <p:cxnSp>
        <p:nvCxnSpPr>
          <p:cNvPr id="40" name="Connecteur droit 39"/>
          <p:cNvCxnSpPr/>
          <p:nvPr/>
        </p:nvCxnSpPr>
        <p:spPr>
          <a:xfrm>
            <a:off x="188683" y="6154055"/>
            <a:ext cx="11736000" cy="0"/>
          </a:xfrm>
          <a:prstGeom prst="line">
            <a:avLst/>
          </a:prstGeom>
          <a:ln w="9525">
            <a:solidFill>
              <a:srgbClr val="037CA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DD2DA8-21B5-9D16-3CDC-B17C049773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853718"/>
            <a:ext cx="10955992" cy="5210808"/>
          </a:xfrm>
        </p:spPr>
        <p:txBody>
          <a:bodyPr>
            <a:normAutofit/>
          </a:bodyPr>
          <a:lstStyle/>
          <a:p>
            <a:r>
              <a:rPr lang="fr-FR">
                <a:latin typeface="BROTHER-1816-THIN" pitchFamily="2" charset="0"/>
              </a:rPr>
              <a:t>1,7 M€ budget / an</a:t>
            </a:r>
          </a:p>
          <a:p>
            <a:r>
              <a:rPr lang="fr-FR">
                <a:latin typeface="BROTHER-1816-THIN" pitchFamily="2" charset="0"/>
              </a:rPr>
              <a:t>10 ans : 2018 – 2028</a:t>
            </a:r>
          </a:p>
          <a:p>
            <a:r>
              <a:rPr lang="fr-FR">
                <a:latin typeface="BROTHER-1816-THIN" pitchFamily="2" charset="0"/>
              </a:rPr>
              <a:t>Evaluation à mi-parcours en septembre 2023</a:t>
            </a:r>
          </a:p>
          <a:p>
            <a:endParaRPr lang="fr-FR" sz="800">
              <a:latin typeface="BROTHER-1816-THIN" pitchFamily="2" charset="0"/>
            </a:endParaRPr>
          </a:p>
          <a:p>
            <a:pPr lvl="1">
              <a:buFontTx/>
              <a:buChar char="-"/>
            </a:pPr>
            <a:r>
              <a:rPr lang="fr-FR">
                <a:latin typeface="BROTHER-1816-THIN" pitchFamily="2" charset="0"/>
              </a:rPr>
              <a:t>Retour de l’ANR (novembre 2023) à l’issue du rapport écrit :</a:t>
            </a:r>
          </a:p>
          <a:p>
            <a:pPr marL="457200" lvl="1" indent="0">
              <a:buNone/>
            </a:pPr>
            <a:endParaRPr lang="fr-FR" sz="800">
              <a:latin typeface="BROTHER-1816-THIN" pitchFamily="2" charset="0"/>
            </a:endParaRPr>
          </a:p>
          <a:p>
            <a:pPr marL="457200" lvl="1" indent="0" algn="ctr">
              <a:buNone/>
            </a:pPr>
            <a:r>
              <a:rPr lang="fr-FR">
                <a:solidFill>
                  <a:srgbClr val="007FA2"/>
                </a:solidFill>
                <a:latin typeface="BROTHER-1816-THIN" pitchFamily="2" charset="0"/>
              </a:rPr>
              <a:t>« </a:t>
            </a:r>
            <a:r>
              <a:rPr lang="fr-FR" i="1">
                <a:solidFill>
                  <a:srgbClr val="007FA2"/>
                </a:solidFill>
                <a:latin typeface="BROTHER-1816-THIN" pitchFamily="2" charset="0"/>
              </a:rPr>
              <a:t>L’état d’avancement de votre projet a été jugé suffisamment clair au regard de votre dossier et le jury n’estime donc pas nécessaire de vous auditionner. </a:t>
            </a:r>
            <a:r>
              <a:rPr lang="fr-FR">
                <a:solidFill>
                  <a:srgbClr val="007FA2"/>
                </a:solidFill>
                <a:latin typeface="BROTHER-1816-THIN" pitchFamily="2" charset="0"/>
              </a:rPr>
              <a:t>»</a:t>
            </a:r>
          </a:p>
          <a:p>
            <a:pPr marL="457200" lvl="1" indent="0">
              <a:buNone/>
            </a:pPr>
            <a:endParaRPr lang="fr-FR" sz="800">
              <a:latin typeface="BROTHER-1816-THIN" pitchFamily="2" charset="0"/>
            </a:endParaRPr>
          </a:p>
          <a:p>
            <a:pPr lvl="1">
              <a:buFontTx/>
              <a:buChar char="-"/>
            </a:pPr>
            <a:r>
              <a:rPr lang="fr-FR">
                <a:latin typeface="BROTHER-1816-THIN" pitchFamily="2" charset="0"/>
              </a:rPr>
              <a:t>Retour du jury international (février 2024)</a:t>
            </a:r>
          </a:p>
          <a:p>
            <a:pPr marL="457200" lvl="1" indent="0">
              <a:buNone/>
            </a:pPr>
            <a:endParaRPr lang="fr-FR" sz="800">
              <a:latin typeface="BROTHER-1816-THIN" pitchFamily="2" charset="0"/>
            </a:endParaRPr>
          </a:p>
          <a:p>
            <a:pPr marL="457200" lvl="1" indent="0" algn="ctr">
              <a:buNone/>
            </a:pPr>
            <a:r>
              <a:rPr lang="fr-FR">
                <a:solidFill>
                  <a:srgbClr val="007FA2"/>
                </a:solidFill>
                <a:latin typeface="BROTHER-1816-THIN" pitchFamily="2" charset="0"/>
              </a:rPr>
              <a:t>« </a:t>
            </a:r>
            <a:r>
              <a:rPr lang="fr-FR" i="1">
                <a:solidFill>
                  <a:srgbClr val="007FA2"/>
                </a:solidFill>
                <a:latin typeface="BROTHER-1816-THIN" pitchFamily="2" charset="0"/>
              </a:rPr>
              <a:t>It </a:t>
            </a:r>
            <a:r>
              <a:rPr lang="fr-FR" i="1" err="1">
                <a:solidFill>
                  <a:srgbClr val="007FA2"/>
                </a:solidFill>
                <a:latin typeface="BROTHER-1816-THIN" pitchFamily="2" charset="0"/>
              </a:rPr>
              <a:t>is</a:t>
            </a:r>
            <a:r>
              <a:rPr lang="fr-FR" i="1">
                <a:solidFill>
                  <a:srgbClr val="007FA2"/>
                </a:solidFill>
                <a:latin typeface="BROTHER-1816-THIN" pitchFamily="2" charset="0"/>
              </a:rPr>
              <a:t> </a:t>
            </a:r>
            <a:r>
              <a:rPr lang="fr-FR" i="1" err="1">
                <a:solidFill>
                  <a:srgbClr val="007FA2"/>
                </a:solidFill>
                <a:latin typeface="BROTHER-1816-THIN" pitchFamily="2" charset="0"/>
              </a:rPr>
              <a:t>very</a:t>
            </a:r>
            <a:r>
              <a:rPr lang="fr-FR" i="1">
                <a:solidFill>
                  <a:srgbClr val="007FA2"/>
                </a:solidFill>
                <a:latin typeface="BROTHER-1816-THIN" pitchFamily="2" charset="0"/>
              </a:rPr>
              <a:t> </a:t>
            </a:r>
            <a:r>
              <a:rPr lang="fr-FR" i="1" err="1">
                <a:solidFill>
                  <a:srgbClr val="007FA2"/>
                </a:solidFill>
                <a:latin typeface="BROTHER-1816-THIN" pitchFamily="2" charset="0"/>
              </a:rPr>
              <a:t>difficult</a:t>
            </a:r>
            <a:r>
              <a:rPr lang="fr-FR" i="1">
                <a:solidFill>
                  <a:srgbClr val="007FA2"/>
                </a:solidFill>
                <a:latin typeface="BROTHER-1816-THIN" pitchFamily="2" charset="0"/>
              </a:rPr>
              <a:t> to point to </a:t>
            </a:r>
            <a:r>
              <a:rPr lang="fr-FR" i="1" err="1">
                <a:solidFill>
                  <a:srgbClr val="007FA2"/>
                </a:solidFill>
                <a:latin typeface="BROTHER-1816-THIN" pitchFamily="2" charset="0"/>
              </a:rPr>
              <a:t>any</a:t>
            </a:r>
            <a:r>
              <a:rPr lang="fr-FR" i="1">
                <a:solidFill>
                  <a:srgbClr val="007FA2"/>
                </a:solidFill>
                <a:latin typeface="BROTHER-1816-THIN" pitchFamily="2" charset="0"/>
              </a:rPr>
              <a:t> major </a:t>
            </a:r>
            <a:r>
              <a:rPr lang="fr-FR" i="1" err="1">
                <a:solidFill>
                  <a:srgbClr val="007FA2"/>
                </a:solidFill>
                <a:latin typeface="BROTHER-1816-THIN" pitchFamily="2" charset="0"/>
              </a:rPr>
              <a:t>weaknesses</a:t>
            </a:r>
            <a:r>
              <a:rPr lang="fr-FR" i="1">
                <a:solidFill>
                  <a:srgbClr val="007FA2"/>
                </a:solidFill>
                <a:latin typeface="BROTHER-1816-THIN" pitchFamily="2" charset="0"/>
              </a:rPr>
              <a:t> in </a:t>
            </a:r>
            <a:r>
              <a:rPr lang="fr-FR" i="1" err="1">
                <a:solidFill>
                  <a:srgbClr val="007FA2"/>
                </a:solidFill>
                <a:latin typeface="BROTHER-1816-THIN" pitchFamily="2" charset="0"/>
              </a:rPr>
              <a:t>this</a:t>
            </a:r>
            <a:r>
              <a:rPr lang="fr-FR" i="1">
                <a:solidFill>
                  <a:srgbClr val="007FA2"/>
                </a:solidFill>
                <a:latin typeface="BROTHER-1816-THIN" pitchFamily="2" charset="0"/>
              </a:rPr>
              <a:t> programme [...] </a:t>
            </a:r>
            <a:r>
              <a:rPr lang="fr-FR" i="1">
                <a:solidFill>
                  <a:srgbClr val="007FA2"/>
                </a:solidFill>
                <a:latin typeface="BROTHER1816PRINTED-REGULAR-ITAL" pitchFamily="2" charset="0"/>
              </a:rPr>
              <a:t>This </a:t>
            </a:r>
            <a:r>
              <a:rPr lang="fr-FR" i="1" err="1">
                <a:solidFill>
                  <a:srgbClr val="007FA2"/>
                </a:solidFill>
                <a:latin typeface="BROTHER1816PRINTED-REGULAR-ITAL" pitchFamily="2" charset="0"/>
              </a:rPr>
              <a:t>is</a:t>
            </a:r>
            <a:r>
              <a:rPr lang="fr-FR" i="1">
                <a:solidFill>
                  <a:srgbClr val="007FA2"/>
                </a:solidFill>
                <a:latin typeface="BROTHER1816PRINTED-REGULAR-ITAL" pitchFamily="2" charset="0"/>
              </a:rPr>
              <a:t> an excellent </a:t>
            </a:r>
            <a:r>
              <a:rPr lang="fr-FR" i="1" err="1">
                <a:solidFill>
                  <a:srgbClr val="007FA2"/>
                </a:solidFill>
                <a:latin typeface="BROTHER1816PRINTED-REGULAR-ITAL" pitchFamily="2" charset="0"/>
              </a:rPr>
              <a:t>graduate</a:t>
            </a:r>
            <a:r>
              <a:rPr lang="fr-FR" i="1">
                <a:solidFill>
                  <a:srgbClr val="007FA2"/>
                </a:solidFill>
                <a:latin typeface="BROTHER1816PRINTED-REGULAR-ITAL" pitchFamily="2" charset="0"/>
              </a:rPr>
              <a:t> </a:t>
            </a:r>
            <a:r>
              <a:rPr lang="fr-FR" i="1" err="1">
                <a:solidFill>
                  <a:srgbClr val="007FA2"/>
                </a:solidFill>
                <a:latin typeface="BROTHER1816PRINTED-REGULAR-ITAL" pitchFamily="2" charset="0"/>
              </a:rPr>
              <a:t>school</a:t>
            </a:r>
            <a:r>
              <a:rPr lang="fr-FR" i="1">
                <a:solidFill>
                  <a:srgbClr val="007FA2"/>
                </a:solidFill>
                <a:latin typeface="BROTHER1816PRINTED-REGULAR-ITAL" pitchFamily="2" charset="0"/>
              </a:rPr>
              <a:t>. It has </a:t>
            </a:r>
            <a:r>
              <a:rPr lang="fr-FR" i="1" err="1">
                <a:solidFill>
                  <a:srgbClr val="007FA2"/>
                </a:solidFill>
                <a:latin typeface="BROTHER1816PRINTED-REGULAR-ITAL" pitchFamily="2" charset="0"/>
              </a:rPr>
              <a:t>surpassed</a:t>
            </a:r>
            <a:r>
              <a:rPr lang="fr-FR" i="1">
                <a:solidFill>
                  <a:srgbClr val="007FA2"/>
                </a:solidFill>
                <a:latin typeface="BROTHER1816PRINTED-REGULAR-ITAL" pitchFamily="2" charset="0"/>
              </a:rPr>
              <a:t> expectations. </a:t>
            </a:r>
            <a:r>
              <a:rPr lang="fr-FR" i="1">
                <a:solidFill>
                  <a:srgbClr val="007FA2"/>
                </a:solidFill>
                <a:latin typeface="BROTHER-1816-THIN" pitchFamily="2" charset="0"/>
              </a:rPr>
              <a:t>The panel </a:t>
            </a:r>
            <a:r>
              <a:rPr lang="fr-FR" i="1" err="1">
                <a:solidFill>
                  <a:srgbClr val="007FA2"/>
                </a:solidFill>
                <a:latin typeface="BROTHER-1816-THIN" pitchFamily="2" charset="0"/>
              </a:rPr>
              <a:t>recommends</a:t>
            </a:r>
            <a:r>
              <a:rPr lang="fr-FR" i="1">
                <a:solidFill>
                  <a:srgbClr val="007FA2"/>
                </a:solidFill>
                <a:latin typeface="BROTHER-1816-THIN" pitchFamily="2" charset="0"/>
              </a:rPr>
              <a:t> continuation of </a:t>
            </a:r>
            <a:r>
              <a:rPr lang="fr-FR" i="1" err="1">
                <a:solidFill>
                  <a:srgbClr val="007FA2"/>
                </a:solidFill>
                <a:latin typeface="BROTHER-1816-THIN" pitchFamily="2" charset="0"/>
              </a:rPr>
              <a:t>funding</a:t>
            </a:r>
            <a:r>
              <a:rPr lang="fr-FR" i="1">
                <a:solidFill>
                  <a:srgbClr val="007FA2"/>
                </a:solidFill>
                <a:latin typeface="BROTHER-1816-THIN" pitchFamily="2" charset="0"/>
              </a:rPr>
              <a:t> for the </a:t>
            </a:r>
            <a:r>
              <a:rPr lang="fr-FR" i="1" err="1">
                <a:solidFill>
                  <a:srgbClr val="007FA2"/>
                </a:solidFill>
                <a:latin typeface="BROTHER-1816-THIN" pitchFamily="2" charset="0"/>
              </a:rPr>
              <a:t>remaining</a:t>
            </a:r>
            <a:r>
              <a:rPr lang="fr-FR" i="1">
                <a:solidFill>
                  <a:srgbClr val="007FA2"/>
                </a:solidFill>
                <a:latin typeface="BROTHER-1816-THIN" pitchFamily="2" charset="0"/>
              </a:rPr>
              <a:t> </a:t>
            </a:r>
            <a:r>
              <a:rPr lang="fr-FR" i="1" err="1">
                <a:solidFill>
                  <a:srgbClr val="007FA2"/>
                </a:solidFill>
                <a:latin typeface="BROTHER-1816-THIN" pitchFamily="2" charset="0"/>
              </a:rPr>
              <a:t>years</a:t>
            </a:r>
            <a:r>
              <a:rPr lang="fr-FR" i="1">
                <a:solidFill>
                  <a:srgbClr val="007FA2"/>
                </a:solidFill>
                <a:latin typeface="BROTHER-1816-THIN" pitchFamily="2" charset="0"/>
              </a:rPr>
              <a:t> of the EUR program. </a:t>
            </a:r>
            <a:r>
              <a:rPr lang="fr-FR">
                <a:solidFill>
                  <a:srgbClr val="007FA2"/>
                </a:solidFill>
                <a:latin typeface="BROTHER-1816-THIN" pitchFamily="2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6006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798D7F1E-2D60-D04A-B97B-EBD12E730F7F}"/>
              </a:ext>
            </a:extLst>
          </p:cNvPr>
          <p:cNvSpPr/>
          <p:nvPr/>
        </p:nvSpPr>
        <p:spPr>
          <a:xfrm>
            <a:off x="0" y="1"/>
            <a:ext cx="1196898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394635" y="3846892"/>
            <a:ext cx="4558121" cy="4424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250" kern="1200">
                <a:latin typeface="Brother 1816"/>
                <a:ea typeface="+mn-ea"/>
                <a:cs typeface="+mn-cs"/>
              </a:rPr>
              <a:t>http://ds4h</a:t>
            </a:r>
            <a:r>
              <a:rPr kumimoji="0" lang="fr-FR" sz="225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Brother 1816"/>
                <a:ea typeface="+mn-ea"/>
                <a:cs typeface="+mn-cs"/>
              </a:rPr>
              <a:t>.</a:t>
            </a:r>
            <a:r>
              <a:rPr kumimoji="0" lang="fr-FR" sz="2250" i="0" u="none" strike="noStrik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Brother 1816"/>
                <a:ea typeface="+mn-ea"/>
                <a:cs typeface="+mn-cs"/>
              </a:rPr>
              <a:t>univ-cotedazur.</a:t>
            </a:r>
            <a:r>
              <a:rPr kumimoji="0" lang="fr-FR" sz="2250" i="0" u="none" strike="noStrike" cap="none" spc="0" normalizeH="0" baseline="0" noProof="0" err="1">
                <a:ln>
                  <a:noFill/>
                </a:ln>
                <a:effectLst/>
                <a:uLnTx/>
                <a:uFillTx/>
                <a:latin typeface="Brother 1816"/>
              </a:rPr>
              <a:t>fr</a:t>
            </a:r>
            <a:endParaRPr kumimoji="0" lang="fr-FR" sz="225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Brother 1816"/>
              <a:ea typeface="+mn-ea"/>
              <a:cs typeface="+mn-c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1471457" y="4532625"/>
            <a:ext cx="6867711" cy="43858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buClrTx/>
              <a:defRPr/>
            </a:pPr>
            <a:r>
              <a:rPr kumimoji="0" lang="fr-FR" sz="225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Brother 1816"/>
                <a:ea typeface="+mn-ea"/>
                <a:cs typeface="+mn-cs"/>
              </a:rPr>
              <a:t>ds4h-contact@univ-cotedazur.fr</a:t>
            </a:r>
            <a:endParaRPr lang="fr-FR">
              <a:ea typeface="+mn-ea"/>
              <a:cs typeface="+mn-cs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7976" y="3776026"/>
            <a:ext cx="552862" cy="552862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8744287" y="3833558"/>
            <a:ext cx="3334247" cy="4424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defRPr/>
            </a:pPr>
            <a:r>
              <a:rPr lang="fr-FR" sz="2250" b="1" err="1">
                <a:solidFill>
                  <a:prstClr val="black"/>
                </a:solidFill>
                <a:latin typeface="Brother 1816"/>
              </a:rPr>
              <a:t>Eur</a:t>
            </a:r>
            <a:r>
              <a:rPr lang="fr-FR" sz="2250" b="1">
                <a:solidFill>
                  <a:prstClr val="black"/>
                </a:solidFill>
                <a:latin typeface="Brother 1816"/>
              </a:rPr>
              <a:t> ds4h</a:t>
            </a:r>
            <a:endParaRPr lang="en-US">
              <a:ea typeface="+mn-ea"/>
              <a:cs typeface="+mn-cs"/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7976" y="4481430"/>
            <a:ext cx="548876" cy="548876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8744287" y="4534653"/>
            <a:ext cx="3334247" cy="4424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defRPr/>
            </a:pPr>
            <a:r>
              <a:rPr lang="fr-FR" sz="2250" b="1" err="1">
                <a:solidFill>
                  <a:prstClr val="black"/>
                </a:solidFill>
                <a:latin typeface="Brother 1816"/>
              </a:rPr>
              <a:t>eur</a:t>
            </a:r>
            <a:r>
              <a:rPr lang="fr-FR" sz="2250" b="1">
                <a:solidFill>
                  <a:prstClr val="black"/>
                </a:solidFill>
                <a:latin typeface="Brother 1816"/>
              </a:rPr>
              <a:t> ds4h</a:t>
            </a:r>
            <a:endParaRPr kumimoji="0" lang="fr-FR" sz="19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rother 1816" pitchFamily="50" charset="0"/>
              <a:ea typeface="+mn-ea"/>
              <a:cs typeface="+mn-cs"/>
            </a:endParaRPr>
          </a:p>
        </p:txBody>
      </p:sp>
      <p:pic>
        <p:nvPicPr>
          <p:cNvPr id="8" name="Image 9" descr="Une image contenant dessin, signe&#10;&#10;Description générée automatiquement">
            <a:extLst>
              <a:ext uri="{FF2B5EF4-FFF2-40B4-BE49-F238E27FC236}">
                <a16:creationId xmlns:a16="http://schemas.microsoft.com/office/drawing/2014/main" id="{6901E6A5-8B58-4133-955F-682F46FF31A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3657" y="5373379"/>
            <a:ext cx="1364877" cy="136487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773" y="3729019"/>
            <a:ext cx="586497" cy="58649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243" y="4532625"/>
            <a:ext cx="511392" cy="511392"/>
          </a:xfrm>
          <a:prstGeom prst="rect">
            <a:avLst/>
          </a:prstGeom>
        </p:spPr>
      </p:pic>
      <p:pic>
        <p:nvPicPr>
          <p:cNvPr id="13" name="Image 12" descr="Une image contenant cercle, Graphique, logo, Police&#10;&#10;Description générée automatiquement">
            <a:extLst>
              <a:ext uri="{FF2B5EF4-FFF2-40B4-BE49-F238E27FC236}">
                <a16:creationId xmlns:a16="http://schemas.microsoft.com/office/drawing/2014/main" id="{AFF876E7-9A47-099E-3037-44AF55B8D04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3819" y="1024585"/>
            <a:ext cx="1397372" cy="1364877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0F10CAD6-1E17-8D40-15A2-90B7B3DF8C4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809" y="1024585"/>
            <a:ext cx="7364322" cy="1364877"/>
          </a:xfrm>
          <a:prstGeom prst="rect">
            <a:avLst/>
          </a:prstGeom>
          <a:noFill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8CB52C6-1379-EC82-173D-C042B01DA71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38331" y="2917137"/>
            <a:ext cx="603454" cy="61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428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Image 65">
            <a:extLst>
              <a:ext uri="{FF2B5EF4-FFF2-40B4-BE49-F238E27FC236}">
                <a16:creationId xmlns:a16="http://schemas.microsoft.com/office/drawing/2014/main" id="{66B5A52B-88E1-C868-B499-7F16D7D93A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127" r="44065"/>
          <a:stretch/>
        </p:blipFill>
        <p:spPr>
          <a:xfrm>
            <a:off x="10222882" y="-8626"/>
            <a:ext cx="1966244" cy="2138666"/>
          </a:xfrm>
          <a:prstGeom prst="rect">
            <a:avLst/>
          </a:prstGeom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52222797-355A-184E-7AE5-864053A3FD43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1668955" y="3421812"/>
            <a:ext cx="10264544" cy="46455"/>
          </a:xfrm>
          <a:prstGeom prst="line">
            <a:avLst/>
          </a:prstGeom>
          <a:ln w="9525" cap="flat" cmpd="sng" algn="ctr">
            <a:solidFill>
              <a:schemeClr val="accent5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" name="Titre 1">
            <a:extLst>
              <a:ext uri="{FF2B5EF4-FFF2-40B4-BE49-F238E27FC236}">
                <a16:creationId xmlns:a16="http://schemas.microsoft.com/office/drawing/2014/main" id="{1CC7AD5E-C165-431C-A184-D76228924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91" y="109632"/>
            <a:ext cx="10515600" cy="733919"/>
          </a:xfrm>
        </p:spPr>
        <p:txBody>
          <a:bodyPr>
            <a:normAutofit/>
          </a:bodyPr>
          <a:lstStyle/>
          <a:p>
            <a:r>
              <a:rPr lang="en-GB" sz="3600" b="1" err="1">
                <a:solidFill>
                  <a:srgbClr val="007FA2"/>
                </a:solidFill>
                <a:latin typeface="Brother 1816"/>
              </a:rPr>
              <a:t>Offre</a:t>
            </a:r>
            <a:r>
              <a:rPr lang="en-GB" sz="3600" b="1">
                <a:solidFill>
                  <a:srgbClr val="007FA2"/>
                </a:solidFill>
                <a:latin typeface="Brother 1816"/>
              </a:rPr>
              <a:t> de formation DS4H</a:t>
            </a:r>
            <a:endParaRPr lang="fr-FR" sz="3600">
              <a:solidFill>
                <a:srgbClr val="007FA2"/>
              </a:solidFill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568E60FB-4E47-ED7F-CC73-BCF53601C768}"/>
              </a:ext>
            </a:extLst>
          </p:cNvPr>
          <p:cNvCxnSpPr/>
          <p:nvPr/>
        </p:nvCxnSpPr>
        <p:spPr>
          <a:xfrm flipH="1" flipV="1">
            <a:off x="926005" y="1542875"/>
            <a:ext cx="9525" cy="4451350"/>
          </a:xfrm>
          <a:prstGeom prst="line">
            <a:avLst/>
          </a:prstGeom>
          <a:ln w="9525" cap="flat" cmpd="sng" algn="ctr">
            <a:solidFill>
              <a:schemeClr val="accent5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" name="Rectangle à coins arrondis 40">
            <a:extLst>
              <a:ext uri="{FF2B5EF4-FFF2-40B4-BE49-F238E27FC236}">
                <a16:creationId xmlns:a16="http://schemas.microsoft.com/office/drawing/2014/main" id="{B103E57D-7A74-F3B2-1908-C62B45D98AD0}"/>
              </a:ext>
            </a:extLst>
          </p:cNvPr>
          <p:cNvSpPr/>
          <p:nvPr/>
        </p:nvSpPr>
        <p:spPr>
          <a:xfrm>
            <a:off x="202105" y="4216225"/>
            <a:ext cx="1466850" cy="431800"/>
          </a:xfrm>
          <a:prstGeom prst="roundRect">
            <a:avLst/>
          </a:prstGeom>
          <a:solidFill>
            <a:srgbClr val="40BA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latin typeface="Brother 1816" pitchFamily="50" charset="0"/>
              </a:rPr>
              <a:t>Licences</a:t>
            </a:r>
          </a:p>
        </p:txBody>
      </p:sp>
      <p:sp>
        <p:nvSpPr>
          <p:cNvPr id="7" name="Rectangle à coins arrondis 2">
            <a:extLst>
              <a:ext uri="{FF2B5EF4-FFF2-40B4-BE49-F238E27FC236}">
                <a16:creationId xmlns:a16="http://schemas.microsoft.com/office/drawing/2014/main" id="{F2F3D40E-A516-D73F-25B4-BC40306759D8}"/>
              </a:ext>
            </a:extLst>
          </p:cNvPr>
          <p:cNvSpPr/>
          <p:nvPr/>
        </p:nvSpPr>
        <p:spPr>
          <a:xfrm>
            <a:off x="192580" y="5854525"/>
            <a:ext cx="1466850" cy="4318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>
                <a:latin typeface="Brother 1816" pitchFamily="50" charset="0"/>
              </a:rPr>
              <a:t>Baccalauréat</a:t>
            </a:r>
          </a:p>
        </p:txBody>
      </p:sp>
      <p:sp>
        <p:nvSpPr>
          <p:cNvPr id="10" name="Rectangle à coins arrondis 41">
            <a:extLst>
              <a:ext uri="{FF2B5EF4-FFF2-40B4-BE49-F238E27FC236}">
                <a16:creationId xmlns:a16="http://schemas.microsoft.com/office/drawing/2014/main" id="{EB94317D-E6D8-08E2-0650-7BF947800519}"/>
              </a:ext>
            </a:extLst>
          </p:cNvPr>
          <p:cNvSpPr/>
          <p:nvPr/>
        </p:nvSpPr>
        <p:spPr>
          <a:xfrm>
            <a:off x="202105" y="3252367"/>
            <a:ext cx="1466850" cy="4318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latin typeface="Brother 1816" pitchFamily="50" charset="0"/>
              </a:rPr>
              <a:t>Masters</a:t>
            </a:r>
          </a:p>
        </p:txBody>
      </p:sp>
      <p:sp>
        <p:nvSpPr>
          <p:cNvPr id="12" name="Rectangle à coins arrondis 42">
            <a:extLst>
              <a:ext uri="{FF2B5EF4-FFF2-40B4-BE49-F238E27FC236}">
                <a16:creationId xmlns:a16="http://schemas.microsoft.com/office/drawing/2014/main" id="{AC3068BE-C3F6-A7BE-63D7-D7F4FA8BFBA8}"/>
              </a:ext>
            </a:extLst>
          </p:cNvPr>
          <p:cNvSpPr/>
          <p:nvPr/>
        </p:nvSpPr>
        <p:spPr>
          <a:xfrm>
            <a:off x="202105" y="1756614"/>
            <a:ext cx="1466850" cy="431800"/>
          </a:xfrm>
          <a:prstGeom prst="round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latin typeface="Brother 1816" pitchFamily="50" charset="0"/>
              </a:rPr>
              <a:t>Doctorats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464FFA94-635A-4514-92BC-A10BB3B01857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1668955" y="1972514"/>
            <a:ext cx="10264544" cy="0"/>
          </a:xfrm>
          <a:prstGeom prst="line">
            <a:avLst/>
          </a:prstGeom>
          <a:ln w="9525" cap="flat" cmpd="sng" algn="ctr">
            <a:solidFill>
              <a:schemeClr val="accent5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29977CE-0519-2537-D52D-A06E154B2C85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1668955" y="4432125"/>
            <a:ext cx="10264544" cy="0"/>
          </a:xfrm>
          <a:prstGeom prst="line">
            <a:avLst/>
          </a:prstGeom>
          <a:ln w="9525" cap="flat" cmpd="sng" algn="ctr">
            <a:solidFill>
              <a:schemeClr val="accent5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63" name="Groupe 62">
            <a:extLst>
              <a:ext uri="{FF2B5EF4-FFF2-40B4-BE49-F238E27FC236}">
                <a16:creationId xmlns:a16="http://schemas.microsoft.com/office/drawing/2014/main" id="{38577258-757C-5E3F-1E22-8D066FD6E162}"/>
              </a:ext>
            </a:extLst>
          </p:cNvPr>
          <p:cNvGrpSpPr/>
          <p:nvPr/>
        </p:nvGrpSpPr>
        <p:grpSpPr>
          <a:xfrm>
            <a:off x="2156088" y="2032000"/>
            <a:ext cx="4447293" cy="3822526"/>
            <a:chOff x="4160190" y="2131900"/>
            <a:chExt cx="2094881" cy="3822526"/>
          </a:xfrm>
        </p:grpSpPr>
        <p:sp>
          <p:nvSpPr>
            <p:cNvPr id="17" name="Rectangle à coins arrondis 55">
              <a:extLst>
                <a:ext uri="{FF2B5EF4-FFF2-40B4-BE49-F238E27FC236}">
                  <a16:creationId xmlns:a16="http://schemas.microsoft.com/office/drawing/2014/main" id="{488D5545-981F-DCBD-450D-ABE4B3204E89}"/>
                </a:ext>
              </a:extLst>
            </p:cNvPr>
            <p:cNvSpPr/>
            <p:nvPr/>
          </p:nvSpPr>
          <p:spPr>
            <a:xfrm>
              <a:off x="4160190" y="4557426"/>
              <a:ext cx="2094881" cy="1397000"/>
            </a:xfrm>
            <a:prstGeom prst="roundRect">
              <a:avLst/>
            </a:prstGeom>
            <a:solidFill>
              <a:srgbClr val="40BA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fr-FR" sz="2000">
                  <a:latin typeface="Brother 1816"/>
                </a:rPr>
                <a:t>Portail Sciences et Technologies</a:t>
              </a:r>
            </a:p>
            <a:p>
              <a:pPr algn="ctr"/>
              <a:r>
                <a:rPr lang="fr-FR" sz="1600">
                  <a:latin typeface="Brother 1816"/>
                </a:rPr>
                <a:t>Electronique, informatique</a:t>
              </a:r>
            </a:p>
          </p:txBody>
        </p:sp>
        <p:sp>
          <p:nvSpPr>
            <p:cNvPr id="18" name="Rectangle à coins arrondis 56">
              <a:extLst>
                <a:ext uri="{FF2B5EF4-FFF2-40B4-BE49-F238E27FC236}">
                  <a16:creationId xmlns:a16="http://schemas.microsoft.com/office/drawing/2014/main" id="{8D7E768C-90EF-0009-A62A-FE08894E20BE}"/>
                </a:ext>
              </a:extLst>
            </p:cNvPr>
            <p:cNvSpPr/>
            <p:nvPr/>
          </p:nvSpPr>
          <p:spPr>
            <a:xfrm>
              <a:off x="4160190" y="3592226"/>
              <a:ext cx="2094881" cy="886318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000">
                  <a:latin typeface="Brother 1816" pitchFamily="50" charset="0"/>
                </a:rPr>
                <a:t>Masters</a:t>
              </a:r>
            </a:p>
            <a:p>
              <a:pPr algn="ctr"/>
              <a:r>
                <a:rPr lang="fr-FR" sz="1600">
                  <a:latin typeface="Brother 1816" pitchFamily="50" charset="0"/>
                </a:rPr>
                <a:t>Electronique, informatique, SHS numérique</a:t>
              </a:r>
            </a:p>
          </p:txBody>
        </p:sp>
        <p:sp>
          <p:nvSpPr>
            <p:cNvPr id="19" name="Rectangle à coins arrondis 57">
              <a:extLst>
                <a:ext uri="{FF2B5EF4-FFF2-40B4-BE49-F238E27FC236}">
                  <a16:creationId xmlns:a16="http://schemas.microsoft.com/office/drawing/2014/main" id="{9F680363-31BE-DE22-0ECD-AB36D126F7CD}"/>
                </a:ext>
              </a:extLst>
            </p:cNvPr>
            <p:cNvSpPr/>
            <p:nvPr/>
          </p:nvSpPr>
          <p:spPr>
            <a:xfrm>
              <a:off x="4160190" y="2131900"/>
              <a:ext cx="2094881" cy="1397000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>
                  <a:latin typeface="Brother 1816" pitchFamily="50" charset="0"/>
                </a:rPr>
                <a:t>ED STIC </a:t>
              </a:r>
              <a:r>
                <a:rPr lang="fr-FR" sz="1600">
                  <a:latin typeface="Brother 1816" pitchFamily="50" charset="0"/>
                </a:rPr>
                <a:t>(100%)</a:t>
              </a:r>
            </a:p>
            <a:p>
              <a:pPr algn="ctr"/>
              <a:r>
                <a:rPr lang="fr-FR">
                  <a:latin typeface="Brother 1816" pitchFamily="50" charset="0"/>
                </a:rPr>
                <a:t>ED DESPEG </a:t>
              </a:r>
              <a:r>
                <a:rPr lang="fr-FR" sz="1600">
                  <a:latin typeface="Brother 1816" pitchFamily="50" charset="0"/>
                </a:rPr>
                <a:t>(10%)</a:t>
              </a:r>
            </a:p>
            <a:p>
              <a:pPr algn="ctr"/>
              <a:r>
                <a:rPr lang="fr-FR">
                  <a:latin typeface="Brother 1816" pitchFamily="50" charset="0"/>
                </a:rPr>
                <a:t>ED SHAL </a:t>
              </a:r>
              <a:r>
                <a:rPr lang="fr-FR" sz="1600">
                  <a:latin typeface="Brother 1816" pitchFamily="50" charset="0"/>
                </a:rPr>
                <a:t>– éducation numérique (1%)</a:t>
              </a:r>
            </a:p>
          </p:txBody>
        </p:sp>
      </p:grpSp>
      <p:sp>
        <p:nvSpPr>
          <p:cNvPr id="27" name="Rectangle à coins arrondis 42">
            <a:extLst>
              <a:ext uri="{FF2B5EF4-FFF2-40B4-BE49-F238E27FC236}">
                <a16:creationId xmlns:a16="http://schemas.microsoft.com/office/drawing/2014/main" id="{71208DAA-F22F-E4C7-3314-3E0C460BBE5F}"/>
              </a:ext>
            </a:extLst>
          </p:cNvPr>
          <p:cNvSpPr/>
          <p:nvPr/>
        </p:nvSpPr>
        <p:spPr>
          <a:xfrm>
            <a:off x="2156088" y="862733"/>
            <a:ext cx="9517091" cy="90669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latin typeface="Brother 1816" pitchFamily="50" charset="0"/>
              </a:rPr>
              <a:t>Départements disciplinaires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>
                <a:latin typeface="Brother 1816" pitchFamily="50" charset="0"/>
              </a:rPr>
              <a:t>Informatique (section 27)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>
                <a:latin typeface="Brother 1816" pitchFamily="50" charset="0"/>
              </a:rPr>
              <a:t>Electronique, Traitement du Signal, Automatique (sections 61 et 63)</a:t>
            </a:r>
          </a:p>
        </p:txBody>
      </p:sp>
      <p:pic>
        <p:nvPicPr>
          <p:cNvPr id="70" name="Image 69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1A847-117C-83E0-E8D4-845767C0DE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088" y="5809525"/>
            <a:ext cx="4447293" cy="824245"/>
          </a:xfrm>
          <a:prstGeom prst="rect">
            <a:avLst/>
          </a:prstGeom>
          <a:noFill/>
        </p:spPr>
      </p:pic>
      <p:grpSp>
        <p:nvGrpSpPr>
          <p:cNvPr id="71" name="Groupe 70">
            <a:extLst>
              <a:ext uri="{FF2B5EF4-FFF2-40B4-BE49-F238E27FC236}">
                <a16:creationId xmlns:a16="http://schemas.microsoft.com/office/drawing/2014/main" id="{86800076-A929-7702-D945-6178FA63D16A}"/>
              </a:ext>
            </a:extLst>
          </p:cNvPr>
          <p:cNvGrpSpPr/>
          <p:nvPr/>
        </p:nvGrpSpPr>
        <p:grpSpPr>
          <a:xfrm>
            <a:off x="6738754" y="4457525"/>
            <a:ext cx="1599918" cy="1352000"/>
            <a:chOff x="5943600" y="4604205"/>
            <a:chExt cx="1599918" cy="1352000"/>
          </a:xfrm>
        </p:grpSpPr>
        <p:sp>
          <p:nvSpPr>
            <p:cNvPr id="74" name="Rectangle à coins arrondis 46">
              <a:extLst>
                <a:ext uri="{FF2B5EF4-FFF2-40B4-BE49-F238E27FC236}">
                  <a16:creationId xmlns:a16="http://schemas.microsoft.com/office/drawing/2014/main" id="{1C6D11A4-693C-78D3-C1C7-03683926CB84}"/>
                </a:ext>
              </a:extLst>
            </p:cNvPr>
            <p:cNvSpPr/>
            <p:nvPr/>
          </p:nvSpPr>
          <p:spPr>
            <a:xfrm>
              <a:off x="5943600" y="4604205"/>
              <a:ext cx="1599918" cy="1352000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Brother 1816" pitchFamily="50" charset="0"/>
              </a:endParaRPr>
            </a:p>
          </p:txBody>
        </p:sp>
        <p:pic>
          <p:nvPicPr>
            <p:cNvPr id="73" name="Image 72">
              <a:extLst>
                <a:ext uri="{FF2B5EF4-FFF2-40B4-BE49-F238E27FC236}">
                  <a16:creationId xmlns:a16="http://schemas.microsoft.com/office/drawing/2014/main" id="{0664CE6C-74AE-4173-7EBC-7C3B66C5AC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44210" y="4794705"/>
              <a:ext cx="728759" cy="958546"/>
            </a:xfrm>
            <a:prstGeom prst="rect">
              <a:avLst/>
            </a:prstGeom>
          </p:spPr>
        </p:pic>
      </p:grpSp>
      <p:grpSp>
        <p:nvGrpSpPr>
          <p:cNvPr id="90" name="Groupe 89">
            <a:extLst>
              <a:ext uri="{FF2B5EF4-FFF2-40B4-BE49-F238E27FC236}">
                <a16:creationId xmlns:a16="http://schemas.microsoft.com/office/drawing/2014/main" id="{5302616A-8DD9-C6E4-C3AD-D7E4D28A5F07}"/>
              </a:ext>
            </a:extLst>
          </p:cNvPr>
          <p:cNvGrpSpPr/>
          <p:nvPr/>
        </p:nvGrpSpPr>
        <p:grpSpPr>
          <a:xfrm>
            <a:off x="8465163" y="3462421"/>
            <a:ext cx="1735290" cy="2347103"/>
            <a:chOff x="8465163" y="3462421"/>
            <a:chExt cx="1735290" cy="2347103"/>
          </a:xfrm>
        </p:grpSpPr>
        <p:sp>
          <p:nvSpPr>
            <p:cNvPr id="80" name="Rectangle à coins arrondis 59">
              <a:extLst>
                <a:ext uri="{FF2B5EF4-FFF2-40B4-BE49-F238E27FC236}">
                  <a16:creationId xmlns:a16="http://schemas.microsoft.com/office/drawing/2014/main" id="{ADAE311A-7ED8-2A0E-F419-5F346E867FC0}"/>
                </a:ext>
              </a:extLst>
            </p:cNvPr>
            <p:cNvSpPr/>
            <p:nvPr/>
          </p:nvSpPr>
          <p:spPr>
            <a:xfrm>
              <a:off x="8474045" y="4907036"/>
              <a:ext cx="1726408" cy="902488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000" err="1">
                  <a:latin typeface="Brother 1816" pitchFamily="50" charset="0"/>
                </a:rPr>
                <a:t>PEiP</a:t>
              </a:r>
              <a:endParaRPr lang="fr-FR" sz="2000">
                <a:latin typeface="Brother 1816" pitchFamily="50" charset="0"/>
              </a:endParaRPr>
            </a:p>
          </p:txBody>
        </p:sp>
        <p:grpSp>
          <p:nvGrpSpPr>
            <p:cNvPr id="88" name="Groupe 87">
              <a:extLst>
                <a:ext uri="{FF2B5EF4-FFF2-40B4-BE49-F238E27FC236}">
                  <a16:creationId xmlns:a16="http://schemas.microsoft.com/office/drawing/2014/main" id="{67B0DC20-620D-21E2-997B-17435635B02C}"/>
                </a:ext>
              </a:extLst>
            </p:cNvPr>
            <p:cNvGrpSpPr/>
            <p:nvPr/>
          </p:nvGrpSpPr>
          <p:grpSpPr>
            <a:xfrm>
              <a:off x="8465163" y="3462421"/>
              <a:ext cx="1735290" cy="1397000"/>
              <a:chOff x="8465163" y="3462421"/>
              <a:chExt cx="1735290" cy="1397000"/>
            </a:xfrm>
          </p:grpSpPr>
          <p:sp>
            <p:nvSpPr>
              <p:cNvPr id="79" name="Rectangle à coins arrondis 58">
                <a:extLst>
                  <a:ext uri="{FF2B5EF4-FFF2-40B4-BE49-F238E27FC236}">
                    <a16:creationId xmlns:a16="http://schemas.microsoft.com/office/drawing/2014/main" id="{AEFE979A-832A-B7C8-52FB-5FAFD630B116}"/>
                  </a:ext>
                </a:extLst>
              </p:cNvPr>
              <p:cNvSpPr/>
              <p:nvPr/>
            </p:nvSpPr>
            <p:spPr>
              <a:xfrm>
                <a:off x="8465163" y="3462421"/>
                <a:ext cx="1735290" cy="1397000"/>
              </a:xfrm>
              <a:prstGeom prst="round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>
                  <a:latin typeface="Brother 1816" pitchFamily="50" charset="0"/>
                </a:endParaRPr>
              </a:p>
            </p:txBody>
          </p:sp>
          <p:pic>
            <p:nvPicPr>
              <p:cNvPr id="81" name="Image 80">
                <a:extLst>
                  <a:ext uri="{FF2B5EF4-FFF2-40B4-BE49-F238E27FC236}">
                    <a16:creationId xmlns:a16="http://schemas.microsoft.com/office/drawing/2014/main" id="{1C5C5AEC-63CE-7035-DEE5-52BFE4C76E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532962" y="3892990"/>
                <a:ext cx="1558787" cy="480413"/>
              </a:xfrm>
              <a:prstGeom prst="rect">
                <a:avLst/>
              </a:prstGeom>
            </p:spPr>
          </p:pic>
        </p:grpSp>
      </p:grpSp>
      <p:grpSp>
        <p:nvGrpSpPr>
          <p:cNvPr id="92" name="Groupe 91">
            <a:extLst>
              <a:ext uri="{FF2B5EF4-FFF2-40B4-BE49-F238E27FC236}">
                <a16:creationId xmlns:a16="http://schemas.microsoft.com/office/drawing/2014/main" id="{5165CAB0-CFCC-9048-AF83-0A6B24D3CA14}"/>
              </a:ext>
            </a:extLst>
          </p:cNvPr>
          <p:cNvGrpSpPr/>
          <p:nvPr/>
        </p:nvGrpSpPr>
        <p:grpSpPr>
          <a:xfrm>
            <a:off x="10289844" y="3462753"/>
            <a:ext cx="1383336" cy="969371"/>
            <a:chOff x="10289844" y="3462753"/>
            <a:chExt cx="1383336" cy="969371"/>
          </a:xfrm>
        </p:grpSpPr>
        <p:sp>
          <p:nvSpPr>
            <p:cNvPr id="83" name="Rectangle à coins arrondis 59">
              <a:extLst>
                <a:ext uri="{FF2B5EF4-FFF2-40B4-BE49-F238E27FC236}">
                  <a16:creationId xmlns:a16="http://schemas.microsoft.com/office/drawing/2014/main" id="{D6453396-9A45-7055-1102-73BDB3178326}"/>
                </a:ext>
              </a:extLst>
            </p:cNvPr>
            <p:cNvSpPr/>
            <p:nvPr/>
          </p:nvSpPr>
          <p:spPr>
            <a:xfrm>
              <a:off x="10289844" y="3462753"/>
              <a:ext cx="1383336" cy="969371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000">
                <a:latin typeface="Brother 1816" pitchFamily="50" charset="0"/>
              </a:endParaRPr>
            </a:p>
          </p:txBody>
        </p:sp>
        <p:pic>
          <p:nvPicPr>
            <p:cNvPr id="91" name="Image 90" descr="Une image contenant texte, Police, logo, cercle&#10;&#10;Description générée automatiquement">
              <a:extLst>
                <a:ext uri="{FF2B5EF4-FFF2-40B4-BE49-F238E27FC236}">
                  <a16:creationId xmlns:a16="http://schemas.microsoft.com/office/drawing/2014/main" id="{D421558D-5ABE-4D35-183D-723001BEF9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41445" y="3519852"/>
              <a:ext cx="880134" cy="8801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501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BAD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9244F8-F764-1298-93E9-5423E2667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1">
            <a:extLst>
              <a:ext uri="{FF2B5EF4-FFF2-40B4-BE49-F238E27FC236}">
                <a16:creationId xmlns:a16="http://schemas.microsoft.com/office/drawing/2014/main" id="{AE52C0B5-9ABE-C13F-9A10-C45FDA97B407}"/>
              </a:ext>
            </a:extLst>
          </p:cNvPr>
          <p:cNvSpPr/>
          <p:nvPr/>
        </p:nvSpPr>
        <p:spPr>
          <a:xfrm>
            <a:off x="212035" y="231820"/>
            <a:ext cx="11767928" cy="5549816"/>
          </a:xfrm>
          <a:prstGeom prst="roundRect">
            <a:avLst>
              <a:gd name="adj" fmla="val 554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766367E0-F388-C8C0-D520-2A7FBD2709ED}"/>
              </a:ext>
            </a:extLst>
          </p:cNvPr>
          <p:cNvGrpSpPr/>
          <p:nvPr/>
        </p:nvGrpSpPr>
        <p:grpSpPr>
          <a:xfrm>
            <a:off x="474086" y="4184337"/>
            <a:ext cx="11409868" cy="1561506"/>
            <a:chOff x="472749" y="951853"/>
            <a:chExt cx="11409868" cy="1561506"/>
          </a:xfrm>
        </p:grpSpPr>
        <p:sp>
          <p:nvSpPr>
            <p:cNvPr id="13" name="Rectangle à coins arrondis 12">
              <a:extLst>
                <a:ext uri="{FF2B5EF4-FFF2-40B4-BE49-F238E27FC236}">
                  <a16:creationId xmlns:a16="http://schemas.microsoft.com/office/drawing/2014/main" id="{75C3EF64-C76C-7FDF-F40D-0FF35F27B757}"/>
                </a:ext>
              </a:extLst>
            </p:cNvPr>
            <p:cNvSpPr/>
            <p:nvPr/>
          </p:nvSpPr>
          <p:spPr>
            <a:xfrm>
              <a:off x="472749" y="951853"/>
              <a:ext cx="11409868" cy="1561506"/>
            </a:xfrm>
            <a:prstGeom prst="roundRect">
              <a:avLst/>
            </a:prstGeom>
            <a:solidFill>
              <a:srgbClr val="007F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lang="fr-FR" sz="2400"/>
                <a:t>Licence 1</a:t>
              </a:r>
              <a:r>
                <a:rPr lang="fr-FR" sz="2400" baseline="30000"/>
                <a:t>ère</a:t>
              </a:r>
              <a:r>
                <a:rPr lang="fr-FR" sz="2400"/>
                <a:t> année</a:t>
              </a: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43F2C5BC-CEFA-4262-A01D-365B6712ED19}"/>
                </a:ext>
              </a:extLst>
            </p:cNvPr>
            <p:cNvSpPr txBox="1"/>
            <p:nvPr/>
          </p:nvSpPr>
          <p:spPr>
            <a:xfrm>
              <a:off x="497671" y="1597732"/>
              <a:ext cx="11384946" cy="400110"/>
            </a:xfrm>
            <a:prstGeom prst="rect">
              <a:avLst/>
            </a:prstGeom>
            <a:noFill/>
          </p:spPr>
          <p:txBody>
            <a:bodyPr wrap="square" lIns="90000" rtlCol="0">
              <a:spAutoFit/>
            </a:bodyPr>
            <a:lstStyle/>
            <a:p>
              <a:pPr algn="ctr"/>
              <a:r>
                <a:rPr lang="fr-FR" sz="2000" b="1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Brother 1816" pitchFamily="50" charset="0"/>
                </a:rPr>
                <a:t>Parcours à la carte : inscription disciplinaire, réorientation possible</a:t>
              </a:r>
            </a:p>
          </p:txBody>
        </p:sp>
      </p:grpSp>
      <p:sp>
        <p:nvSpPr>
          <p:cNvPr id="56" name="Forme libre 55">
            <a:extLst>
              <a:ext uri="{FF2B5EF4-FFF2-40B4-BE49-F238E27FC236}">
                <a16:creationId xmlns:a16="http://schemas.microsoft.com/office/drawing/2014/main" id="{A42CC310-2B21-DB0D-9380-11D28162DDDB}"/>
              </a:ext>
            </a:extLst>
          </p:cNvPr>
          <p:cNvSpPr/>
          <p:nvPr/>
        </p:nvSpPr>
        <p:spPr>
          <a:xfrm>
            <a:off x="1882588" y="878541"/>
            <a:ext cx="3765177" cy="3738283"/>
          </a:xfrm>
          <a:custGeom>
            <a:avLst/>
            <a:gdLst>
              <a:gd name="connsiteX0" fmla="*/ 3083859 w 3765177"/>
              <a:gd name="connsiteY0" fmla="*/ 0 h 3738283"/>
              <a:gd name="connsiteX1" fmla="*/ 0 w 3765177"/>
              <a:gd name="connsiteY1" fmla="*/ 0 h 3738283"/>
              <a:gd name="connsiteX2" fmla="*/ 0 w 3765177"/>
              <a:gd name="connsiteY2" fmla="*/ 3738283 h 3738283"/>
              <a:gd name="connsiteX3" fmla="*/ 3765177 w 3765177"/>
              <a:gd name="connsiteY3" fmla="*/ 3738283 h 3738283"/>
              <a:gd name="connsiteX4" fmla="*/ 3765177 w 3765177"/>
              <a:gd name="connsiteY4" fmla="*/ 1712259 h 3738283"/>
              <a:gd name="connsiteX5" fmla="*/ 3101788 w 3765177"/>
              <a:gd name="connsiteY5" fmla="*/ 1712259 h 3738283"/>
              <a:gd name="connsiteX6" fmla="*/ 3083859 w 3765177"/>
              <a:gd name="connsiteY6" fmla="*/ 0 h 3738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65177" h="3738283">
                <a:moveTo>
                  <a:pt x="3083859" y="0"/>
                </a:moveTo>
                <a:lnTo>
                  <a:pt x="0" y="0"/>
                </a:lnTo>
                <a:lnTo>
                  <a:pt x="0" y="3738283"/>
                </a:lnTo>
                <a:lnTo>
                  <a:pt x="3765177" y="3738283"/>
                </a:lnTo>
                <a:lnTo>
                  <a:pt x="3765177" y="1712259"/>
                </a:lnTo>
                <a:lnTo>
                  <a:pt x="3101788" y="1712259"/>
                </a:lnTo>
                <a:lnTo>
                  <a:pt x="3083859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Forme libre 53">
            <a:extLst>
              <a:ext uri="{FF2B5EF4-FFF2-40B4-BE49-F238E27FC236}">
                <a16:creationId xmlns:a16="http://schemas.microsoft.com/office/drawing/2014/main" id="{4D638D76-AFBB-EE12-76E6-F3B2312630DA}"/>
              </a:ext>
            </a:extLst>
          </p:cNvPr>
          <p:cNvSpPr/>
          <p:nvPr/>
        </p:nvSpPr>
        <p:spPr>
          <a:xfrm>
            <a:off x="5000263" y="879676"/>
            <a:ext cx="2754775" cy="3738623"/>
          </a:xfrm>
          <a:custGeom>
            <a:avLst/>
            <a:gdLst>
              <a:gd name="connsiteX0" fmla="*/ 0 w 2754775"/>
              <a:gd name="connsiteY0" fmla="*/ 11575 h 3738623"/>
              <a:gd name="connsiteX1" fmla="*/ 11575 w 2754775"/>
              <a:gd name="connsiteY1" fmla="*/ 1620456 h 3738623"/>
              <a:gd name="connsiteX2" fmla="*/ 694481 w 2754775"/>
              <a:gd name="connsiteY2" fmla="*/ 1620456 h 3738623"/>
              <a:gd name="connsiteX3" fmla="*/ 706056 w 2754775"/>
              <a:gd name="connsiteY3" fmla="*/ 3738623 h 3738623"/>
              <a:gd name="connsiteX4" fmla="*/ 2754775 w 2754775"/>
              <a:gd name="connsiteY4" fmla="*/ 3738623 h 3738623"/>
              <a:gd name="connsiteX5" fmla="*/ 2754775 w 2754775"/>
              <a:gd name="connsiteY5" fmla="*/ 0 h 3738623"/>
              <a:gd name="connsiteX6" fmla="*/ 0 w 2754775"/>
              <a:gd name="connsiteY6" fmla="*/ 11575 h 373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54775" h="3738623">
                <a:moveTo>
                  <a:pt x="0" y="11575"/>
                </a:moveTo>
                <a:cubicBezTo>
                  <a:pt x="3858" y="547869"/>
                  <a:pt x="7717" y="1084162"/>
                  <a:pt x="11575" y="1620456"/>
                </a:cubicBezTo>
                <a:lnTo>
                  <a:pt x="694481" y="1620456"/>
                </a:lnTo>
                <a:cubicBezTo>
                  <a:pt x="698339" y="2326512"/>
                  <a:pt x="702198" y="3032567"/>
                  <a:pt x="706056" y="3738623"/>
                </a:cubicBezTo>
                <a:lnTo>
                  <a:pt x="2754775" y="3738623"/>
                </a:lnTo>
                <a:lnTo>
                  <a:pt x="2754775" y="0"/>
                </a:lnTo>
                <a:lnTo>
                  <a:pt x="0" y="1157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Titre 1">
            <a:extLst>
              <a:ext uri="{FF2B5EF4-FFF2-40B4-BE49-F238E27FC236}">
                <a16:creationId xmlns:a16="http://schemas.microsoft.com/office/drawing/2014/main" id="{65641F09-811A-3183-F62D-07F2AFC784C2}"/>
              </a:ext>
            </a:extLst>
          </p:cNvPr>
          <p:cNvSpPr txBox="1">
            <a:spLocks/>
          </p:cNvSpPr>
          <p:nvPr/>
        </p:nvSpPr>
        <p:spPr>
          <a:xfrm>
            <a:off x="258443" y="280191"/>
            <a:ext cx="11767928" cy="646331"/>
          </a:xfrm>
          <a:prstGeom prst="rect">
            <a:avLst/>
          </a:prstGeom>
          <a:noFill/>
        </p:spPr>
        <p:txBody>
          <a:bodyPr wrap="square" lIns="0" tIns="45720" rIns="91440" bIns="4572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defRPr/>
            </a:pPr>
            <a:r>
              <a:rPr lang="fr-FR" sz="4000" b="1">
                <a:solidFill>
                  <a:srgbClr val="007FA2"/>
                </a:solidFill>
                <a:latin typeface="Brother 1816"/>
              </a:rPr>
              <a:t>Portail de Licences en Sciences &amp; Technologies</a:t>
            </a:r>
          </a:p>
        </p:txBody>
      </p:sp>
      <p:sp>
        <p:nvSpPr>
          <p:cNvPr id="4" name="Rectangle à coins arrondis 12">
            <a:extLst>
              <a:ext uri="{FF2B5EF4-FFF2-40B4-BE49-F238E27FC236}">
                <a16:creationId xmlns:a16="http://schemas.microsoft.com/office/drawing/2014/main" id="{EE9E06B5-F618-053F-C297-09227B5A98CF}"/>
              </a:ext>
            </a:extLst>
          </p:cNvPr>
          <p:cNvSpPr/>
          <p:nvPr/>
        </p:nvSpPr>
        <p:spPr>
          <a:xfrm>
            <a:off x="472749" y="2565005"/>
            <a:ext cx="1163991" cy="1543460"/>
          </a:xfrm>
          <a:prstGeom prst="roundRect">
            <a:avLst/>
          </a:prstGeom>
          <a:solidFill>
            <a:srgbClr val="007F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Licence 2</a:t>
            </a:r>
            <a:r>
              <a:rPr lang="fr-FR" baseline="30000"/>
              <a:t>ème</a:t>
            </a:r>
            <a:r>
              <a:rPr lang="fr-FR"/>
              <a:t> année</a:t>
            </a:r>
          </a:p>
        </p:txBody>
      </p:sp>
      <p:sp>
        <p:nvSpPr>
          <p:cNvPr id="7" name="Rectangle à coins arrondis 12">
            <a:extLst>
              <a:ext uri="{FF2B5EF4-FFF2-40B4-BE49-F238E27FC236}">
                <a16:creationId xmlns:a16="http://schemas.microsoft.com/office/drawing/2014/main" id="{3442C3CE-27F1-DB0C-13D0-BC80D586C82D}"/>
              </a:ext>
            </a:extLst>
          </p:cNvPr>
          <p:cNvSpPr/>
          <p:nvPr/>
        </p:nvSpPr>
        <p:spPr>
          <a:xfrm>
            <a:off x="467612" y="951853"/>
            <a:ext cx="1163991" cy="1543460"/>
          </a:xfrm>
          <a:prstGeom prst="roundRect">
            <a:avLst/>
          </a:prstGeom>
          <a:solidFill>
            <a:srgbClr val="007F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Licence 3</a:t>
            </a:r>
            <a:r>
              <a:rPr lang="fr-FR" baseline="30000"/>
              <a:t>ème</a:t>
            </a:r>
            <a:r>
              <a:rPr lang="fr-FR"/>
              <a:t> année</a:t>
            </a:r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94018701-470D-6E5B-A091-CE5E0C055078}"/>
              </a:ext>
            </a:extLst>
          </p:cNvPr>
          <p:cNvGrpSpPr/>
          <p:nvPr/>
        </p:nvGrpSpPr>
        <p:grpSpPr>
          <a:xfrm>
            <a:off x="1937344" y="945646"/>
            <a:ext cx="4252006" cy="3884573"/>
            <a:chOff x="1937344" y="945646"/>
            <a:chExt cx="4252006" cy="3884573"/>
          </a:xfrm>
          <a:solidFill>
            <a:schemeClr val="tx2">
              <a:lumMod val="40000"/>
              <a:lumOff val="60000"/>
            </a:schemeClr>
          </a:solidFill>
        </p:grpSpPr>
        <p:cxnSp>
          <p:nvCxnSpPr>
            <p:cNvPr id="41" name="Connecteur en arc 40">
              <a:extLst>
                <a:ext uri="{FF2B5EF4-FFF2-40B4-BE49-F238E27FC236}">
                  <a16:creationId xmlns:a16="http://schemas.microsoft.com/office/drawing/2014/main" id="{434CAD48-80FE-0449-36AB-2CF782A3D4B5}"/>
                </a:ext>
              </a:extLst>
            </p:cNvPr>
            <p:cNvCxnSpPr>
              <a:cxnSpLocks/>
              <a:endCxn id="30" idx="2"/>
            </p:cNvCxnSpPr>
            <p:nvPr/>
          </p:nvCxnSpPr>
          <p:spPr>
            <a:xfrm rot="10800000">
              <a:off x="2195344" y="4522178"/>
              <a:ext cx="3994006" cy="308041"/>
            </a:xfrm>
            <a:prstGeom prst="curvedConnector2">
              <a:avLst/>
            </a:prstGeom>
            <a:grpFill/>
            <a:ln w="38100">
              <a:solidFill>
                <a:schemeClr val="accent4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à coins arrondis 2">
              <a:extLst>
                <a:ext uri="{FF2B5EF4-FFF2-40B4-BE49-F238E27FC236}">
                  <a16:creationId xmlns:a16="http://schemas.microsoft.com/office/drawing/2014/main" id="{89035D0C-6642-4572-2CDF-E66A33E943A7}"/>
                </a:ext>
              </a:extLst>
            </p:cNvPr>
            <p:cNvSpPr/>
            <p:nvPr/>
          </p:nvSpPr>
          <p:spPr>
            <a:xfrm>
              <a:off x="1937344" y="945646"/>
              <a:ext cx="516000" cy="357653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fr-FR" sz="2400" b="1">
                  <a:latin typeface="+mj-lt"/>
                </a:rPr>
                <a:t>Mathématiques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A6F0C9F0-E1CD-25ED-8209-E9C21C7E3A9A}"/>
              </a:ext>
            </a:extLst>
          </p:cNvPr>
          <p:cNvGrpSpPr/>
          <p:nvPr/>
        </p:nvGrpSpPr>
        <p:grpSpPr>
          <a:xfrm>
            <a:off x="2515134" y="945646"/>
            <a:ext cx="3676348" cy="3884570"/>
            <a:chOff x="2515134" y="945646"/>
            <a:chExt cx="3676348" cy="3884570"/>
          </a:xfrm>
          <a:solidFill>
            <a:schemeClr val="tx2">
              <a:lumMod val="40000"/>
              <a:lumOff val="60000"/>
            </a:schemeClr>
          </a:solidFill>
        </p:grpSpPr>
        <p:cxnSp>
          <p:nvCxnSpPr>
            <p:cNvPr id="44" name="Connecteur en arc 43">
              <a:extLst>
                <a:ext uri="{FF2B5EF4-FFF2-40B4-BE49-F238E27FC236}">
                  <a16:creationId xmlns:a16="http://schemas.microsoft.com/office/drawing/2014/main" id="{BEC5E015-8FD5-02E3-6DB8-AE462CDC84A8}"/>
                </a:ext>
              </a:extLst>
            </p:cNvPr>
            <p:cNvCxnSpPr>
              <a:cxnSpLocks/>
              <a:stCxn id="25" idx="0"/>
              <a:endCxn id="11" idx="2"/>
            </p:cNvCxnSpPr>
            <p:nvPr/>
          </p:nvCxnSpPr>
          <p:spPr>
            <a:xfrm rot="16200000" flipV="1">
              <a:off x="4336048" y="2974783"/>
              <a:ext cx="292521" cy="3418346"/>
            </a:xfrm>
            <a:prstGeom prst="curvedConnector3">
              <a:avLst>
                <a:gd name="adj1" fmla="val 22301"/>
              </a:avLst>
            </a:prstGeom>
            <a:grpFill/>
            <a:ln w="38100">
              <a:solidFill>
                <a:schemeClr val="accent4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à coins arrondis 2">
              <a:extLst>
                <a:ext uri="{FF2B5EF4-FFF2-40B4-BE49-F238E27FC236}">
                  <a16:creationId xmlns:a16="http://schemas.microsoft.com/office/drawing/2014/main" id="{000AFDFB-76D4-75D8-E3D8-6A5061426870}"/>
                </a:ext>
              </a:extLst>
            </p:cNvPr>
            <p:cNvSpPr/>
            <p:nvPr/>
          </p:nvSpPr>
          <p:spPr>
            <a:xfrm>
              <a:off x="2515134" y="945646"/>
              <a:ext cx="516001" cy="359204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fr-FR" sz="2400" b="1">
                  <a:latin typeface="+mj-lt"/>
                </a:rPr>
                <a:t>Physique</a:t>
              </a:r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1EF71365-693A-DED5-A7E8-1EFB50CE8400}"/>
              </a:ext>
            </a:extLst>
          </p:cNvPr>
          <p:cNvGrpSpPr/>
          <p:nvPr/>
        </p:nvGrpSpPr>
        <p:grpSpPr>
          <a:xfrm>
            <a:off x="3102973" y="945647"/>
            <a:ext cx="3088509" cy="3884569"/>
            <a:chOff x="3102973" y="945647"/>
            <a:chExt cx="3088509" cy="3884569"/>
          </a:xfrm>
          <a:solidFill>
            <a:schemeClr val="tx2">
              <a:lumMod val="40000"/>
              <a:lumOff val="60000"/>
            </a:schemeClr>
          </a:solidFill>
        </p:grpSpPr>
        <p:cxnSp>
          <p:nvCxnSpPr>
            <p:cNvPr id="48" name="Connecteur en arc 47">
              <a:extLst>
                <a:ext uri="{FF2B5EF4-FFF2-40B4-BE49-F238E27FC236}">
                  <a16:creationId xmlns:a16="http://schemas.microsoft.com/office/drawing/2014/main" id="{11677108-7C8F-6FD3-2E00-3F40DAB6CB91}"/>
                </a:ext>
              </a:extLst>
            </p:cNvPr>
            <p:cNvCxnSpPr>
              <a:cxnSpLocks/>
              <a:stCxn id="25" idx="0"/>
              <a:endCxn id="16" idx="2"/>
            </p:cNvCxnSpPr>
            <p:nvPr/>
          </p:nvCxnSpPr>
          <p:spPr>
            <a:xfrm rot="16200000" flipV="1">
              <a:off x="4622209" y="3260943"/>
              <a:ext cx="308039" cy="2830507"/>
            </a:xfrm>
            <a:prstGeom prst="curvedConnector3">
              <a:avLst>
                <a:gd name="adj1" fmla="val 16182"/>
              </a:avLst>
            </a:prstGeom>
            <a:grpFill/>
            <a:ln w="38100">
              <a:solidFill>
                <a:schemeClr val="accent4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à coins arrondis 2">
              <a:extLst>
                <a:ext uri="{FF2B5EF4-FFF2-40B4-BE49-F238E27FC236}">
                  <a16:creationId xmlns:a16="http://schemas.microsoft.com/office/drawing/2014/main" id="{35B3357F-8506-DC9F-A1FA-976AC1DEB8F1}"/>
                </a:ext>
              </a:extLst>
            </p:cNvPr>
            <p:cNvSpPr/>
            <p:nvPr/>
          </p:nvSpPr>
          <p:spPr>
            <a:xfrm>
              <a:off x="3102973" y="945647"/>
              <a:ext cx="516001" cy="357653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fr-FR" sz="2400" b="1">
                  <a:latin typeface="+mj-lt"/>
                </a:rPr>
                <a:t>Chimie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FB58BD04-82B5-5421-7960-AD825D103A52}"/>
              </a:ext>
            </a:extLst>
          </p:cNvPr>
          <p:cNvGrpSpPr/>
          <p:nvPr/>
        </p:nvGrpSpPr>
        <p:grpSpPr>
          <a:xfrm>
            <a:off x="3711095" y="942365"/>
            <a:ext cx="2480387" cy="3887851"/>
            <a:chOff x="3711095" y="942365"/>
            <a:chExt cx="2480387" cy="3887851"/>
          </a:xfrm>
          <a:solidFill>
            <a:schemeClr val="tx2">
              <a:lumMod val="40000"/>
              <a:lumOff val="60000"/>
            </a:schemeClr>
          </a:solidFill>
        </p:grpSpPr>
        <p:cxnSp>
          <p:nvCxnSpPr>
            <p:cNvPr id="51" name="Connecteur en arc 50">
              <a:extLst>
                <a:ext uri="{FF2B5EF4-FFF2-40B4-BE49-F238E27FC236}">
                  <a16:creationId xmlns:a16="http://schemas.microsoft.com/office/drawing/2014/main" id="{B489DFFB-CE3F-58C1-0971-284EC20112F3}"/>
                </a:ext>
              </a:extLst>
            </p:cNvPr>
            <p:cNvCxnSpPr>
              <a:cxnSpLocks/>
              <a:stCxn id="25" idx="0"/>
              <a:endCxn id="17" idx="2"/>
            </p:cNvCxnSpPr>
            <p:nvPr/>
          </p:nvCxnSpPr>
          <p:spPr>
            <a:xfrm rot="16200000" flipV="1">
              <a:off x="4917116" y="3555850"/>
              <a:ext cx="326347" cy="2222385"/>
            </a:xfrm>
            <a:prstGeom prst="curvedConnector3">
              <a:avLst>
                <a:gd name="adj1" fmla="val 18079"/>
              </a:avLst>
            </a:prstGeom>
            <a:grpFill/>
            <a:ln w="38100">
              <a:solidFill>
                <a:schemeClr val="accent4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à coins arrondis 2">
              <a:extLst>
                <a:ext uri="{FF2B5EF4-FFF2-40B4-BE49-F238E27FC236}">
                  <a16:creationId xmlns:a16="http://schemas.microsoft.com/office/drawing/2014/main" id="{B5028C6B-1BA0-4C2D-3AE8-F93926B254EC}"/>
                </a:ext>
              </a:extLst>
            </p:cNvPr>
            <p:cNvSpPr/>
            <p:nvPr/>
          </p:nvSpPr>
          <p:spPr>
            <a:xfrm>
              <a:off x="3711095" y="942365"/>
              <a:ext cx="516002" cy="35615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fr-FR" sz="2400" b="1">
                  <a:latin typeface="+mj-lt"/>
                </a:rPr>
                <a:t>Sciences de la Terre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4A0CC03E-A93C-88FE-6F07-7A32AB0BB97B}"/>
              </a:ext>
            </a:extLst>
          </p:cNvPr>
          <p:cNvGrpSpPr/>
          <p:nvPr/>
        </p:nvGrpSpPr>
        <p:grpSpPr>
          <a:xfrm>
            <a:off x="6191482" y="926522"/>
            <a:ext cx="1503337" cy="3903694"/>
            <a:chOff x="3333063" y="952914"/>
            <a:chExt cx="1503337" cy="3903694"/>
          </a:xfrm>
        </p:grpSpPr>
        <p:cxnSp>
          <p:nvCxnSpPr>
            <p:cNvPr id="57" name="Connecteur en arc 56">
              <a:extLst>
                <a:ext uri="{FF2B5EF4-FFF2-40B4-BE49-F238E27FC236}">
                  <a16:creationId xmlns:a16="http://schemas.microsoft.com/office/drawing/2014/main" id="{59E86309-2B4A-3A4A-E05A-5AB1F6CC2253}"/>
                </a:ext>
              </a:extLst>
            </p:cNvPr>
            <p:cNvCxnSpPr>
              <a:cxnSpLocks/>
              <a:stCxn id="25" idx="0"/>
              <a:endCxn id="19" idx="2"/>
            </p:cNvCxnSpPr>
            <p:nvPr/>
          </p:nvCxnSpPr>
          <p:spPr>
            <a:xfrm rot="5400000" flipH="1" flipV="1">
              <a:off x="3788516" y="4066724"/>
              <a:ext cx="334431" cy="1245338"/>
            </a:xfrm>
            <a:prstGeom prst="curvedConnector3">
              <a:avLst>
                <a:gd name="adj1" fmla="val 50000"/>
              </a:avLst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à coins arrondis 2">
              <a:extLst>
                <a:ext uri="{FF2B5EF4-FFF2-40B4-BE49-F238E27FC236}">
                  <a16:creationId xmlns:a16="http://schemas.microsoft.com/office/drawing/2014/main" id="{F15224EA-45EF-5DCF-C890-B7A83C834626}"/>
                </a:ext>
              </a:extLst>
            </p:cNvPr>
            <p:cNvSpPr/>
            <p:nvPr/>
          </p:nvSpPr>
          <p:spPr>
            <a:xfrm>
              <a:off x="4320400" y="952914"/>
              <a:ext cx="516000" cy="3569263"/>
            </a:xfrm>
            <a:prstGeom prst="roundRect">
              <a:avLst/>
            </a:prstGeom>
            <a:solidFill>
              <a:srgbClr val="40BA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fr-FR" sz="2400" b="1">
                  <a:latin typeface="+mj-lt"/>
                </a:rPr>
                <a:t>Electronique</a:t>
              </a:r>
            </a:p>
          </p:txBody>
        </p:sp>
      </p:grpSp>
      <p:sp>
        <p:nvSpPr>
          <p:cNvPr id="24" name="Rectangle à coins arrondis 2">
            <a:extLst>
              <a:ext uri="{FF2B5EF4-FFF2-40B4-BE49-F238E27FC236}">
                <a16:creationId xmlns:a16="http://schemas.microsoft.com/office/drawing/2014/main" id="{54B71287-2DA8-1502-AD21-758325BB6108}"/>
              </a:ext>
            </a:extLst>
          </p:cNvPr>
          <p:cNvSpPr/>
          <p:nvPr/>
        </p:nvSpPr>
        <p:spPr>
          <a:xfrm>
            <a:off x="9573642" y="942365"/>
            <a:ext cx="1986897" cy="39180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fr-FR" sz="2400" b="1">
                <a:latin typeface="+mj-lt"/>
              </a:rPr>
              <a:t>Doubles Licences</a:t>
            </a:r>
          </a:p>
          <a:p>
            <a:pPr algn="ctr"/>
            <a:endParaRPr lang="fr-FR" b="1">
              <a:latin typeface="+mj-lt"/>
            </a:endParaRPr>
          </a:p>
          <a:p>
            <a:pPr algn="ctr"/>
            <a:r>
              <a:rPr lang="fr-FR" b="1">
                <a:solidFill>
                  <a:schemeClr val="bg1"/>
                </a:solidFill>
                <a:latin typeface="+mj-lt"/>
              </a:rPr>
              <a:t>Maths-Info</a:t>
            </a:r>
          </a:p>
          <a:p>
            <a:pPr algn="ctr"/>
            <a:r>
              <a:rPr lang="fr-FR" b="1">
                <a:solidFill>
                  <a:schemeClr val="bg1">
                    <a:lumMod val="85000"/>
                  </a:schemeClr>
                </a:solidFill>
                <a:latin typeface="+mj-lt"/>
              </a:rPr>
              <a:t>Maths-Physique</a:t>
            </a:r>
          </a:p>
          <a:p>
            <a:pPr algn="ctr"/>
            <a:r>
              <a:rPr lang="fr-FR" b="1">
                <a:solidFill>
                  <a:schemeClr val="bg1">
                    <a:lumMod val="85000"/>
                  </a:schemeClr>
                </a:solidFill>
                <a:latin typeface="+mj-lt"/>
              </a:rPr>
              <a:t>Chimie-Biologie</a:t>
            </a:r>
          </a:p>
          <a:p>
            <a:pPr algn="ctr"/>
            <a:r>
              <a:rPr lang="fr-FR" b="1">
                <a:solidFill>
                  <a:schemeClr val="bg1">
                    <a:lumMod val="85000"/>
                  </a:schemeClr>
                </a:solidFill>
                <a:latin typeface="+mj-lt"/>
              </a:rPr>
              <a:t>Maths-Biologie</a:t>
            </a:r>
          </a:p>
          <a:p>
            <a:pPr algn="ctr"/>
            <a:r>
              <a:rPr lang="fr-FR" b="1">
                <a:solidFill>
                  <a:schemeClr val="bg1">
                    <a:lumMod val="85000"/>
                  </a:schemeClr>
                </a:solidFill>
                <a:latin typeface="+mj-lt"/>
              </a:rPr>
              <a:t>Biologie-</a:t>
            </a:r>
            <a:r>
              <a:rPr lang="fr-FR" b="1" err="1">
                <a:solidFill>
                  <a:schemeClr val="bg1">
                    <a:lumMod val="85000"/>
                  </a:schemeClr>
                </a:solidFill>
                <a:latin typeface="+mj-lt"/>
              </a:rPr>
              <a:t>Géoscienes</a:t>
            </a:r>
            <a:endParaRPr lang="fr-FR" b="1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8667BB1B-81FD-1B66-F80E-C58259DB424A}"/>
              </a:ext>
            </a:extLst>
          </p:cNvPr>
          <p:cNvGrpSpPr/>
          <p:nvPr/>
        </p:nvGrpSpPr>
        <p:grpSpPr>
          <a:xfrm>
            <a:off x="6174144" y="952642"/>
            <a:ext cx="2388515" cy="3887852"/>
            <a:chOff x="6174144" y="952642"/>
            <a:chExt cx="2388515" cy="3887852"/>
          </a:xfrm>
        </p:grpSpPr>
        <p:cxnSp>
          <p:nvCxnSpPr>
            <p:cNvPr id="66" name="Connecteur en arc 65">
              <a:extLst>
                <a:ext uri="{FF2B5EF4-FFF2-40B4-BE49-F238E27FC236}">
                  <a16:creationId xmlns:a16="http://schemas.microsoft.com/office/drawing/2014/main" id="{13657A22-081E-2710-F04C-ACCCDD1B1F5D}"/>
                </a:ext>
              </a:extLst>
            </p:cNvPr>
            <p:cNvCxnSpPr>
              <a:cxnSpLocks/>
              <a:endCxn id="38" idx="2"/>
            </p:cNvCxnSpPr>
            <p:nvPr/>
          </p:nvCxnSpPr>
          <p:spPr>
            <a:xfrm flipV="1">
              <a:off x="6174144" y="4108465"/>
              <a:ext cx="1993394" cy="732029"/>
            </a:xfrm>
            <a:prstGeom prst="curvedConnector2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à coins arrondis 2">
              <a:extLst>
                <a:ext uri="{FF2B5EF4-FFF2-40B4-BE49-F238E27FC236}">
                  <a16:creationId xmlns:a16="http://schemas.microsoft.com/office/drawing/2014/main" id="{31223227-A295-AFAA-8804-ADDB3BD54135}"/>
                </a:ext>
              </a:extLst>
            </p:cNvPr>
            <p:cNvSpPr/>
            <p:nvPr/>
          </p:nvSpPr>
          <p:spPr>
            <a:xfrm>
              <a:off x="7772416" y="952642"/>
              <a:ext cx="790243" cy="3155823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fr-FR" sz="2400" b="1">
                  <a:latin typeface="+mj-lt"/>
                </a:rPr>
                <a:t>Sciences et Technologies</a:t>
              </a:r>
            </a:p>
          </p:txBody>
        </p:sp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5BA799C8-FE82-01CF-53A3-867DFBFBBBF8}"/>
              </a:ext>
            </a:extLst>
          </p:cNvPr>
          <p:cNvGrpSpPr/>
          <p:nvPr/>
        </p:nvGrpSpPr>
        <p:grpSpPr>
          <a:xfrm>
            <a:off x="6191481" y="951610"/>
            <a:ext cx="3263904" cy="3878607"/>
            <a:chOff x="6191481" y="951610"/>
            <a:chExt cx="3263904" cy="3878607"/>
          </a:xfrm>
        </p:grpSpPr>
        <p:cxnSp>
          <p:nvCxnSpPr>
            <p:cNvPr id="69" name="Connecteur en arc 68">
              <a:extLst>
                <a:ext uri="{FF2B5EF4-FFF2-40B4-BE49-F238E27FC236}">
                  <a16:creationId xmlns:a16="http://schemas.microsoft.com/office/drawing/2014/main" id="{10AD35CA-A642-B69E-9118-3BCF903D7105}"/>
                </a:ext>
              </a:extLst>
            </p:cNvPr>
            <p:cNvCxnSpPr>
              <a:cxnSpLocks/>
              <a:stCxn id="25" idx="0"/>
              <a:endCxn id="39" idx="2"/>
            </p:cNvCxnSpPr>
            <p:nvPr/>
          </p:nvCxnSpPr>
          <p:spPr>
            <a:xfrm rot="5400000" flipH="1" flipV="1">
              <a:off x="7475789" y="3247422"/>
              <a:ext cx="298487" cy="2867103"/>
            </a:xfrm>
            <a:prstGeom prst="curvedConnector3">
              <a:avLst>
                <a:gd name="adj1" fmla="val 3467"/>
              </a:avLst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à coins arrondis 2">
              <a:extLst>
                <a:ext uri="{FF2B5EF4-FFF2-40B4-BE49-F238E27FC236}">
                  <a16:creationId xmlns:a16="http://schemas.microsoft.com/office/drawing/2014/main" id="{021F59BB-3573-3F56-8D0D-683F3F11C0CF}"/>
                </a:ext>
              </a:extLst>
            </p:cNvPr>
            <p:cNvSpPr/>
            <p:nvPr/>
          </p:nvSpPr>
          <p:spPr>
            <a:xfrm>
              <a:off x="8661782" y="951610"/>
              <a:ext cx="793603" cy="3580119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fr-FR" sz="2400" b="1">
                  <a:latin typeface="+mj-lt"/>
                </a:rPr>
                <a:t>Parcours préparatoire au professorat des écoles</a:t>
              </a:r>
            </a:p>
          </p:txBody>
        </p: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DF478E4D-790E-5A06-BCD7-714E96A60C02}"/>
              </a:ext>
            </a:extLst>
          </p:cNvPr>
          <p:cNvGrpSpPr/>
          <p:nvPr/>
        </p:nvGrpSpPr>
        <p:grpSpPr>
          <a:xfrm>
            <a:off x="5769907" y="924608"/>
            <a:ext cx="1333130" cy="3905608"/>
            <a:chOff x="4932713" y="950124"/>
            <a:chExt cx="1333130" cy="3905608"/>
          </a:xfrm>
        </p:grpSpPr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5382D03B-1296-450C-26A4-6925E1BFF2EA}"/>
                </a:ext>
              </a:extLst>
            </p:cNvPr>
            <p:cNvGrpSpPr/>
            <p:nvPr/>
          </p:nvGrpSpPr>
          <p:grpSpPr>
            <a:xfrm>
              <a:off x="4932713" y="2640427"/>
              <a:ext cx="1316143" cy="2215305"/>
              <a:chOff x="4932713" y="2640427"/>
              <a:chExt cx="1316143" cy="2215305"/>
            </a:xfrm>
          </p:grpSpPr>
          <p:cxnSp>
            <p:nvCxnSpPr>
              <p:cNvPr id="60" name="Connecteur en arc 59">
                <a:extLst>
                  <a:ext uri="{FF2B5EF4-FFF2-40B4-BE49-F238E27FC236}">
                    <a16:creationId xmlns:a16="http://schemas.microsoft.com/office/drawing/2014/main" id="{79FEE558-C79C-5497-EC97-B0D281C0F041}"/>
                  </a:ext>
                </a:extLst>
              </p:cNvPr>
              <p:cNvCxnSpPr>
                <a:cxnSpLocks/>
                <a:stCxn id="25" idx="0"/>
                <a:endCxn id="15" idx="2"/>
              </p:cNvCxnSpPr>
              <p:nvPr/>
            </p:nvCxnSpPr>
            <p:spPr>
              <a:xfrm rot="5400000" flipH="1" flipV="1">
                <a:off x="5331849" y="4596796"/>
                <a:ext cx="281375" cy="236498"/>
              </a:xfrm>
              <a:prstGeom prst="curvedConnector3">
                <a:avLst>
                  <a:gd name="adj1" fmla="val 50000"/>
                </a:avLst>
              </a:prstGeom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Rectangle à coins arrondis 2">
                <a:extLst>
                  <a:ext uri="{FF2B5EF4-FFF2-40B4-BE49-F238E27FC236}">
                    <a16:creationId xmlns:a16="http://schemas.microsoft.com/office/drawing/2014/main" id="{E993AB07-CE55-A3C7-6FEB-2BAD9AC2133D}"/>
                  </a:ext>
                </a:extLst>
              </p:cNvPr>
              <p:cNvSpPr/>
              <p:nvPr/>
            </p:nvSpPr>
            <p:spPr>
              <a:xfrm>
                <a:off x="4932713" y="2640427"/>
                <a:ext cx="1316143" cy="1933930"/>
              </a:xfrm>
              <a:prstGeom prst="roundRect">
                <a:avLst/>
              </a:prstGeom>
              <a:solidFill>
                <a:srgbClr val="40BA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fr-FR" sz="2400" b="1">
                    <a:latin typeface="+mj-lt"/>
                  </a:rPr>
                  <a:t>Informatique</a:t>
                </a:r>
              </a:p>
            </p:txBody>
          </p:sp>
        </p:grpSp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A111F40B-662F-8AB2-4820-0FFDA7A24E49}"/>
                </a:ext>
              </a:extLst>
            </p:cNvPr>
            <p:cNvGrpSpPr/>
            <p:nvPr/>
          </p:nvGrpSpPr>
          <p:grpSpPr>
            <a:xfrm>
              <a:off x="4954729" y="950124"/>
              <a:ext cx="1311114" cy="1690304"/>
              <a:chOff x="4954729" y="950124"/>
              <a:chExt cx="1311114" cy="1690304"/>
            </a:xfrm>
          </p:grpSpPr>
          <p:sp>
            <p:nvSpPr>
              <p:cNvPr id="12" name="Rectangle à coins arrondis 2">
                <a:extLst>
                  <a:ext uri="{FF2B5EF4-FFF2-40B4-BE49-F238E27FC236}">
                    <a16:creationId xmlns:a16="http://schemas.microsoft.com/office/drawing/2014/main" id="{E491C5B3-E82C-6FF3-B7C7-74249E0CEBED}"/>
                  </a:ext>
                </a:extLst>
              </p:cNvPr>
              <p:cNvSpPr/>
              <p:nvPr/>
            </p:nvSpPr>
            <p:spPr>
              <a:xfrm>
                <a:off x="4954729" y="950124"/>
                <a:ext cx="630255" cy="1435746"/>
              </a:xfrm>
              <a:prstGeom prst="roundRect">
                <a:avLst/>
              </a:prstGeom>
              <a:solidFill>
                <a:srgbClr val="40BA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fr-FR" b="1">
                    <a:latin typeface="+mj-lt"/>
                  </a:rPr>
                  <a:t>L3 Informatique</a:t>
                </a:r>
              </a:p>
            </p:txBody>
          </p:sp>
          <p:sp>
            <p:nvSpPr>
              <p:cNvPr id="14" name="Rectangle à coins arrondis 2">
                <a:extLst>
                  <a:ext uri="{FF2B5EF4-FFF2-40B4-BE49-F238E27FC236}">
                    <a16:creationId xmlns:a16="http://schemas.microsoft.com/office/drawing/2014/main" id="{F06691B3-27A6-7522-3B51-53FFD1658079}"/>
                  </a:ext>
                </a:extLst>
              </p:cNvPr>
              <p:cNvSpPr/>
              <p:nvPr/>
            </p:nvSpPr>
            <p:spPr>
              <a:xfrm>
                <a:off x="5635588" y="950124"/>
                <a:ext cx="630255" cy="1435746"/>
              </a:xfrm>
              <a:prstGeom prst="roundRect">
                <a:avLst/>
              </a:prstGeom>
              <a:solidFill>
                <a:srgbClr val="40BA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fr-FR" sz="1600" b="1" u="sng" dirty="0">
                    <a:latin typeface="+mj-lt"/>
                  </a:rPr>
                  <a:t>L3 Intelligence Artificielle</a:t>
                </a:r>
              </a:p>
            </p:txBody>
          </p:sp>
          <p:cxnSp>
            <p:nvCxnSpPr>
              <p:cNvPr id="46" name="Connecteur en arc 45">
                <a:extLst>
                  <a:ext uri="{FF2B5EF4-FFF2-40B4-BE49-F238E27FC236}">
                    <a16:creationId xmlns:a16="http://schemas.microsoft.com/office/drawing/2014/main" id="{8130C01B-05C4-2962-717C-A8D22032C382}"/>
                  </a:ext>
                </a:extLst>
              </p:cNvPr>
              <p:cNvCxnSpPr>
                <a:cxnSpLocks/>
                <a:stCxn id="15" idx="0"/>
                <a:endCxn id="12" idx="2"/>
              </p:cNvCxnSpPr>
              <p:nvPr/>
            </p:nvCxnSpPr>
            <p:spPr>
              <a:xfrm rot="16200000" flipV="1">
                <a:off x="5303043" y="2352685"/>
                <a:ext cx="254557" cy="320928"/>
              </a:xfrm>
              <a:prstGeom prst="curvedConnector3">
                <a:avLst>
                  <a:gd name="adj1" fmla="val 50000"/>
                </a:avLst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onnecteur en arc 49">
                <a:extLst>
                  <a:ext uri="{FF2B5EF4-FFF2-40B4-BE49-F238E27FC236}">
                    <a16:creationId xmlns:a16="http://schemas.microsoft.com/office/drawing/2014/main" id="{688F9140-B88A-F606-56ED-FBB6141703A2}"/>
                  </a:ext>
                </a:extLst>
              </p:cNvPr>
              <p:cNvCxnSpPr>
                <a:cxnSpLocks/>
                <a:stCxn id="15" idx="0"/>
                <a:endCxn id="14" idx="2"/>
              </p:cNvCxnSpPr>
              <p:nvPr/>
            </p:nvCxnSpPr>
            <p:spPr>
              <a:xfrm rot="5400000" flipH="1" flipV="1">
                <a:off x="5643472" y="2333184"/>
                <a:ext cx="254557" cy="359931"/>
              </a:xfrm>
              <a:prstGeom prst="curvedConnector3">
                <a:avLst>
                  <a:gd name="adj1" fmla="val 50000"/>
                </a:avLst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Groupe 5">
            <a:extLst>
              <a:ext uri="{FF2B5EF4-FFF2-40B4-BE49-F238E27FC236}">
                <a16:creationId xmlns:a16="http://schemas.microsoft.com/office/drawing/2014/main" id="{6FA57DD4-D6DA-3A1B-DE39-C83CE556174A}"/>
              </a:ext>
            </a:extLst>
          </p:cNvPr>
          <p:cNvGrpSpPr/>
          <p:nvPr/>
        </p:nvGrpSpPr>
        <p:grpSpPr>
          <a:xfrm>
            <a:off x="4344673" y="941615"/>
            <a:ext cx="1846808" cy="3888601"/>
            <a:chOff x="6382857" y="965217"/>
            <a:chExt cx="1846808" cy="3888601"/>
          </a:xfrm>
        </p:grpSpPr>
        <p:grpSp>
          <p:nvGrpSpPr>
            <p:cNvPr id="37" name="Groupe 36">
              <a:extLst>
                <a:ext uri="{FF2B5EF4-FFF2-40B4-BE49-F238E27FC236}">
                  <a16:creationId xmlns:a16="http://schemas.microsoft.com/office/drawing/2014/main" id="{8DDD7443-50CA-9AD7-6EFF-7CBE70AABEED}"/>
                </a:ext>
              </a:extLst>
            </p:cNvPr>
            <p:cNvGrpSpPr/>
            <p:nvPr/>
          </p:nvGrpSpPr>
          <p:grpSpPr>
            <a:xfrm>
              <a:off x="6382857" y="2632677"/>
              <a:ext cx="1846808" cy="2221141"/>
              <a:chOff x="6382857" y="2632677"/>
              <a:chExt cx="1846808" cy="2221141"/>
            </a:xfrm>
          </p:grpSpPr>
          <p:cxnSp>
            <p:nvCxnSpPr>
              <p:cNvPr id="63" name="Connecteur en arc 62">
                <a:extLst>
                  <a:ext uri="{FF2B5EF4-FFF2-40B4-BE49-F238E27FC236}">
                    <a16:creationId xmlns:a16="http://schemas.microsoft.com/office/drawing/2014/main" id="{99A430CC-8DEB-34B3-78D0-9AE0BF0EF65E}"/>
                  </a:ext>
                </a:extLst>
              </p:cNvPr>
              <p:cNvCxnSpPr>
                <a:cxnSpLocks/>
                <a:stCxn id="25" idx="0"/>
                <a:endCxn id="23" idx="2"/>
              </p:cNvCxnSpPr>
              <p:nvPr/>
            </p:nvCxnSpPr>
            <p:spPr>
              <a:xfrm rot="16200000" flipV="1">
                <a:off x="7501870" y="4126023"/>
                <a:ext cx="266854" cy="1188736"/>
              </a:xfrm>
              <a:prstGeom prst="curvedConnector3">
                <a:avLst>
                  <a:gd name="adj1" fmla="val 50000"/>
                </a:avLst>
              </a:prstGeom>
              <a:ln w="38100">
                <a:solidFill>
                  <a:schemeClr val="accent4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Rectangle à coins arrondis 2">
                <a:extLst>
                  <a:ext uri="{FF2B5EF4-FFF2-40B4-BE49-F238E27FC236}">
                    <a16:creationId xmlns:a16="http://schemas.microsoft.com/office/drawing/2014/main" id="{7B64F989-2614-DF4C-4D7B-930F4C0BA5B7}"/>
                  </a:ext>
                </a:extLst>
              </p:cNvPr>
              <p:cNvSpPr/>
              <p:nvPr/>
            </p:nvSpPr>
            <p:spPr>
              <a:xfrm>
                <a:off x="6382857" y="2632677"/>
                <a:ext cx="1316143" cy="1954287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fr-FR" sz="2400" b="1">
                    <a:latin typeface="+mj-lt"/>
                  </a:rPr>
                  <a:t>MIASHS</a:t>
                </a:r>
              </a:p>
            </p:txBody>
          </p:sp>
        </p:grpSp>
        <p:grpSp>
          <p:nvGrpSpPr>
            <p:cNvPr id="40" name="Groupe 39">
              <a:extLst>
                <a:ext uri="{FF2B5EF4-FFF2-40B4-BE49-F238E27FC236}">
                  <a16:creationId xmlns:a16="http://schemas.microsoft.com/office/drawing/2014/main" id="{B00B554E-4558-0AE0-400A-7B2DED37E80C}"/>
                </a:ext>
              </a:extLst>
            </p:cNvPr>
            <p:cNvGrpSpPr/>
            <p:nvPr/>
          </p:nvGrpSpPr>
          <p:grpSpPr>
            <a:xfrm>
              <a:off x="6385605" y="965217"/>
              <a:ext cx="1330239" cy="1667460"/>
              <a:chOff x="6385605" y="965217"/>
              <a:chExt cx="1330239" cy="1667460"/>
            </a:xfrm>
          </p:grpSpPr>
          <p:sp>
            <p:nvSpPr>
              <p:cNvPr id="21" name="Rectangle à coins arrondis 2">
                <a:extLst>
                  <a:ext uri="{FF2B5EF4-FFF2-40B4-BE49-F238E27FC236}">
                    <a16:creationId xmlns:a16="http://schemas.microsoft.com/office/drawing/2014/main" id="{B4B1FAD9-32FC-EB6A-F1BF-369BC708B87C}"/>
                  </a:ext>
                </a:extLst>
              </p:cNvPr>
              <p:cNvSpPr/>
              <p:nvPr/>
            </p:nvSpPr>
            <p:spPr>
              <a:xfrm>
                <a:off x="7085589" y="965217"/>
                <a:ext cx="630255" cy="1435746"/>
              </a:xfrm>
              <a:prstGeom prst="roundRect">
                <a:avLst/>
              </a:prstGeom>
              <a:solidFill>
                <a:srgbClr val="40BA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fr-FR" b="1">
                    <a:latin typeface="+mj-lt"/>
                  </a:rPr>
                  <a:t>L3 MIAGE</a:t>
                </a:r>
              </a:p>
            </p:txBody>
          </p:sp>
          <p:sp>
            <p:nvSpPr>
              <p:cNvPr id="22" name="Rectangle à coins arrondis 2">
                <a:extLst>
                  <a:ext uri="{FF2B5EF4-FFF2-40B4-BE49-F238E27FC236}">
                    <a16:creationId xmlns:a16="http://schemas.microsoft.com/office/drawing/2014/main" id="{53D71279-23C0-2E59-128E-F131180563FE}"/>
                  </a:ext>
                </a:extLst>
              </p:cNvPr>
              <p:cNvSpPr/>
              <p:nvPr/>
            </p:nvSpPr>
            <p:spPr>
              <a:xfrm>
                <a:off x="6385605" y="975120"/>
                <a:ext cx="630255" cy="1435746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fr-FR" b="1">
                    <a:latin typeface="+mj-lt"/>
                  </a:rPr>
                  <a:t>L3 MASS</a:t>
                </a:r>
              </a:p>
            </p:txBody>
          </p:sp>
          <p:cxnSp>
            <p:nvCxnSpPr>
              <p:cNvPr id="55" name="Connecteur en arc 54">
                <a:extLst>
                  <a:ext uri="{FF2B5EF4-FFF2-40B4-BE49-F238E27FC236}">
                    <a16:creationId xmlns:a16="http://schemas.microsoft.com/office/drawing/2014/main" id="{81F39BA0-EF38-1068-C0C3-1FBD6248A360}"/>
                  </a:ext>
                </a:extLst>
              </p:cNvPr>
              <p:cNvCxnSpPr>
                <a:cxnSpLocks/>
                <a:stCxn id="23" idx="0"/>
                <a:endCxn id="21" idx="2"/>
              </p:cNvCxnSpPr>
              <p:nvPr/>
            </p:nvCxnSpPr>
            <p:spPr>
              <a:xfrm rot="5400000" flipH="1" flipV="1">
                <a:off x="7104966" y="2336926"/>
                <a:ext cx="231714" cy="359788"/>
              </a:xfrm>
              <a:prstGeom prst="curvedConnector3">
                <a:avLst>
                  <a:gd name="adj1" fmla="val 50000"/>
                </a:avLst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necteur en arc 60">
                <a:extLst>
                  <a:ext uri="{FF2B5EF4-FFF2-40B4-BE49-F238E27FC236}">
                    <a16:creationId xmlns:a16="http://schemas.microsoft.com/office/drawing/2014/main" id="{EB4D1AAA-725A-87EA-A1DC-67B59650E78F}"/>
                  </a:ext>
                </a:extLst>
              </p:cNvPr>
              <p:cNvCxnSpPr>
                <a:cxnSpLocks/>
                <a:stCxn id="23" idx="0"/>
                <a:endCxn id="22" idx="2"/>
              </p:cNvCxnSpPr>
              <p:nvPr/>
            </p:nvCxnSpPr>
            <p:spPr>
              <a:xfrm rot="16200000" flipV="1">
                <a:off x="6759926" y="2351674"/>
                <a:ext cx="221811" cy="340196"/>
              </a:xfrm>
              <a:prstGeom prst="curvedConnector3">
                <a:avLst>
                  <a:gd name="adj1" fmla="val 50000"/>
                </a:avLst>
              </a:prstGeom>
              <a:ln w="38100">
                <a:solidFill>
                  <a:schemeClr val="accent4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" name="Image 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9611EAF-C63F-700B-F933-30880DB7C5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702" y="5827571"/>
            <a:ext cx="5559787" cy="1030429"/>
          </a:xfrm>
          <a:prstGeom prst="rect">
            <a:avLst/>
          </a:prstGeom>
        </p:spPr>
      </p:pic>
      <p:pic>
        <p:nvPicPr>
          <p:cNvPr id="31" name="Image 30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B8C354B-E047-FD28-EAFB-A46A9F27E6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1" y="5848353"/>
            <a:ext cx="5769822" cy="986943"/>
          </a:xfrm>
          <a:prstGeom prst="rect">
            <a:avLst/>
          </a:prstGeom>
        </p:spPr>
      </p:pic>
      <p:grpSp>
        <p:nvGrpSpPr>
          <p:cNvPr id="49" name="Groupe 48">
            <a:extLst>
              <a:ext uri="{FF2B5EF4-FFF2-40B4-BE49-F238E27FC236}">
                <a16:creationId xmlns:a16="http://schemas.microsoft.com/office/drawing/2014/main" id="{95B49481-5BCE-F380-1F08-4538F3B5CE17}"/>
              </a:ext>
            </a:extLst>
          </p:cNvPr>
          <p:cNvGrpSpPr/>
          <p:nvPr/>
        </p:nvGrpSpPr>
        <p:grpSpPr>
          <a:xfrm>
            <a:off x="5359255" y="4574153"/>
            <a:ext cx="2698389" cy="1069525"/>
            <a:chOff x="8907938" y="838150"/>
            <a:chExt cx="2698389" cy="1069525"/>
          </a:xfrm>
        </p:grpSpPr>
        <p:sp>
          <p:nvSpPr>
            <p:cNvPr id="47" name="Rectangle : coins arrondis 46">
              <a:extLst>
                <a:ext uri="{FF2B5EF4-FFF2-40B4-BE49-F238E27FC236}">
                  <a16:creationId xmlns:a16="http://schemas.microsoft.com/office/drawing/2014/main" id="{D6674663-2FF4-C54B-0104-B81087B48046}"/>
                </a:ext>
              </a:extLst>
            </p:cNvPr>
            <p:cNvSpPr/>
            <p:nvPr/>
          </p:nvSpPr>
          <p:spPr>
            <a:xfrm>
              <a:off x="8988632" y="873238"/>
              <a:ext cx="2617695" cy="1034437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fr-FR"/>
                <a:t>     ~650 étudiants</a:t>
              </a:r>
            </a:p>
            <a:p>
              <a:pPr algn="ctr"/>
              <a:r>
                <a:rPr lang="fr-FR"/>
                <a:t>       (dont ~20 alternants</a:t>
              </a:r>
              <a:endParaRPr lang="fr-FR">
                <a:ea typeface="Calibri"/>
                <a:cs typeface="Calibri"/>
              </a:endParaRPr>
            </a:p>
            <a:p>
              <a:pPr algn="ctr"/>
              <a:r>
                <a:rPr lang="fr-FR"/>
                <a:t>         en L3 MIAGE)</a:t>
              </a:r>
              <a:endParaRPr lang="fr-FR">
                <a:ea typeface="Calibri"/>
                <a:cs typeface="Calibri"/>
              </a:endParaRPr>
            </a:p>
          </p:txBody>
        </p:sp>
        <p:pic>
          <p:nvPicPr>
            <p:cNvPr id="45" name="Image 44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DBAC5635-9D15-0E89-AC9D-34F97A0F4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773718" cy="773718"/>
            </a:xfrm>
            <a:prstGeom prst="rect">
              <a:avLst/>
            </a:prstGeom>
          </p:spPr>
        </p:pic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AB1E8731-AA48-F4AA-9E07-CC749778DF2E}"/>
              </a:ext>
            </a:extLst>
          </p:cNvPr>
          <p:cNvGrpSpPr/>
          <p:nvPr/>
        </p:nvGrpSpPr>
        <p:grpSpPr>
          <a:xfrm>
            <a:off x="9542573" y="2868564"/>
            <a:ext cx="2083873" cy="909751"/>
            <a:chOff x="8907938" y="838150"/>
            <a:chExt cx="2083873" cy="909751"/>
          </a:xfrm>
        </p:grpSpPr>
        <p:sp>
          <p:nvSpPr>
            <p:cNvPr id="29" name="Rectangle : coins arrondis 28">
              <a:extLst>
                <a:ext uri="{FF2B5EF4-FFF2-40B4-BE49-F238E27FC236}">
                  <a16:creationId xmlns:a16="http://schemas.microsoft.com/office/drawing/2014/main" id="{81663505-0DEF-6048-B341-5EC3313BD11F}"/>
                </a:ext>
              </a:extLst>
            </p:cNvPr>
            <p:cNvSpPr/>
            <p:nvPr/>
          </p:nvSpPr>
          <p:spPr>
            <a:xfrm>
              <a:off x="8988632" y="873238"/>
              <a:ext cx="2003179" cy="874663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fr-FR" dirty="0"/>
                <a:t>     ~30 étudiants</a:t>
              </a:r>
            </a:p>
          </p:txBody>
        </p:sp>
        <p:pic>
          <p:nvPicPr>
            <p:cNvPr id="34" name="Image 33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5D313C1F-440B-4024-254C-7A0C34DC3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773718" cy="773718"/>
            </a:xfrm>
            <a:prstGeom prst="rect">
              <a:avLst/>
            </a:prstGeom>
          </p:spPr>
        </p:pic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id="{87ED29E9-8F2A-D98A-20CA-A1B78983F177}"/>
              </a:ext>
            </a:extLst>
          </p:cNvPr>
          <p:cNvSpPr/>
          <p:nvPr/>
        </p:nvSpPr>
        <p:spPr>
          <a:xfrm>
            <a:off x="9608482" y="2425309"/>
            <a:ext cx="1952057" cy="473008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34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 50">
            <a:extLst>
              <a:ext uri="{FF2B5EF4-FFF2-40B4-BE49-F238E27FC236}">
                <a16:creationId xmlns:a16="http://schemas.microsoft.com/office/drawing/2014/main" id="{66B5A52B-88E1-C868-B499-7F16D7D93A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127" r="44065"/>
          <a:stretch/>
        </p:blipFill>
        <p:spPr>
          <a:xfrm>
            <a:off x="10225756" y="0"/>
            <a:ext cx="1966244" cy="2138666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70D0A912-2009-4320-9847-9B6356A71154}"/>
              </a:ext>
            </a:extLst>
          </p:cNvPr>
          <p:cNvSpPr txBox="1">
            <a:spLocks/>
          </p:cNvSpPr>
          <p:nvPr/>
        </p:nvSpPr>
        <p:spPr>
          <a:xfrm>
            <a:off x="0" y="294531"/>
            <a:ext cx="12192000" cy="646331"/>
          </a:xfrm>
          <a:prstGeom prst="rect">
            <a:avLst/>
          </a:prstGeom>
          <a:noFill/>
        </p:spPr>
        <p:txBody>
          <a:bodyPr wrap="square" lIns="360000" tIns="45720" rIns="91440" bIns="4572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defRPr/>
            </a:pPr>
            <a:r>
              <a:rPr lang="fr-FR" sz="4000" b="1">
                <a:solidFill>
                  <a:srgbClr val="007FA2"/>
                </a:solidFill>
                <a:latin typeface="Brother 1816"/>
              </a:rPr>
              <a:t>Majeures en Master</a:t>
            </a:r>
          </a:p>
        </p:txBody>
      </p:sp>
      <p:pic>
        <p:nvPicPr>
          <p:cNvPr id="33" name="Image 32" descr="Une image contenant cercle, Graphique, logo, Police&#10;&#10;Description générée automatiquement">
            <a:extLst>
              <a:ext uri="{FF2B5EF4-FFF2-40B4-BE49-F238E27FC236}">
                <a16:creationId xmlns:a16="http://schemas.microsoft.com/office/drawing/2014/main" id="{43B5EA42-1C0D-37E1-6BD6-21CDA6B63E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9122" y="6245229"/>
            <a:ext cx="534954" cy="522514"/>
          </a:xfrm>
          <a:prstGeom prst="rect">
            <a:avLst/>
          </a:prstGeom>
        </p:spPr>
      </p:pic>
      <p:pic>
        <p:nvPicPr>
          <p:cNvPr id="34" name="Image 3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AC893A1-7545-0318-9336-9BE1B56874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951" y="6186714"/>
            <a:ext cx="3450725" cy="639545"/>
          </a:xfrm>
          <a:prstGeom prst="rect">
            <a:avLst/>
          </a:prstGeom>
          <a:noFill/>
        </p:spPr>
      </p:pic>
      <p:cxnSp>
        <p:nvCxnSpPr>
          <p:cNvPr id="35" name="Connecteur droit 34"/>
          <p:cNvCxnSpPr/>
          <p:nvPr/>
        </p:nvCxnSpPr>
        <p:spPr>
          <a:xfrm>
            <a:off x="188683" y="6154055"/>
            <a:ext cx="11736000" cy="0"/>
          </a:xfrm>
          <a:prstGeom prst="line">
            <a:avLst/>
          </a:prstGeom>
          <a:ln w="9525">
            <a:solidFill>
              <a:srgbClr val="037CA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e 68">
            <a:extLst>
              <a:ext uri="{FF2B5EF4-FFF2-40B4-BE49-F238E27FC236}">
                <a16:creationId xmlns:a16="http://schemas.microsoft.com/office/drawing/2014/main" id="{FEE85A14-3FE4-278B-D0A7-DDB7D947AEE4}"/>
              </a:ext>
            </a:extLst>
          </p:cNvPr>
          <p:cNvGrpSpPr/>
          <p:nvPr/>
        </p:nvGrpSpPr>
        <p:grpSpPr>
          <a:xfrm>
            <a:off x="4944639" y="1387926"/>
            <a:ext cx="2234301" cy="4635334"/>
            <a:chOff x="3078719" y="1845126"/>
            <a:chExt cx="2234301" cy="4635334"/>
          </a:xfrm>
        </p:grpSpPr>
        <p:grpSp>
          <p:nvGrpSpPr>
            <p:cNvPr id="63" name="Groupe 62">
              <a:extLst>
                <a:ext uri="{FF2B5EF4-FFF2-40B4-BE49-F238E27FC236}">
                  <a16:creationId xmlns:a16="http://schemas.microsoft.com/office/drawing/2014/main" id="{30DEA2EF-469C-8120-1667-18F538F9E4C5}"/>
                </a:ext>
              </a:extLst>
            </p:cNvPr>
            <p:cNvGrpSpPr/>
            <p:nvPr/>
          </p:nvGrpSpPr>
          <p:grpSpPr>
            <a:xfrm>
              <a:off x="3078719" y="1845126"/>
              <a:ext cx="2234301" cy="4635334"/>
              <a:chOff x="339088" y="1387928"/>
              <a:chExt cx="2234301" cy="4635334"/>
            </a:xfrm>
          </p:grpSpPr>
          <p:sp>
            <p:nvSpPr>
              <p:cNvPr id="64" name="ZoneTexte 63">
                <a:extLst>
                  <a:ext uri="{FF2B5EF4-FFF2-40B4-BE49-F238E27FC236}">
                    <a16:creationId xmlns:a16="http://schemas.microsoft.com/office/drawing/2014/main" id="{0ECFC223-81D1-88F0-7FB7-5E12C32367A6}"/>
                  </a:ext>
                </a:extLst>
              </p:cNvPr>
              <p:cNvSpPr txBox="1"/>
              <p:nvPr/>
            </p:nvSpPr>
            <p:spPr>
              <a:xfrm>
                <a:off x="339088" y="1387928"/>
                <a:ext cx="2234301" cy="4635334"/>
              </a:xfrm>
              <a:prstGeom prst="roundRect">
                <a:avLst/>
              </a:prstGeom>
              <a:solidFill>
                <a:srgbClr val="007FA2"/>
              </a:solidFill>
            </p:spPr>
            <p:txBody>
              <a:bodyPr wrap="square" rtlCol="0">
                <a:noAutofit/>
              </a:bodyPr>
              <a:lstStyle/>
              <a:p>
                <a:r>
                  <a:rPr lang="fr-FR" b="1">
                    <a:solidFill>
                      <a:schemeClr val="bg1"/>
                    </a:solidFill>
                    <a:latin typeface="Brother 1816" pitchFamily="50" charset="0"/>
                  </a:rPr>
                  <a:t>Master</a:t>
                </a:r>
              </a:p>
              <a:p>
                <a:r>
                  <a:rPr lang="fr-FR" sz="1700" b="1">
                    <a:solidFill>
                      <a:srgbClr val="FFC000"/>
                    </a:solidFill>
                    <a:latin typeface="Brother 1816" pitchFamily="50" charset="0"/>
                  </a:rPr>
                  <a:t>ELECTRONIQUE</a:t>
                </a:r>
              </a:p>
            </p:txBody>
          </p:sp>
          <p:grpSp>
            <p:nvGrpSpPr>
              <p:cNvPr id="65" name="Groupe 64">
                <a:extLst>
                  <a:ext uri="{FF2B5EF4-FFF2-40B4-BE49-F238E27FC236}">
                    <a16:creationId xmlns:a16="http://schemas.microsoft.com/office/drawing/2014/main" id="{ECD23BFB-D049-5CEC-08A0-0A4B64E03649}"/>
                  </a:ext>
                </a:extLst>
              </p:cNvPr>
              <p:cNvGrpSpPr/>
              <p:nvPr/>
            </p:nvGrpSpPr>
            <p:grpSpPr>
              <a:xfrm>
                <a:off x="628481" y="5521925"/>
                <a:ext cx="1925126" cy="370446"/>
                <a:chOff x="651804" y="5411797"/>
                <a:chExt cx="1925126" cy="370446"/>
              </a:xfrm>
            </p:grpSpPr>
            <p:sp>
              <p:nvSpPr>
                <p:cNvPr id="67" name="ZoneTexte 66">
                  <a:extLst>
                    <a:ext uri="{FF2B5EF4-FFF2-40B4-BE49-F238E27FC236}">
                      <a16:creationId xmlns:a16="http://schemas.microsoft.com/office/drawing/2014/main" id="{2BAAFF08-E043-45C2-882E-C01DFE243AB4}"/>
                    </a:ext>
                  </a:extLst>
                </p:cNvPr>
                <p:cNvSpPr txBox="1"/>
                <p:nvPr/>
              </p:nvSpPr>
              <p:spPr>
                <a:xfrm>
                  <a:off x="934571" y="5420038"/>
                  <a:ext cx="164235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200">
                      <a:solidFill>
                        <a:srgbClr val="FFC000"/>
                      </a:solidFill>
                      <a:latin typeface="Brother 1816" pitchFamily="50" charset="0"/>
                    </a:rPr>
                    <a:t>Campus Valrose</a:t>
                  </a:r>
                </a:p>
              </p:txBody>
            </p:sp>
            <p:pic>
              <p:nvPicPr>
                <p:cNvPr id="68" name="Image 67">
                  <a:extLst>
                    <a:ext uri="{FF2B5EF4-FFF2-40B4-BE49-F238E27FC236}">
                      <a16:creationId xmlns:a16="http://schemas.microsoft.com/office/drawing/2014/main" id="{94259247-873E-0CAC-980B-9CFDDB8BA9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email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51804" y="5411797"/>
                  <a:ext cx="272387" cy="370446"/>
                </a:xfrm>
                <a:prstGeom prst="rect">
                  <a:avLst/>
                </a:prstGeom>
              </p:spPr>
            </p:pic>
          </p:grpSp>
          <p:sp>
            <p:nvSpPr>
              <p:cNvPr id="66" name="ZoneTexte 65">
                <a:extLst>
                  <a:ext uri="{FF2B5EF4-FFF2-40B4-BE49-F238E27FC236}">
                    <a16:creationId xmlns:a16="http://schemas.microsoft.com/office/drawing/2014/main" id="{6C9D732C-CA25-787A-044C-C06E7338DD4C}"/>
                  </a:ext>
                </a:extLst>
              </p:cNvPr>
              <p:cNvSpPr txBox="1"/>
              <p:nvPr/>
            </p:nvSpPr>
            <p:spPr>
              <a:xfrm>
                <a:off x="382726" y="3461658"/>
                <a:ext cx="2145880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400" b="1">
                    <a:solidFill>
                      <a:schemeClr val="bg1"/>
                    </a:solidFill>
                    <a:latin typeface="Brother 1816" pitchFamily="50" charset="0"/>
                  </a:rPr>
                  <a:t>Conception et développement de systèmes électroniques et de télécommunications</a:t>
                </a:r>
              </a:p>
            </p:txBody>
          </p:sp>
        </p:grpSp>
        <p:pic>
          <p:nvPicPr>
            <p:cNvPr id="2" name="Image 1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7548" y="2592698"/>
              <a:ext cx="1839334" cy="1226222"/>
            </a:xfrm>
            <a:prstGeom prst="rect">
              <a:avLst/>
            </a:prstGeom>
          </p:spPr>
        </p:pic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425E8AF5-A733-C1D1-15D4-740802511DC9}"/>
              </a:ext>
            </a:extLst>
          </p:cNvPr>
          <p:cNvGrpSpPr/>
          <p:nvPr/>
        </p:nvGrpSpPr>
        <p:grpSpPr>
          <a:xfrm>
            <a:off x="7434060" y="1383601"/>
            <a:ext cx="2220613" cy="4635334"/>
            <a:chOff x="3048025" y="1692726"/>
            <a:chExt cx="2220613" cy="4635334"/>
          </a:xfrm>
        </p:grpSpPr>
        <p:grpSp>
          <p:nvGrpSpPr>
            <p:cNvPr id="57" name="Groupe 56">
              <a:extLst>
                <a:ext uri="{FF2B5EF4-FFF2-40B4-BE49-F238E27FC236}">
                  <a16:creationId xmlns:a16="http://schemas.microsoft.com/office/drawing/2014/main" id="{38A7B53C-18DB-D989-FCD7-42799518319C}"/>
                </a:ext>
              </a:extLst>
            </p:cNvPr>
            <p:cNvGrpSpPr/>
            <p:nvPr/>
          </p:nvGrpSpPr>
          <p:grpSpPr>
            <a:xfrm>
              <a:off x="3048025" y="1692726"/>
              <a:ext cx="2220613" cy="4635334"/>
              <a:chOff x="460794" y="1387928"/>
              <a:chExt cx="2220613" cy="4635334"/>
            </a:xfrm>
          </p:grpSpPr>
          <p:sp>
            <p:nvSpPr>
              <p:cNvPr id="58" name="ZoneTexte 57">
                <a:extLst>
                  <a:ext uri="{FF2B5EF4-FFF2-40B4-BE49-F238E27FC236}">
                    <a16:creationId xmlns:a16="http://schemas.microsoft.com/office/drawing/2014/main" id="{6F9ADA96-D78E-669A-9C15-7AB7B1FEB8C0}"/>
                  </a:ext>
                </a:extLst>
              </p:cNvPr>
              <p:cNvSpPr txBox="1"/>
              <p:nvPr/>
            </p:nvSpPr>
            <p:spPr>
              <a:xfrm>
                <a:off x="460794" y="1387928"/>
                <a:ext cx="2220613" cy="4635334"/>
              </a:xfrm>
              <a:prstGeom prst="roundRect">
                <a:avLst/>
              </a:prstGeom>
              <a:solidFill>
                <a:srgbClr val="007FA2"/>
              </a:solidFill>
            </p:spPr>
            <p:txBody>
              <a:bodyPr wrap="square" rtlCol="0">
                <a:noAutofit/>
              </a:bodyPr>
              <a:lstStyle/>
              <a:p>
                <a:r>
                  <a:rPr lang="fr-FR" b="1">
                    <a:solidFill>
                      <a:schemeClr val="bg1"/>
                    </a:solidFill>
                    <a:latin typeface="Brother 1816" pitchFamily="50" charset="0"/>
                  </a:rPr>
                  <a:t>Master</a:t>
                </a:r>
              </a:p>
              <a:p>
                <a:r>
                  <a:rPr lang="fr-FR" sz="1700" b="1">
                    <a:solidFill>
                      <a:srgbClr val="FFC000"/>
                    </a:solidFill>
                    <a:latin typeface="Brother 1816" pitchFamily="50" charset="0"/>
                  </a:rPr>
                  <a:t>STRATÉGIE DIGITALE</a:t>
                </a:r>
              </a:p>
            </p:txBody>
          </p:sp>
          <p:grpSp>
            <p:nvGrpSpPr>
              <p:cNvPr id="59" name="Groupe 58">
                <a:extLst>
                  <a:ext uri="{FF2B5EF4-FFF2-40B4-BE49-F238E27FC236}">
                    <a16:creationId xmlns:a16="http://schemas.microsoft.com/office/drawing/2014/main" id="{A9EF8DAF-FC00-E7C3-DE2F-051C124C78B9}"/>
                  </a:ext>
                </a:extLst>
              </p:cNvPr>
              <p:cNvGrpSpPr/>
              <p:nvPr/>
            </p:nvGrpSpPr>
            <p:grpSpPr>
              <a:xfrm>
                <a:off x="628481" y="5472132"/>
                <a:ext cx="1925126" cy="461665"/>
                <a:chOff x="651804" y="5362004"/>
                <a:chExt cx="1925126" cy="461665"/>
              </a:xfrm>
            </p:grpSpPr>
            <p:sp>
              <p:nvSpPr>
                <p:cNvPr id="61" name="ZoneTexte 60">
                  <a:extLst>
                    <a:ext uri="{FF2B5EF4-FFF2-40B4-BE49-F238E27FC236}">
                      <a16:creationId xmlns:a16="http://schemas.microsoft.com/office/drawing/2014/main" id="{C6733D3B-ED4E-9DF9-CDA2-5D406EF69DEE}"/>
                    </a:ext>
                  </a:extLst>
                </p:cNvPr>
                <p:cNvSpPr txBox="1"/>
                <p:nvPr/>
              </p:nvSpPr>
              <p:spPr>
                <a:xfrm>
                  <a:off x="934571" y="5362004"/>
                  <a:ext cx="164235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200">
                      <a:solidFill>
                        <a:srgbClr val="FFC000"/>
                      </a:solidFill>
                      <a:latin typeface="Brother 1816" pitchFamily="50" charset="0"/>
                    </a:rPr>
                    <a:t>Campus St Jean d’Angély</a:t>
                  </a:r>
                </a:p>
              </p:txBody>
            </p:sp>
            <p:pic>
              <p:nvPicPr>
                <p:cNvPr id="62" name="Image 61">
                  <a:extLst>
                    <a:ext uri="{FF2B5EF4-FFF2-40B4-BE49-F238E27FC236}">
                      <a16:creationId xmlns:a16="http://schemas.microsoft.com/office/drawing/2014/main" id="{7E05F794-CC89-B051-F857-5093E0FDD55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email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51804" y="5411797"/>
                  <a:ext cx="272387" cy="370446"/>
                </a:xfrm>
                <a:prstGeom prst="rect">
                  <a:avLst/>
                </a:prstGeom>
              </p:spPr>
            </p:pic>
          </p:grpSp>
          <p:sp>
            <p:nvSpPr>
              <p:cNvPr id="60" name="ZoneTexte 59">
                <a:extLst>
                  <a:ext uri="{FF2B5EF4-FFF2-40B4-BE49-F238E27FC236}">
                    <a16:creationId xmlns:a16="http://schemas.microsoft.com/office/drawing/2014/main" id="{F7CDA635-0B3E-6FB0-B75D-125E68E70F10}"/>
                  </a:ext>
                </a:extLst>
              </p:cNvPr>
              <p:cNvSpPr txBox="1"/>
              <p:nvPr/>
            </p:nvSpPr>
            <p:spPr>
              <a:xfrm>
                <a:off x="518890" y="3713505"/>
                <a:ext cx="2162517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b="1">
                    <a:solidFill>
                      <a:schemeClr val="bg1"/>
                    </a:solidFill>
                    <a:latin typeface="Brother 1816" pitchFamily="50" charset="0"/>
                  </a:rPr>
                  <a:t>Dématérialisation de process, digitalisation de la relation client, nouveaux modèles économiques</a:t>
                </a:r>
              </a:p>
            </p:txBody>
          </p:sp>
        </p:grpSp>
        <p:pic>
          <p:nvPicPr>
            <p:cNvPr id="17" name="Image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91524" y="2724918"/>
              <a:ext cx="1905000" cy="1257300"/>
            </a:xfrm>
            <a:prstGeom prst="rect">
              <a:avLst/>
            </a:prstGeom>
          </p:spPr>
        </p:pic>
      </p:grp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462D44BA-AF16-8FBB-CEB2-7DC80CA4D4BC}"/>
              </a:ext>
            </a:extLst>
          </p:cNvPr>
          <p:cNvGrpSpPr/>
          <p:nvPr/>
        </p:nvGrpSpPr>
        <p:grpSpPr>
          <a:xfrm>
            <a:off x="9909287" y="1383601"/>
            <a:ext cx="2174571" cy="4635334"/>
            <a:chOff x="2833649" y="1540326"/>
            <a:chExt cx="2174571" cy="4635334"/>
          </a:xfrm>
        </p:grpSpPr>
        <p:grpSp>
          <p:nvGrpSpPr>
            <p:cNvPr id="50" name="Groupe 49">
              <a:extLst>
                <a:ext uri="{FF2B5EF4-FFF2-40B4-BE49-F238E27FC236}">
                  <a16:creationId xmlns:a16="http://schemas.microsoft.com/office/drawing/2014/main" id="{9532EB40-695A-95DF-B9AC-C061141C34A5}"/>
                </a:ext>
              </a:extLst>
            </p:cNvPr>
            <p:cNvGrpSpPr/>
            <p:nvPr/>
          </p:nvGrpSpPr>
          <p:grpSpPr>
            <a:xfrm>
              <a:off x="2833649" y="1540326"/>
              <a:ext cx="2174571" cy="4635334"/>
              <a:chOff x="398818" y="1387928"/>
              <a:chExt cx="2174571" cy="4635334"/>
            </a:xfrm>
          </p:grpSpPr>
          <p:sp>
            <p:nvSpPr>
              <p:cNvPr id="52" name="ZoneTexte 51">
                <a:extLst>
                  <a:ext uri="{FF2B5EF4-FFF2-40B4-BE49-F238E27FC236}">
                    <a16:creationId xmlns:a16="http://schemas.microsoft.com/office/drawing/2014/main" id="{147DE682-69A0-8A87-8091-E0F86360E04F}"/>
                  </a:ext>
                </a:extLst>
              </p:cNvPr>
              <p:cNvSpPr txBox="1"/>
              <p:nvPr/>
            </p:nvSpPr>
            <p:spPr>
              <a:xfrm>
                <a:off x="398818" y="1387928"/>
                <a:ext cx="2174571" cy="4635334"/>
              </a:xfrm>
              <a:prstGeom prst="roundRect">
                <a:avLst/>
              </a:prstGeom>
              <a:solidFill>
                <a:srgbClr val="007FA2"/>
              </a:solidFill>
            </p:spPr>
            <p:txBody>
              <a:bodyPr wrap="square" rtlCol="0">
                <a:noAutofit/>
              </a:bodyPr>
              <a:lstStyle/>
              <a:p>
                <a:r>
                  <a:rPr lang="fr-FR" b="1">
                    <a:solidFill>
                      <a:schemeClr val="bg1"/>
                    </a:solidFill>
                    <a:latin typeface="Brother 1816" pitchFamily="50" charset="0"/>
                  </a:rPr>
                  <a:t>M2</a:t>
                </a:r>
              </a:p>
              <a:p>
                <a:r>
                  <a:rPr lang="fr-FR" sz="1700" b="1">
                    <a:solidFill>
                      <a:srgbClr val="FFC000"/>
                    </a:solidFill>
                    <a:latin typeface="Brother 1816" pitchFamily="50" charset="0"/>
                  </a:rPr>
                  <a:t>DROIT DU NUMÉRIQUE</a:t>
                </a:r>
              </a:p>
              <a:p>
                <a:endParaRPr lang="fr-FR" sz="1700" b="1">
                  <a:solidFill>
                    <a:srgbClr val="FFC000"/>
                  </a:solidFill>
                  <a:latin typeface="Brother 1816" pitchFamily="50" charset="0"/>
                </a:endParaRPr>
              </a:p>
            </p:txBody>
          </p:sp>
          <p:grpSp>
            <p:nvGrpSpPr>
              <p:cNvPr id="53" name="Groupe 52">
                <a:extLst>
                  <a:ext uri="{FF2B5EF4-FFF2-40B4-BE49-F238E27FC236}">
                    <a16:creationId xmlns:a16="http://schemas.microsoft.com/office/drawing/2014/main" id="{63BD033B-BDF7-5454-F3C8-2252B4FBD1C3}"/>
                  </a:ext>
                </a:extLst>
              </p:cNvPr>
              <p:cNvGrpSpPr/>
              <p:nvPr/>
            </p:nvGrpSpPr>
            <p:grpSpPr>
              <a:xfrm>
                <a:off x="628481" y="5521925"/>
                <a:ext cx="1925126" cy="370446"/>
                <a:chOff x="651804" y="5411797"/>
                <a:chExt cx="1925126" cy="370446"/>
              </a:xfrm>
            </p:grpSpPr>
            <p:sp>
              <p:nvSpPr>
                <p:cNvPr id="55" name="ZoneTexte 54">
                  <a:extLst>
                    <a:ext uri="{FF2B5EF4-FFF2-40B4-BE49-F238E27FC236}">
                      <a16:creationId xmlns:a16="http://schemas.microsoft.com/office/drawing/2014/main" id="{560B85C6-7AB7-AF02-71BC-3674E47D3E50}"/>
                    </a:ext>
                  </a:extLst>
                </p:cNvPr>
                <p:cNvSpPr txBox="1"/>
                <p:nvPr/>
              </p:nvSpPr>
              <p:spPr>
                <a:xfrm>
                  <a:off x="934571" y="5420038"/>
                  <a:ext cx="164235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200">
                      <a:solidFill>
                        <a:srgbClr val="FFC000"/>
                      </a:solidFill>
                      <a:latin typeface="Brother 1816" pitchFamily="50" charset="0"/>
                    </a:rPr>
                    <a:t>Campus Trotabas</a:t>
                  </a:r>
                </a:p>
              </p:txBody>
            </p:sp>
            <p:pic>
              <p:nvPicPr>
                <p:cNvPr id="56" name="Image 55">
                  <a:extLst>
                    <a:ext uri="{FF2B5EF4-FFF2-40B4-BE49-F238E27FC236}">
                      <a16:creationId xmlns:a16="http://schemas.microsoft.com/office/drawing/2014/main" id="{C5A633A9-6B93-8F25-EC53-EE294E1D76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email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51804" y="5411797"/>
                  <a:ext cx="272387" cy="370446"/>
                </a:xfrm>
                <a:prstGeom prst="rect">
                  <a:avLst/>
                </a:prstGeom>
              </p:spPr>
            </p:pic>
          </p:grpSp>
          <p:sp>
            <p:nvSpPr>
              <p:cNvPr id="54" name="ZoneTexte 53">
                <a:extLst>
                  <a:ext uri="{FF2B5EF4-FFF2-40B4-BE49-F238E27FC236}">
                    <a16:creationId xmlns:a16="http://schemas.microsoft.com/office/drawing/2014/main" id="{125D9627-355F-BED3-CFF9-A51D78585B07}"/>
                  </a:ext>
                </a:extLst>
              </p:cNvPr>
              <p:cNvSpPr txBox="1"/>
              <p:nvPr/>
            </p:nvSpPr>
            <p:spPr>
              <a:xfrm>
                <a:off x="517068" y="3621677"/>
                <a:ext cx="183797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 b="1">
                    <a:solidFill>
                      <a:schemeClr val="bg1"/>
                    </a:solidFill>
                    <a:latin typeface="Brother 1816" pitchFamily="50" charset="0"/>
                  </a:rPr>
                  <a:t>Propriété intellectuelle et droit d’auteur, </a:t>
                </a:r>
              </a:p>
              <a:p>
                <a:r>
                  <a:rPr lang="fr-FR" sz="1600" b="1">
                    <a:solidFill>
                      <a:schemeClr val="bg1"/>
                    </a:solidFill>
                    <a:latin typeface="Brother 1816" pitchFamily="50" charset="0"/>
                  </a:rPr>
                  <a:t>criminalité informatique,</a:t>
                </a:r>
              </a:p>
              <a:p>
                <a:r>
                  <a:rPr lang="fr-FR" sz="1600" b="1">
                    <a:solidFill>
                      <a:schemeClr val="bg1"/>
                    </a:solidFill>
                    <a:latin typeface="Brother 1816" pitchFamily="50" charset="0"/>
                  </a:rPr>
                  <a:t>contentieux</a:t>
                </a:r>
              </a:p>
            </p:txBody>
          </p:sp>
        </p:grpSp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3593" y="2507264"/>
              <a:ext cx="1842253" cy="1215887"/>
            </a:xfrm>
            <a:prstGeom prst="rect">
              <a:avLst/>
            </a:prstGeom>
          </p:spPr>
        </p:pic>
      </p:grpSp>
      <p:grpSp>
        <p:nvGrpSpPr>
          <p:cNvPr id="75" name="Groupe 74">
            <a:extLst>
              <a:ext uri="{FF2B5EF4-FFF2-40B4-BE49-F238E27FC236}">
                <a16:creationId xmlns:a16="http://schemas.microsoft.com/office/drawing/2014/main" id="{AD82924A-A2F6-F336-45E1-D166BC16F9BE}"/>
              </a:ext>
            </a:extLst>
          </p:cNvPr>
          <p:cNvGrpSpPr/>
          <p:nvPr/>
        </p:nvGrpSpPr>
        <p:grpSpPr>
          <a:xfrm>
            <a:off x="181269" y="1391511"/>
            <a:ext cx="2112594" cy="4635334"/>
            <a:chOff x="181269" y="1391511"/>
            <a:chExt cx="2112594" cy="4635334"/>
          </a:xfrm>
        </p:grpSpPr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0D34D4A4-C3BA-B063-6148-AF18D3B7CA72}"/>
                </a:ext>
              </a:extLst>
            </p:cNvPr>
            <p:cNvGrpSpPr/>
            <p:nvPr/>
          </p:nvGrpSpPr>
          <p:grpSpPr>
            <a:xfrm>
              <a:off x="181269" y="1391511"/>
              <a:ext cx="2112594" cy="4635334"/>
              <a:chOff x="460795" y="1387928"/>
              <a:chExt cx="2112594" cy="4635334"/>
            </a:xfrm>
          </p:grpSpPr>
          <p:sp>
            <p:nvSpPr>
              <p:cNvPr id="6" name="ZoneTexte 5"/>
              <p:cNvSpPr txBox="1"/>
              <p:nvPr/>
            </p:nvSpPr>
            <p:spPr>
              <a:xfrm>
                <a:off x="460795" y="1387928"/>
                <a:ext cx="2112594" cy="4635334"/>
              </a:xfrm>
              <a:prstGeom prst="roundRect">
                <a:avLst/>
              </a:prstGeom>
              <a:solidFill>
                <a:srgbClr val="007FA2"/>
              </a:solidFill>
            </p:spPr>
            <p:txBody>
              <a:bodyPr wrap="square" rtlCol="0">
                <a:noAutofit/>
              </a:bodyPr>
              <a:lstStyle/>
              <a:p>
                <a:r>
                  <a:rPr lang="fr-FR" b="1">
                    <a:solidFill>
                      <a:schemeClr val="bg1"/>
                    </a:solidFill>
                    <a:latin typeface="Brother 1816" pitchFamily="50" charset="0"/>
                  </a:rPr>
                  <a:t>Master</a:t>
                </a:r>
              </a:p>
              <a:p>
                <a:r>
                  <a:rPr lang="fr-FR" sz="1700" b="1">
                    <a:solidFill>
                      <a:srgbClr val="FFC000"/>
                    </a:solidFill>
                    <a:latin typeface="Brother 1816" pitchFamily="50" charset="0"/>
                  </a:rPr>
                  <a:t>INFORMATIQUE</a:t>
                </a:r>
              </a:p>
            </p:txBody>
          </p:sp>
          <p:pic>
            <p:nvPicPr>
              <p:cNvPr id="26" name="Image 25"/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80042" y="2097785"/>
                <a:ext cx="1926199" cy="1260352"/>
              </a:xfrm>
              <a:prstGeom prst="rect">
                <a:avLst/>
              </a:prstGeom>
            </p:spPr>
          </p:pic>
          <p:grpSp>
            <p:nvGrpSpPr>
              <p:cNvPr id="15" name="Groupe 14">
                <a:extLst>
                  <a:ext uri="{FF2B5EF4-FFF2-40B4-BE49-F238E27FC236}">
                    <a16:creationId xmlns:a16="http://schemas.microsoft.com/office/drawing/2014/main" id="{81E51F08-6646-764D-137B-A8DEE1B617B7}"/>
                  </a:ext>
                </a:extLst>
              </p:cNvPr>
              <p:cNvGrpSpPr/>
              <p:nvPr/>
            </p:nvGrpSpPr>
            <p:grpSpPr>
              <a:xfrm>
                <a:off x="628481" y="5521925"/>
                <a:ext cx="1925126" cy="370446"/>
                <a:chOff x="651804" y="5411797"/>
                <a:chExt cx="1925126" cy="370446"/>
              </a:xfrm>
            </p:grpSpPr>
            <p:sp>
              <p:nvSpPr>
                <p:cNvPr id="21" name="ZoneTexte 20"/>
                <p:cNvSpPr txBox="1"/>
                <p:nvPr/>
              </p:nvSpPr>
              <p:spPr>
                <a:xfrm>
                  <a:off x="934571" y="5420038"/>
                  <a:ext cx="164235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200">
                      <a:solidFill>
                        <a:srgbClr val="FFC000"/>
                      </a:solidFill>
                      <a:latin typeface="Brother 1816" pitchFamily="50" charset="0"/>
                    </a:rPr>
                    <a:t>Campus </a:t>
                  </a:r>
                  <a:r>
                    <a:rPr lang="fr-FR" sz="1200" err="1">
                      <a:solidFill>
                        <a:srgbClr val="FFC000"/>
                      </a:solidFill>
                      <a:latin typeface="Brother 1816" pitchFamily="50" charset="0"/>
                    </a:rPr>
                    <a:t>SophiaTech</a:t>
                  </a:r>
                  <a:endParaRPr lang="fr-FR" sz="1200">
                    <a:solidFill>
                      <a:srgbClr val="FFC000"/>
                    </a:solidFill>
                    <a:latin typeface="Brother 1816" pitchFamily="50" charset="0"/>
                  </a:endParaRPr>
                </a:p>
              </p:txBody>
            </p:sp>
            <p:pic>
              <p:nvPicPr>
                <p:cNvPr id="39" name="Image 38"/>
                <p:cNvPicPr>
                  <a:picLocks noChangeAspect="1"/>
                </p:cNvPicPr>
                <p:nvPr/>
              </p:nvPicPr>
              <p:blipFill>
                <a:blip r:embed="rId5" cstate="email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51804" y="5411797"/>
                  <a:ext cx="272387" cy="370446"/>
                </a:xfrm>
                <a:prstGeom prst="rect">
                  <a:avLst/>
                </a:prstGeom>
              </p:spPr>
            </p:pic>
          </p:grpSp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537D97C8-B1CA-60B2-8428-73D6A12C6F0B}"/>
                  </a:ext>
                </a:extLst>
              </p:cNvPr>
              <p:cNvSpPr txBox="1"/>
              <p:nvPr/>
            </p:nvSpPr>
            <p:spPr>
              <a:xfrm>
                <a:off x="484328" y="3331732"/>
                <a:ext cx="183797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400" b="1">
                    <a:solidFill>
                      <a:schemeClr val="bg1"/>
                    </a:solidFill>
                    <a:latin typeface="Brother 1816" pitchFamily="50" charset="0"/>
                  </a:rPr>
                  <a:t>Conception et développement de systèmes informatiques</a:t>
                </a:r>
              </a:p>
            </p:txBody>
          </p:sp>
        </p:grp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50E3EB77-4692-F7EB-EBE0-952C2253BEE7}"/>
                </a:ext>
              </a:extLst>
            </p:cNvPr>
            <p:cNvSpPr txBox="1"/>
            <p:nvPr/>
          </p:nvSpPr>
          <p:spPr>
            <a:xfrm>
              <a:off x="382418" y="4261574"/>
              <a:ext cx="191144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Brother 1816" pitchFamily="50" charset="0"/>
                </a:rPr>
                <a:t>Algorithmique</a:t>
              </a:r>
              <a:r>
                <a:rPr lang="fr-FR" sz="1200" b="1" u="sng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Brother 1816" pitchFamily="50" charset="0"/>
                </a:rPr>
                <a:t>, Intelligence Artificielle</a:t>
              </a:r>
              <a:r>
                <a:rPr lang="fr-FR" sz="12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Brother 1816" pitchFamily="50" charset="0"/>
                </a:rPr>
                <a:t>, Cybersécurité, IHM, Internet des objets, Réseaux, </a:t>
              </a:r>
              <a:r>
                <a:rPr lang="fr-FR" sz="1200" b="1" u="sng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Brother 1816" pitchFamily="50" charset="0"/>
                </a:rPr>
                <a:t>Informatique fondamentale</a:t>
              </a:r>
            </a:p>
          </p:txBody>
        </p:sp>
      </p:grpSp>
      <p:grpSp>
        <p:nvGrpSpPr>
          <p:cNvPr id="74" name="Groupe 73">
            <a:extLst>
              <a:ext uri="{FF2B5EF4-FFF2-40B4-BE49-F238E27FC236}">
                <a16:creationId xmlns:a16="http://schemas.microsoft.com/office/drawing/2014/main" id="{FCE324B3-1300-85DF-5B08-9EB35AB0A203}"/>
              </a:ext>
            </a:extLst>
          </p:cNvPr>
          <p:cNvGrpSpPr/>
          <p:nvPr/>
        </p:nvGrpSpPr>
        <p:grpSpPr>
          <a:xfrm>
            <a:off x="2523999" y="1391511"/>
            <a:ext cx="2275944" cy="4635334"/>
            <a:chOff x="2584773" y="1383601"/>
            <a:chExt cx="2275944" cy="4635334"/>
          </a:xfrm>
        </p:grpSpPr>
        <p:grpSp>
          <p:nvGrpSpPr>
            <p:cNvPr id="47" name="Groupe 46">
              <a:extLst>
                <a:ext uri="{FF2B5EF4-FFF2-40B4-BE49-F238E27FC236}">
                  <a16:creationId xmlns:a16="http://schemas.microsoft.com/office/drawing/2014/main" id="{5C58E6D9-3F5C-636C-FA89-238B0EA5A8B7}"/>
                </a:ext>
              </a:extLst>
            </p:cNvPr>
            <p:cNvGrpSpPr/>
            <p:nvPr/>
          </p:nvGrpSpPr>
          <p:grpSpPr>
            <a:xfrm>
              <a:off x="2584773" y="1383601"/>
              <a:ext cx="2244128" cy="4635334"/>
              <a:chOff x="613195" y="1540328"/>
              <a:chExt cx="2244128" cy="4635334"/>
            </a:xfrm>
          </p:grpSpPr>
          <p:grpSp>
            <p:nvGrpSpPr>
              <p:cNvPr id="31" name="Groupe 30">
                <a:extLst>
                  <a:ext uri="{FF2B5EF4-FFF2-40B4-BE49-F238E27FC236}">
                    <a16:creationId xmlns:a16="http://schemas.microsoft.com/office/drawing/2014/main" id="{9ED037F5-8430-C1E3-6022-9631CE7C74B9}"/>
                  </a:ext>
                </a:extLst>
              </p:cNvPr>
              <p:cNvGrpSpPr/>
              <p:nvPr/>
            </p:nvGrpSpPr>
            <p:grpSpPr>
              <a:xfrm>
                <a:off x="613195" y="1540328"/>
                <a:ext cx="2244128" cy="4635334"/>
                <a:chOff x="460795" y="1387928"/>
                <a:chExt cx="2244128" cy="4635334"/>
              </a:xfrm>
            </p:grpSpPr>
            <p:sp>
              <p:nvSpPr>
                <p:cNvPr id="40" name="ZoneTexte 39">
                  <a:extLst>
                    <a:ext uri="{FF2B5EF4-FFF2-40B4-BE49-F238E27FC236}">
                      <a16:creationId xmlns:a16="http://schemas.microsoft.com/office/drawing/2014/main" id="{0CDFEA35-48DF-8329-FC80-2E655D2E31F8}"/>
                    </a:ext>
                  </a:extLst>
                </p:cNvPr>
                <p:cNvSpPr txBox="1"/>
                <p:nvPr/>
              </p:nvSpPr>
              <p:spPr>
                <a:xfrm>
                  <a:off x="460795" y="1387928"/>
                  <a:ext cx="2244128" cy="4635334"/>
                </a:xfrm>
                <a:prstGeom prst="roundRect">
                  <a:avLst/>
                </a:prstGeom>
                <a:solidFill>
                  <a:srgbClr val="007FA2"/>
                </a:solidFill>
              </p:spPr>
              <p:txBody>
                <a:bodyPr wrap="square" rtlCol="0">
                  <a:noAutofit/>
                </a:bodyPr>
                <a:lstStyle/>
                <a:p>
                  <a:r>
                    <a:rPr lang="fr-FR" b="1">
                      <a:solidFill>
                        <a:schemeClr val="bg1"/>
                      </a:solidFill>
                      <a:latin typeface="Brother 1816" pitchFamily="50" charset="0"/>
                    </a:rPr>
                    <a:t>Master</a:t>
                  </a:r>
                </a:p>
                <a:p>
                  <a:r>
                    <a:rPr lang="fr-FR" sz="1700" b="1">
                      <a:solidFill>
                        <a:srgbClr val="FFC000"/>
                      </a:solidFill>
                      <a:latin typeface="Brother 1816" pitchFamily="50" charset="0"/>
                    </a:rPr>
                    <a:t>MIAGE</a:t>
                  </a:r>
                </a:p>
              </p:txBody>
            </p:sp>
            <p:grpSp>
              <p:nvGrpSpPr>
                <p:cNvPr id="42" name="Groupe 41">
                  <a:extLst>
                    <a:ext uri="{FF2B5EF4-FFF2-40B4-BE49-F238E27FC236}">
                      <a16:creationId xmlns:a16="http://schemas.microsoft.com/office/drawing/2014/main" id="{29A5DDAC-CA07-FB48-80DC-F4D1CC15A2F8}"/>
                    </a:ext>
                  </a:extLst>
                </p:cNvPr>
                <p:cNvGrpSpPr/>
                <p:nvPr/>
              </p:nvGrpSpPr>
              <p:grpSpPr>
                <a:xfrm>
                  <a:off x="628481" y="5521925"/>
                  <a:ext cx="1925126" cy="370446"/>
                  <a:chOff x="651804" y="5411797"/>
                  <a:chExt cx="1925126" cy="370446"/>
                </a:xfrm>
              </p:grpSpPr>
              <p:sp>
                <p:nvSpPr>
                  <p:cNvPr id="44" name="ZoneTexte 43">
                    <a:extLst>
                      <a:ext uri="{FF2B5EF4-FFF2-40B4-BE49-F238E27FC236}">
                        <a16:creationId xmlns:a16="http://schemas.microsoft.com/office/drawing/2014/main" id="{E4BF201F-183E-554B-D21F-9FA86D2EA9E1}"/>
                      </a:ext>
                    </a:extLst>
                  </p:cNvPr>
                  <p:cNvSpPr txBox="1"/>
                  <p:nvPr/>
                </p:nvSpPr>
                <p:spPr>
                  <a:xfrm>
                    <a:off x="934571" y="5420038"/>
                    <a:ext cx="1642359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1200">
                        <a:solidFill>
                          <a:srgbClr val="FFC000"/>
                        </a:solidFill>
                        <a:latin typeface="Brother 1816" pitchFamily="50" charset="0"/>
                      </a:rPr>
                      <a:t>Campus </a:t>
                    </a:r>
                    <a:r>
                      <a:rPr lang="fr-FR" sz="1200" err="1">
                        <a:solidFill>
                          <a:srgbClr val="FFC000"/>
                        </a:solidFill>
                        <a:latin typeface="Brother 1816" pitchFamily="50" charset="0"/>
                      </a:rPr>
                      <a:t>SophiaTech</a:t>
                    </a:r>
                    <a:endParaRPr lang="fr-FR" sz="1200">
                      <a:solidFill>
                        <a:srgbClr val="FFC000"/>
                      </a:solidFill>
                      <a:latin typeface="Brother 1816" pitchFamily="50" charset="0"/>
                    </a:endParaRPr>
                  </a:p>
                </p:txBody>
              </p:sp>
              <p:pic>
                <p:nvPicPr>
                  <p:cNvPr id="45" name="Image 44">
                    <a:extLst>
                      <a:ext uri="{FF2B5EF4-FFF2-40B4-BE49-F238E27FC236}">
                        <a16:creationId xmlns:a16="http://schemas.microsoft.com/office/drawing/2014/main" id="{DBE6729A-D9CC-77F7-BD52-0D2B61FDAF5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email">
                    <a:duotone>
                      <a:schemeClr val="accent4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651804" y="5411797"/>
                    <a:ext cx="272387" cy="370446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43" name="ZoneTexte 42">
                  <a:extLst>
                    <a:ext uri="{FF2B5EF4-FFF2-40B4-BE49-F238E27FC236}">
                      <a16:creationId xmlns:a16="http://schemas.microsoft.com/office/drawing/2014/main" id="{867232B2-BB4D-8983-FBDD-C05CF8CDF744}"/>
                    </a:ext>
                  </a:extLst>
                </p:cNvPr>
                <p:cNvSpPr txBox="1"/>
                <p:nvPr/>
              </p:nvSpPr>
              <p:spPr>
                <a:xfrm>
                  <a:off x="521424" y="3461658"/>
                  <a:ext cx="183797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600" b="1">
                      <a:solidFill>
                        <a:schemeClr val="bg1"/>
                      </a:solidFill>
                      <a:latin typeface="Brother 1816" pitchFamily="50" charset="0"/>
                    </a:rPr>
                    <a:t>Informatique et management</a:t>
                  </a:r>
                </a:p>
              </p:txBody>
            </p:sp>
          </p:grpSp>
          <p:pic>
            <p:nvPicPr>
              <p:cNvPr id="46" name="Image 45">
                <a:extLst>
                  <a:ext uri="{FF2B5EF4-FFF2-40B4-BE49-F238E27FC236}">
                    <a16:creationId xmlns:a16="http://schemas.microsoft.com/office/drawing/2014/main" id="{AE4948EB-68D5-7B36-2F80-CB619C6CE2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7331" y="2299575"/>
                <a:ext cx="1905001" cy="1257300"/>
              </a:xfrm>
              <a:prstGeom prst="rect">
                <a:avLst/>
              </a:prstGeom>
            </p:spPr>
          </p:pic>
        </p:grp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180A58C7-D053-CDB1-749A-EEA4DFD47497}"/>
                </a:ext>
              </a:extLst>
            </p:cNvPr>
            <p:cNvSpPr txBox="1"/>
            <p:nvPr/>
          </p:nvSpPr>
          <p:spPr>
            <a:xfrm>
              <a:off x="2802754" y="4102116"/>
              <a:ext cx="20579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u="sng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Brother 1816" pitchFamily="50" charset="0"/>
                </a:rPr>
                <a:t>Numérique responsable</a:t>
              </a:r>
              <a:r>
                <a:rPr lang="fr-FR" sz="12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Brother 1816" pitchFamily="50" charset="0"/>
                </a:rPr>
                <a:t>, Intelligence Artificielle Appliquée</a:t>
              </a:r>
            </a:p>
            <a:p>
              <a:r>
                <a:rPr lang="fr-FR" sz="12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Brother 1816" pitchFamily="50" charset="0"/>
                </a:rPr>
                <a:t>SI et management du risque</a:t>
              </a:r>
            </a:p>
            <a:p>
              <a:r>
                <a:rPr lang="fr-FR" sz="12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Brother 1816" pitchFamily="50" charset="0"/>
                </a:rPr>
                <a:t>Mobiquité, Big Data et intégration de systèmes</a:t>
              </a:r>
            </a:p>
          </p:txBody>
        </p:sp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9D011BC9-9693-8917-0864-4AC93F343EE1}"/>
              </a:ext>
            </a:extLst>
          </p:cNvPr>
          <p:cNvSpPr txBox="1"/>
          <p:nvPr/>
        </p:nvSpPr>
        <p:spPr>
          <a:xfrm>
            <a:off x="7655428" y="1014269"/>
            <a:ext cx="1749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Co-portage ELMI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24FDC77-CDF5-3DF0-A20E-C17C4375BEA6}"/>
              </a:ext>
            </a:extLst>
          </p:cNvPr>
          <p:cNvSpPr txBox="1"/>
          <p:nvPr/>
        </p:nvSpPr>
        <p:spPr>
          <a:xfrm>
            <a:off x="10104246" y="991786"/>
            <a:ext cx="1614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Co-portage LEX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D8877ED6-7347-FC47-2356-D2999C86786F}"/>
              </a:ext>
            </a:extLst>
          </p:cNvPr>
          <p:cNvGrpSpPr/>
          <p:nvPr/>
        </p:nvGrpSpPr>
        <p:grpSpPr>
          <a:xfrm>
            <a:off x="5506419" y="209985"/>
            <a:ext cx="2903934" cy="781801"/>
            <a:chOff x="8907938" y="838150"/>
            <a:chExt cx="2903934" cy="781801"/>
          </a:xfrm>
        </p:grpSpPr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5BC425CA-67A3-C934-C092-A8EB83634849}"/>
                </a:ext>
              </a:extLst>
            </p:cNvPr>
            <p:cNvSpPr/>
            <p:nvPr/>
          </p:nvSpPr>
          <p:spPr>
            <a:xfrm>
              <a:off x="8988632" y="873239"/>
              <a:ext cx="2823240" cy="746712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fr-FR"/>
                <a:t>   ~400 étudiants</a:t>
              </a:r>
            </a:p>
            <a:p>
              <a:pPr algn="ctr"/>
              <a:r>
                <a:rPr lang="fr-FR"/>
                <a:t>      (dont ~160 alternants)</a:t>
              </a:r>
              <a:endParaRPr lang="fr-FR">
                <a:cs typeface="Calibri"/>
              </a:endParaRPr>
            </a:p>
          </p:txBody>
        </p:sp>
        <p:pic>
          <p:nvPicPr>
            <p:cNvPr id="11" name="Image 10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C43A79A2-D38E-FE54-CBEA-A61F03ECD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773718" cy="773718"/>
            </a:xfrm>
            <a:prstGeom prst="rect">
              <a:avLst/>
            </a:prstGeom>
          </p:spPr>
        </p:pic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3E0781E2-2F1D-2A93-0881-362282776223}"/>
              </a:ext>
            </a:extLst>
          </p:cNvPr>
          <p:cNvGrpSpPr/>
          <p:nvPr/>
        </p:nvGrpSpPr>
        <p:grpSpPr>
          <a:xfrm>
            <a:off x="1259899" y="1343257"/>
            <a:ext cx="10823959" cy="615812"/>
            <a:chOff x="1259899" y="1343257"/>
            <a:chExt cx="10823959" cy="615812"/>
          </a:xfrm>
        </p:grpSpPr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C597276C-1C1D-B489-7A72-1D755377FDDB}"/>
                </a:ext>
              </a:extLst>
            </p:cNvPr>
            <p:cNvGrpSpPr/>
            <p:nvPr/>
          </p:nvGrpSpPr>
          <p:grpSpPr>
            <a:xfrm>
              <a:off x="1259899" y="1358320"/>
              <a:ext cx="1044738" cy="596090"/>
              <a:chOff x="8907938" y="838150"/>
              <a:chExt cx="1044738" cy="596090"/>
            </a:xfrm>
          </p:grpSpPr>
          <p:sp>
            <p:nvSpPr>
              <p:cNvPr id="20" name="Rectangle : coins arrondis 19">
                <a:extLst>
                  <a:ext uri="{FF2B5EF4-FFF2-40B4-BE49-F238E27FC236}">
                    <a16:creationId xmlns:a16="http://schemas.microsoft.com/office/drawing/2014/main" id="{6A9EEA11-805B-D160-9DC4-977E3EB7BF41}"/>
                  </a:ext>
                </a:extLst>
              </p:cNvPr>
              <p:cNvSpPr/>
              <p:nvPr/>
            </p:nvSpPr>
            <p:spPr>
              <a:xfrm>
                <a:off x="8988633" y="873239"/>
                <a:ext cx="964043" cy="561001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/>
                  <a:t>    ~145</a:t>
                </a:r>
              </a:p>
            </p:txBody>
          </p:sp>
          <p:pic>
            <p:nvPicPr>
              <p:cNvPr id="22" name="Image 21" descr="Une image contenant noir, capture d’écran, obscurité&#10;&#10;Description générée automatiquement">
                <a:extLst>
                  <a:ext uri="{FF2B5EF4-FFF2-40B4-BE49-F238E27FC236}">
                    <a16:creationId xmlns:a16="http://schemas.microsoft.com/office/drawing/2014/main" id="{20D3723A-E1F2-90FE-A924-4866D08C0E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07938" y="838150"/>
                <a:ext cx="548578" cy="548578"/>
              </a:xfrm>
              <a:prstGeom prst="rect">
                <a:avLst/>
              </a:prstGeom>
            </p:spPr>
          </p:pic>
        </p:grpSp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1D6EC52A-0EFC-C295-F1F4-A4C7B97A30B5}"/>
                </a:ext>
              </a:extLst>
            </p:cNvPr>
            <p:cNvGrpSpPr/>
            <p:nvPr/>
          </p:nvGrpSpPr>
          <p:grpSpPr>
            <a:xfrm>
              <a:off x="3720974" y="1362979"/>
              <a:ext cx="1044738" cy="596090"/>
              <a:chOff x="8907938" y="838150"/>
              <a:chExt cx="1044738" cy="596090"/>
            </a:xfrm>
          </p:grpSpPr>
          <p:sp>
            <p:nvSpPr>
              <p:cNvPr id="24" name="Rectangle : coins arrondis 23">
                <a:extLst>
                  <a:ext uri="{FF2B5EF4-FFF2-40B4-BE49-F238E27FC236}">
                    <a16:creationId xmlns:a16="http://schemas.microsoft.com/office/drawing/2014/main" id="{5E9BA96E-CC18-00A7-0DA6-4152B64B9E45}"/>
                  </a:ext>
                </a:extLst>
              </p:cNvPr>
              <p:cNvSpPr/>
              <p:nvPr/>
            </p:nvSpPr>
            <p:spPr>
              <a:xfrm>
                <a:off x="8988633" y="873239"/>
                <a:ext cx="964043" cy="561001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/>
                  <a:t>    ~140</a:t>
                </a:r>
              </a:p>
            </p:txBody>
          </p:sp>
          <p:pic>
            <p:nvPicPr>
              <p:cNvPr id="25" name="Image 24" descr="Une image contenant noir, capture d’écran, obscurité&#10;&#10;Description générée automatiquement">
                <a:extLst>
                  <a:ext uri="{FF2B5EF4-FFF2-40B4-BE49-F238E27FC236}">
                    <a16:creationId xmlns:a16="http://schemas.microsoft.com/office/drawing/2014/main" id="{ECE82794-19F1-A6B9-CD25-24BA056D17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07938" y="838150"/>
                <a:ext cx="548578" cy="548578"/>
              </a:xfrm>
              <a:prstGeom prst="rect">
                <a:avLst/>
              </a:prstGeom>
            </p:spPr>
          </p:pic>
        </p:grpSp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E8A8F15A-1556-10E4-1D92-5B91F52BDA85}"/>
                </a:ext>
              </a:extLst>
            </p:cNvPr>
            <p:cNvGrpSpPr/>
            <p:nvPr/>
          </p:nvGrpSpPr>
          <p:grpSpPr>
            <a:xfrm>
              <a:off x="6134202" y="1355268"/>
              <a:ext cx="1044738" cy="596090"/>
              <a:chOff x="8907938" y="838150"/>
              <a:chExt cx="1044738" cy="596090"/>
            </a:xfrm>
          </p:grpSpPr>
          <p:sp>
            <p:nvSpPr>
              <p:cNvPr id="30" name="Rectangle : coins arrondis 29">
                <a:extLst>
                  <a:ext uri="{FF2B5EF4-FFF2-40B4-BE49-F238E27FC236}">
                    <a16:creationId xmlns:a16="http://schemas.microsoft.com/office/drawing/2014/main" id="{C64C536E-D8A4-463D-DD49-7D54A3C7A09A}"/>
                  </a:ext>
                </a:extLst>
              </p:cNvPr>
              <p:cNvSpPr/>
              <p:nvPr/>
            </p:nvSpPr>
            <p:spPr>
              <a:xfrm>
                <a:off x="8988633" y="873239"/>
                <a:ext cx="964043" cy="561001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/>
                  <a:t>    ~50</a:t>
                </a:r>
              </a:p>
            </p:txBody>
          </p:sp>
          <p:pic>
            <p:nvPicPr>
              <p:cNvPr id="32" name="Image 31" descr="Une image contenant noir, capture d’écran, obscurité&#10;&#10;Description générée automatiquement">
                <a:extLst>
                  <a:ext uri="{FF2B5EF4-FFF2-40B4-BE49-F238E27FC236}">
                    <a16:creationId xmlns:a16="http://schemas.microsoft.com/office/drawing/2014/main" id="{26B5B590-BA8C-8686-0E90-816EE5EDB5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07938" y="838150"/>
                <a:ext cx="548578" cy="548578"/>
              </a:xfrm>
              <a:prstGeom prst="rect">
                <a:avLst/>
              </a:prstGeom>
            </p:spPr>
          </p:pic>
        </p:grpSp>
        <p:grpSp>
          <p:nvGrpSpPr>
            <p:cNvPr id="37" name="Groupe 36">
              <a:extLst>
                <a:ext uri="{FF2B5EF4-FFF2-40B4-BE49-F238E27FC236}">
                  <a16:creationId xmlns:a16="http://schemas.microsoft.com/office/drawing/2014/main" id="{EFC44308-5617-FF2C-EB2F-AF07D1855509}"/>
                </a:ext>
              </a:extLst>
            </p:cNvPr>
            <p:cNvGrpSpPr/>
            <p:nvPr/>
          </p:nvGrpSpPr>
          <p:grpSpPr>
            <a:xfrm>
              <a:off x="8609935" y="1350943"/>
              <a:ext cx="1044738" cy="596090"/>
              <a:chOff x="8907938" y="838150"/>
              <a:chExt cx="1044738" cy="596090"/>
            </a:xfrm>
          </p:grpSpPr>
          <p:sp>
            <p:nvSpPr>
              <p:cNvPr id="38" name="Rectangle : coins arrondis 37">
                <a:extLst>
                  <a:ext uri="{FF2B5EF4-FFF2-40B4-BE49-F238E27FC236}">
                    <a16:creationId xmlns:a16="http://schemas.microsoft.com/office/drawing/2014/main" id="{61E77757-4E3E-CF22-7AE2-4B329D6556D5}"/>
                  </a:ext>
                </a:extLst>
              </p:cNvPr>
              <p:cNvSpPr/>
              <p:nvPr/>
            </p:nvSpPr>
            <p:spPr>
              <a:xfrm>
                <a:off x="8988633" y="873239"/>
                <a:ext cx="964043" cy="561001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fr-FR"/>
                  <a:t>    ~35</a:t>
                </a:r>
              </a:p>
            </p:txBody>
          </p:sp>
          <p:pic>
            <p:nvPicPr>
              <p:cNvPr id="41" name="Image 40" descr="Une image contenant noir, capture d’écran, obscurité&#10;&#10;Description générée automatiquement">
                <a:extLst>
                  <a:ext uri="{FF2B5EF4-FFF2-40B4-BE49-F238E27FC236}">
                    <a16:creationId xmlns:a16="http://schemas.microsoft.com/office/drawing/2014/main" id="{C568FE00-BC0D-DB5F-6184-D5341327A2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07938" y="838150"/>
                <a:ext cx="548578" cy="548578"/>
              </a:xfrm>
              <a:prstGeom prst="rect">
                <a:avLst/>
              </a:prstGeom>
            </p:spPr>
          </p:pic>
        </p:grpSp>
        <p:grpSp>
          <p:nvGrpSpPr>
            <p:cNvPr id="49" name="Groupe 48">
              <a:extLst>
                <a:ext uri="{FF2B5EF4-FFF2-40B4-BE49-F238E27FC236}">
                  <a16:creationId xmlns:a16="http://schemas.microsoft.com/office/drawing/2014/main" id="{AA56D1A7-663D-AEB5-428E-43ADFC445EDB}"/>
                </a:ext>
              </a:extLst>
            </p:cNvPr>
            <p:cNvGrpSpPr/>
            <p:nvPr/>
          </p:nvGrpSpPr>
          <p:grpSpPr>
            <a:xfrm>
              <a:off x="11039120" y="1343257"/>
              <a:ext cx="1044738" cy="596090"/>
              <a:chOff x="8907938" y="838150"/>
              <a:chExt cx="1044738" cy="596090"/>
            </a:xfrm>
          </p:grpSpPr>
          <p:sp>
            <p:nvSpPr>
              <p:cNvPr id="76" name="Rectangle : coins arrondis 75">
                <a:extLst>
                  <a:ext uri="{FF2B5EF4-FFF2-40B4-BE49-F238E27FC236}">
                    <a16:creationId xmlns:a16="http://schemas.microsoft.com/office/drawing/2014/main" id="{F1AF86A1-726E-211E-7B53-EF7CDD40E5A2}"/>
                  </a:ext>
                </a:extLst>
              </p:cNvPr>
              <p:cNvSpPr/>
              <p:nvPr/>
            </p:nvSpPr>
            <p:spPr>
              <a:xfrm>
                <a:off x="8988633" y="873239"/>
                <a:ext cx="964043" cy="561001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/>
                  <a:t>    ~20</a:t>
                </a:r>
              </a:p>
            </p:txBody>
          </p:sp>
          <p:pic>
            <p:nvPicPr>
              <p:cNvPr id="77" name="Image 76" descr="Une image contenant noir, capture d’écran, obscurité&#10;&#10;Description générée automatiquement">
                <a:extLst>
                  <a:ext uri="{FF2B5EF4-FFF2-40B4-BE49-F238E27FC236}">
                    <a16:creationId xmlns:a16="http://schemas.microsoft.com/office/drawing/2014/main" id="{12F46580-A3FC-4C02-A79F-CC93054DC4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07938" y="838150"/>
                <a:ext cx="548578" cy="54857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16665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BAD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9244F8-F764-1298-93E9-5423E2667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1">
            <a:extLst>
              <a:ext uri="{FF2B5EF4-FFF2-40B4-BE49-F238E27FC236}">
                <a16:creationId xmlns:a16="http://schemas.microsoft.com/office/drawing/2014/main" id="{AE52C0B5-9ABE-C13F-9A10-C45FDA97B407}"/>
              </a:ext>
            </a:extLst>
          </p:cNvPr>
          <p:cNvSpPr/>
          <p:nvPr/>
        </p:nvSpPr>
        <p:spPr>
          <a:xfrm>
            <a:off x="212035" y="231820"/>
            <a:ext cx="11767928" cy="5968672"/>
          </a:xfrm>
          <a:prstGeom prst="roundRect">
            <a:avLst>
              <a:gd name="adj" fmla="val 554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Titre 1">
            <a:extLst>
              <a:ext uri="{FF2B5EF4-FFF2-40B4-BE49-F238E27FC236}">
                <a16:creationId xmlns:a16="http://schemas.microsoft.com/office/drawing/2014/main" id="{65641F09-811A-3183-F62D-07F2AFC784C2}"/>
              </a:ext>
            </a:extLst>
          </p:cNvPr>
          <p:cNvSpPr txBox="1">
            <a:spLocks/>
          </p:cNvSpPr>
          <p:nvPr/>
        </p:nvSpPr>
        <p:spPr>
          <a:xfrm>
            <a:off x="362857" y="280191"/>
            <a:ext cx="11570700" cy="646331"/>
          </a:xfrm>
          <a:prstGeom prst="rect">
            <a:avLst/>
          </a:prstGeom>
          <a:noFill/>
        </p:spPr>
        <p:txBody>
          <a:bodyPr wrap="square" lIns="0" tIns="45720" rIns="91440" bIns="4572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Tx/>
              <a:defRPr/>
            </a:pPr>
            <a:r>
              <a:rPr lang="fr-FR" sz="4000" b="1">
                <a:solidFill>
                  <a:srgbClr val="007FA2"/>
                </a:solidFill>
                <a:latin typeface="Brother 1816"/>
              </a:rPr>
              <a:t>Mentions et parcours de Master</a:t>
            </a:r>
          </a:p>
        </p:txBody>
      </p:sp>
      <p:sp>
        <p:nvSpPr>
          <p:cNvPr id="4" name="Rectangle à coins arrondis 12">
            <a:extLst>
              <a:ext uri="{FF2B5EF4-FFF2-40B4-BE49-F238E27FC236}">
                <a16:creationId xmlns:a16="http://schemas.microsoft.com/office/drawing/2014/main" id="{EE9E06B5-F618-053F-C297-09227B5A98CF}"/>
              </a:ext>
            </a:extLst>
          </p:cNvPr>
          <p:cNvSpPr/>
          <p:nvPr/>
        </p:nvSpPr>
        <p:spPr>
          <a:xfrm>
            <a:off x="496478" y="3209126"/>
            <a:ext cx="1163991" cy="1418949"/>
          </a:xfrm>
          <a:prstGeom prst="roundRect">
            <a:avLst/>
          </a:prstGeom>
          <a:solidFill>
            <a:srgbClr val="007F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M1</a:t>
            </a:r>
          </a:p>
        </p:txBody>
      </p:sp>
      <p:sp>
        <p:nvSpPr>
          <p:cNvPr id="7" name="Rectangle à coins arrondis 12">
            <a:extLst>
              <a:ext uri="{FF2B5EF4-FFF2-40B4-BE49-F238E27FC236}">
                <a16:creationId xmlns:a16="http://schemas.microsoft.com/office/drawing/2014/main" id="{3442C3CE-27F1-DB0C-13D0-BC80D586C82D}"/>
              </a:ext>
            </a:extLst>
          </p:cNvPr>
          <p:cNvSpPr/>
          <p:nvPr/>
        </p:nvSpPr>
        <p:spPr>
          <a:xfrm>
            <a:off x="496478" y="1527540"/>
            <a:ext cx="1163991" cy="1600555"/>
          </a:xfrm>
          <a:prstGeom prst="roundRect">
            <a:avLst/>
          </a:prstGeom>
          <a:solidFill>
            <a:srgbClr val="007F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M2</a:t>
            </a:r>
          </a:p>
        </p:txBody>
      </p:sp>
      <p:sp>
        <p:nvSpPr>
          <p:cNvPr id="21" name="Rectangle à coins arrondis 2">
            <a:extLst>
              <a:ext uri="{FF2B5EF4-FFF2-40B4-BE49-F238E27FC236}">
                <a16:creationId xmlns:a16="http://schemas.microsoft.com/office/drawing/2014/main" id="{B4B1FAD9-32FC-EB6A-F1BF-369BC708B87C}"/>
              </a:ext>
            </a:extLst>
          </p:cNvPr>
          <p:cNvSpPr/>
          <p:nvPr/>
        </p:nvSpPr>
        <p:spPr>
          <a:xfrm>
            <a:off x="9260829" y="4700512"/>
            <a:ext cx="2344395" cy="1418949"/>
          </a:xfrm>
          <a:prstGeom prst="roundRect">
            <a:avLst/>
          </a:prstGeom>
          <a:solidFill>
            <a:srgbClr val="40BA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fr-FR" sz="2400" b="1">
                <a:latin typeface="+mj-lt"/>
              </a:rPr>
              <a:t>MIAGE</a:t>
            </a:r>
          </a:p>
        </p:txBody>
      </p:sp>
      <p:pic>
        <p:nvPicPr>
          <p:cNvPr id="9" name="Image 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9611EAF-C63F-700B-F933-30880DB7C5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200" y="6200492"/>
            <a:ext cx="3547651" cy="657508"/>
          </a:xfrm>
          <a:prstGeom prst="rect">
            <a:avLst/>
          </a:prstGeom>
        </p:spPr>
      </p:pic>
      <p:sp>
        <p:nvSpPr>
          <p:cNvPr id="29" name="Rectangle à coins arrondis 12">
            <a:extLst>
              <a:ext uri="{FF2B5EF4-FFF2-40B4-BE49-F238E27FC236}">
                <a16:creationId xmlns:a16="http://schemas.microsoft.com/office/drawing/2014/main" id="{32D85427-3EAB-CC09-392B-D7DA993D6099}"/>
              </a:ext>
            </a:extLst>
          </p:cNvPr>
          <p:cNvSpPr/>
          <p:nvPr/>
        </p:nvSpPr>
        <p:spPr>
          <a:xfrm>
            <a:off x="496479" y="4700512"/>
            <a:ext cx="1163991" cy="1418949"/>
          </a:xfrm>
          <a:prstGeom prst="roundRect">
            <a:avLst/>
          </a:prstGeom>
          <a:solidFill>
            <a:srgbClr val="007F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L3</a:t>
            </a:r>
          </a:p>
        </p:txBody>
      </p:sp>
      <p:sp>
        <p:nvSpPr>
          <p:cNvPr id="34" name="Rectangle à coins arrondis 2">
            <a:extLst>
              <a:ext uri="{FF2B5EF4-FFF2-40B4-BE49-F238E27FC236}">
                <a16:creationId xmlns:a16="http://schemas.microsoft.com/office/drawing/2014/main" id="{AD1DECBC-EA00-BFAC-FDFE-955ACECEE0DC}"/>
              </a:ext>
            </a:extLst>
          </p:cNvPr>
          <p:cNvSpPr/>
          <p:nvPr/>
        </p:nvSpPr>
        <p:spPr>
          <a:xfrm>
            <a:off x="1898890" y="4700513"/>
            <a:ext cx="2344395" cy="1418949"/>
          </a:xfrm>
          <a:prstGeom prst="roundRect">
            <a:avLst/>
          </a:prstGeom>
          <a:solidFill>
            <a:srgbClr val="40BA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fr-FR" sz="2400" b="1">
                <a:latin typeface="+mj-lt"/>
              </a:rPr>
              <a:t>Electronique</a:t>
            </a:r>
          </a:p>
        </p:txBody>
      </p:sp>
      <p:sp>
        <p:nvSpPr>
          <p:cNvPr id="35" name="Rectangle à coins arrondis 2">
            <a:extLst>
              <a:ext uri="{FF2B5EF4-FFF2-40B4-BE49-F238E27FC236}">
                <a16:creationId xmlns:a16="http://schemas.microsoft.com/office/drawing/2014/main" id="{AEAD0343-0EDE-CE28-7B66-524452E8D4C0}"/>
              </a:ext>
            </a:extLst>
          </p:cNvPr>
          <p:cNvSpPr/>
          <p:nvPr/>
        </p:nvSpPr>
        <p:spPr>
          <a:xfrm>
            <a:off x="4340977" y="4700512"/>
            <a:ext cx="2344395" cy="1418949"/>
          </a:xfrm>
          <a:prstGeom prst="roundRect">
            <a:avLst/>
          </a:prstGeom>
          <a:solidFill>
            <a:srgbClr val="40BA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fr-FR" sz="2400" b="1">
                <a:latin typeface="+mj-lt"/>
              </a:rPr>
              <a:t>Informatique</a:t>
            </a:r>
          </a:p>
        </p:txBody>
      </p:sp>
      <p:sp>
        <p:nvSpPr>
          <p:cNvPr id="36" name="Rectangle à coins arrondis 2">
            <a:extLst>
              <a:ext uri="{FF2B5EF4-FFF2-40B4-BE49-F238E27FC236}">
                <a16:creationId xmlns:a16="http://schemas.microsoft.com/office/drawing/2014/main" id="{643F96FC-708C-4860-36AA-81377CB690C2}"/>
              </a:ext>
            </a:extLst>
          </p:cNvPr>
          <p:cNvSpPr/>
          <p:nvPr/>
        </p:nvSpPr>
        <p:spPr>
          <a:xfrm>
            <a:off x="6783064" y="4700512"/>
            <a:ext cx="2344395" cy="1418949"/>
          </a:xfrm>
          <a:prstGeom prst="roundRect">
            <a:avLst/>
          </a:prstGeom>
          <a:solidFill>
            <a:srgbClr val="40BA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fr-FR" sz="2400" b="1">
                <a:latin typeface="+mj-lt"/>
              </a:rPr>
              <a:t>IA</a:t>
            </a:r>
          </a:p>
        </p:txBody>
      </p:sp>
      <p:sp>
        <p:nvSpPr>
          <p:cNvPr id="45" name="Rectangle à coins arrondis 2">
            <a:extLst>
              <a:ext uri="{FF2B5EF4-FFF2-40B4-BE49-F238E27FC236}">
                <a16:creationId xmlns:a16="http://schemas.microsoft.com/office/drawing/2014/main" id="{8F233AE2-26E4-E639-C058-21EA76A7C010}"/>
              </a:ext>
            </a:extLst>
          </p:cNvPr>
          <p:cNvSpPr/>
          <p:nvPr/>
        </p:nvSpPr>
        <p:spPr>
          <a:xfrm>
            <a:off x="1876504" y="974034"/>
            <a:ext cx="2344395" cy="3645449"/>
          </a:xfrm>
          <a:prstGeom prst="roundRect">
            <a:avLst/>
          </a:prstGeom>
          <a:solidFill>
            <a:srgbClr val="40BA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 anchorCtr="0"/>
          <a:lstStyle/>
          <a:p>
            <a:pPr algn="ctr"/>
            <a:r>
              <a:rPr lang="fr-FR" sz="2400" b="1">
                <a:latin typeface="+mj-lt"/>
              </a:rPr>
              <a:t>Electronique</a:t>
            </a:r>
          </a:p>
        </p:txBody>
      </p:sp>
      <p:sp>
        <p:nvSpPr>
          <p:cNvPr id="47" name="Rectangle à coins arrondis 2">
            <a:extLst>
              <a:ext uri="{FF2B5EF4-FFF2-40B4-BE49-F238E27FC236}">
                <a16:creationId xmlns:a16="http://schemas.microsoft.com/office/drawing/2014/main" id="{ED6980C5-8DBE-151E-EB67-8DA55750BE8B}"/>
              </a:ext>
            </a:extLst>
          </p:cNvPr>
          <p:cNvSpPr/>
          <p:nvPr/>
        </p:nvSpPr>
        <p:spPr>
          <a:xfrm>
            <a:off x="2026116" y="3284372"/>
            <a:ext cx="2054074" cy="1223691"/>
          </a:xfrm>
          <a:prstGeom prst="roundRect">
            <a:avLst/>
          </a:prstGeom>
          <a:solidFill>
            <a:srgbClr val="229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 anchorCtr="0"/>
          <a:lstStyle/>
          <a:p>
            <a:pPr algn="ctr"/>
            <a:r>
              <a:rPr lang="fr-FR" sz="2000" b="1" err="1">
                <a:latin typeface="+mj-lt"/>
              </a:rPr>
              <a:t>ESTel</a:t>
            </a:r>
            <a:endParaRPr lang="fr-FR" sz="2000" b="1">
              <a:latin typeface="+mj-lt"/>
            </a:endParaRPr>
          </a:p>
        </p:txBody>
      </p:sp>
      <p:sp>
        <p:nvSpPr>
          <p:cNvPr id="49" name="Rectangle à coins arrondis 2">
            <a:extLst>
              <a:ext uri="{FF2B5EF4-FFF2-40B4-BE49-F238E27FC236}">
                <a16:creationId xmlns:a16="http://schemas.microsoft.com/office/drawing/2014/main" id="{36AF8F6B-4D62-9350-4559-2363FFF411AD}"/>
              </a:ext>
            </a:extLst>
          </p:cNvPr>
          <p:cNvSpPr/>
          <p:nvPr/>
        </p:nvSpPr>
        <p:spPr>
          <a:xfrm>
            <a:off x="2044050" y="1533516"/>
            <a:ext cx="2054074" cy="1639436"/>
          </a:xfrm>
          <a:prstGeom prst="roundRect">
            <a:avLst/>
          </a:prstGeom>
          <a:solidFill>
            <a:srgbClr val="229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 anchorCtr="0"/>
          <a:lstStyle/>
          <a:p>
            <a:pPr algn="ctr"/>
            <a:r>
              <a:rPr lang="fr-FR" sz="2000" b="1" err="1">
                <a:latin typeface="+mj-lt"/>
              </a:rPr>
              <a:t>ESTel</a:t>
            </a:r>
            <a:endParaRPr lang="fr-FR" sz="2000" b="1">
              <a:latin typeface="+mj-lt"/>
            </a:endParaRPr>
          </a:p>
        </p:txBody>
      </p:sp>
      <p:sp>
        <p:nvSpPr>
          <p:cNvPr id="52" name="Rectangle à coins arrondis 2">
            <a:extLst>
              <a:ext uri="{FF2B5EF4-FFF2-40B4-BE49-F238E27FC236}">
                <a16:creationId xmlns:a16="http://schemas.microsoft.com/office/drawing/2014/main" id="{2D1CF9B2-6F58-8BA0-EB89-F6E2ECAD0E72}"/>
              </a:ext>
            </a:extLst>
          </p:cNvPr>
          <p:cNvSpPr/>
          <p:nvPr/>
        </p:nvSpPr>
        <p:spPr>
          <a:xfrm>
            <a:off x="4291575" y="974034"/>
            <a:ext cx="3815250" cy="3645447"/>
          </a:xfrm>
          <a:prstGeom prst="roundRect">
            <a:avLst>
              <a:gd name="adj" fmla="val 9500"/>
            </a:avLst>
          </a:prstGeom>
          <a:solidFill>
            <a:srgbClr val="40BA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 anchorCtr="0"/>
          <a:lstStyle/>
          <a:p>
            <a:pPr algn="ctr"/>
            <a:r>
              <a:rPr lang="fr-FR" sz="2400" b="1">
                <a:latin typeface="+mj-lt"/>
              </a:rPr>
              <a:t>Informatique</a:t>
            </a:r>
          </a:p>
        </p:txBody>
      </p:sp>
      <p:sp>
        <p:nvSpPr>
          <p:cNvPr id="53" name="Rectangle à coins arrondis 2">
            <a:extLst>
              <a:ext uri="{FF2B5EF4-FFF2-40B4-BE49-F238E27FC236}">
                <a16:creationId xmlns:a16="http://schemas.microsoft.com/office/drawing/2014/main" id="{0F5A1783-E1CE-D60F-3EB9-30ED73CE5EC2}"/>
              </a:ext>
            </a:extLst>
          </p:cNvPr>
          <p:cNvSpPr/>
          <p:nvPr/>
        </p:nvSpPr>
        <p:spPr>
          <a:xfrm>
            <a:off x="4425642" y="3306754"/>
            <a:ext cx="1363170" cy="1223691"/>
          </a:xfrm>
          <a:prstGeom prst="roundRect">
            <a:avLst/>
          </a:prstGeom>
          <a:solidFill>
            <a:srgbClr val="229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0"/>
          <a:lstStyle/>
          <a:p>
            <a:pPr algn="ctr"/>
            <a:r>
              <a:rPr lang="fr-FR" sz="2000" b="1" err="1">
                <a:latin typeface="+mj-lt"/>
              </a:rPr>
              <a:t>Infor-matique</a:t>
            </a:r>
            <a:endParaRPr lang="fr-FR" sz="2000" b="1">
              <a:latin typeface="+mj-lt"/>
            </a:endParaRPr>
          </a:p>
        </p:txBody>
      </p:sp>
      <p:sp>
        <p:nvSpPr>
          <p:cNvPr id="65" name="Rectangle à coins arrondis 2">
            <a:extLst>
              <a:ext uri="{FF2B5EF4-FFF2-40B4-BE49-F238E27FC236}">
                <a16:creationId xmlns:a16="http://schemas.microsoft.com/office/drawing/2014/main" id="{ED35E1B5-84C5-70C5-CD71-9DBBB073D233}"/>
              </a:ext>
            </a:extLst>
          </p:cNvPr>
          <p:cNvSpPr/>
          <p:nvPr/>
        </p:nvSpPr>
        <p:spPr>
          <a:xfrm>
            <a:off x="8229600" y="990036"/>
            <a:ext cx="3375624" cy="3629445"/>
          </a:xfrm>
          <a:prstGeom prst="roundRect">
            <a:avLst>
              <a:gd name="adj" fmla="val 10217"/>
            </a:avLst>
          </a:prstGeom>
          <a:solidFill>
            <a:srgbClr val="40BA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 anchorCtr="0"/>
          <a:lstStyle/>
          <a:p>
            <a:pPr algn="ctr"/>
            <a:r>
              <a:rPr lang="fr-FR" sz="2400" b="1">
                <a:latin typeface="+mj-lt"/>
              </a:rPr>
              <a:t>MIAGE</a:t>
            </a:r>
          </a:p>
        </p:txBody>
      </p:sp>
      <p:sp>
        <p:nvSpPr>
          <p:cNvPr id="67" name="Rectangle à coins arrondis 2">
            <a:extLst>
              <a:ext uri="{FF2B5EF4-FFF2-40B4-BE49-F238E27FC236}">
                <a16:creationId xmlns:a16="http://schemas.microsoft.com/office/drawing/2014/main" id="{690298D5-5E6B-8B75-AD24-D7E8D0692EDC}"/>
              </a:ext>
            </a:extLst>
          </p:cNvPr>
          <p:cNvSpPr/>
          <p:nvPr/>
        </p:nvSpPr>
        <p:spPr>
          <a:xfrm>
            <a:off x="5911587" y="3284371"/>
            <a:ext cx="1349140" cy="1223691"/>
          </a:xfrm>
          <a:prstGeom prst="roundRect">
            <a:avLst/>
          </a:prstGeom>
          <a:solidFill>
            <a:srgbClr val="229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0"/>
          <a:lstStyle/>
          <a:p>
            <a:pPr algn="ctr"/>
            <a:r>
              <a:rPr lang="fr-FR" sz="2000" b="1">
                <a:latin typeface="+mj-lt"/>
              </a:rPr>
              <a:t>IA</a:t>
            </a:r>
          </a:p>
        </p:txBody>
      </p:sp>
      <p:sp>
        <p:nvSpPr>
          <p:cNvPr id="68" name="Rectangle à coins arrondis 2">
            <a:extLst>
              <a:ext uri="{FF2B5EF4-FFF2-40B4-BE49-F238E27FC236}">
                <a16:creationId xmlns:a16="http://schemas.microsoft.com/office/drawing/2014/main" id="{2C3321DF-EEC8-2AB7-1AEB-05C1C7F1ECFC}"/>
              </a:ext>
            </a:extLst>
          </p:cNvPr>
          <p:cNvSpPr/>
          <p:nvPr/>
        </p:nvSpPr>
        <p:spPr>
          <a:xfrm>
            <a:off x="4436933" y="1533380"/>
            <a:ext cx="2835085" cy="1639572"/>
          </a:xfrm>
          <a:prstGeom prst="roundRect">
            <a:avLst/>
          </a:prstGeom>
          <a:solidFill>
            <a:srgbClr val="229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 anchorCtr="0"/>
          <a:lstStyle/>
          <a:p>
            <a:pPr algn="ctr"/>
            <a:r>
              <a:rPr lang="fr-FR" sz="2000" b="1">
                <a:latin typeface="+mj-lt"/>
              </a:rPr>
              <a:t>Informatique</a:t>
            </a:r>
          </a:p>
        </p:txBody>
      </p:sp>
      <p:sp>
        <p:nvSpPr>
          <p:cNvPr id="70" name="Rectangle à coins arrondis 2">
            <a:extLst>
              <a:ext uri="{FF2B5EF4-FFF2-40B4-BE49-F238E27FC236}">
                <a16:creationId xmlns:a16="http://schemas.microsoft.com/office/drawing/2014/main" id="{78257AF5-0CE2-AF1E-1633-FCC6897F8642}"/>
              </a:ext>
            </a:extLst>
          </p:cNvPr>
          <p:cNvSpPr/>
          <p:nvPr/>
        </p:nvSpPr>
        <p:spPr>
          <a:xfrm>
            <a:off x="8482988" y="3304999"/>
            <a:ext cx="2954269" cy="1203064"/>
          </a:xfrm>
          <a:prstGeom prst="roundRect">
            <a:avLst/>
          </a:prstGeom>
          <a:solidFill>
            <a:srgbClr val="229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 anchorCtr="0"/>
          <a:lstStyle/>
          <a:p>
            <a:pPr algn="ctr"/>
            <a:r>
              <a:rPr lang="fr-FR" sz="2000" b="1">
                <a:latin typeface="+mj-lt"/>
              </a:rPr>
              <a:t>MIAGE</a:t>
            </a:r>
          </a:p>
        </p:txBody>
      </p:sp>
      <p:sp>
        <p:nvSpPr>
          <p:cNvPr id="72" name="Rectangle à coins arrondis 2">
            <a:extLst>
              <a:ext uri="{FF2B5EF4-FFF2-40B4-BE49-F238E27FC236}">
                <a16:creationId xmlns:a16="http://schemas.microsoft.com/office/drawing/2014/main" id="{07378529-381D-E349-A76D-FF5DCC6F542A}"/>
              </a:ext>
            </a:extLst>
          </p:cNvPr>
          <p:cNvSpPr/>
          <p:nvPr/>
        </p:nvSpPr>
        <p:spPr>
          <a:xfrm>
            <a:off x="8561995" y="1533380"/>
            <a:ext cx="544010" cy="1634989"/>
          </a:xfrm>
          <a:prstGeom prst="roundRect">
            <a:avLst/>
          </a:prstGeom>
          <a:solidFill>
            <a:srgbClr val="229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fr-FR" sz="2000" b="1" dirty="0" err="1">
                <a:latin typeface="+mj-lt"/>
              </a:rPr>
              <a:t>NumRes</a:t>
            </a:r>
            <a:endParaRPr lang="fr-FR" sz="2000" b="1" dirty="0">
              <a:latin typeface="+mj-lt"/>
            </a:endParaRPr>
          </a:p>
        </p:txBody>
      </p:sp>
      <p:sp>
        <p:nvSpPr>
          <p:cNvPr id="73" name="Rectangle à coins arrondis 2">
            <a:extLst>
              <a:ext uri="{FF2B5EF4-FFF2-40B4-BE49-F238E27FC236}">
                <a16:creationId xmlns:a16="http://schemas.microsoft.com/office/drawing/2014/main" id="{A1AB2A4F-DC44-8250-965E-1F2C2C71B7FA}"/>
              </a:ext>
            </a:extLst>
          </p:cNvPr>
          <p:cNvSpPr/>
          <p:nvPr/>
        </p:nvSpPr>
        <p:spPr>
          <a:xfrm>
            <a:off x="9284620" y="1527540"/>
            <a:ext cx="544010" cy="1634989"/>
          </a:xfrm>
          <a:prstGeom prst="roundRect">
            <a:avLst/>
          </a:prstGeom>
          <a:solidFill>
            <a:srgbClr val="229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fr-FR" sz="2000" b="1">
                <a:latin typeface="+mj-lt"/>
              </a:rPr>
              <a:t>SIRIS</a:t>
            </a:r>
          </a:p>
        </p:txBody>
      </p:sp>
      <p:sp>
        <p:nvSpPr>
          <p:cNvPr id="74" name="Rectangle à coins arrondis 2">
            <a:extLst>
              <a:ext uri="{FF2B5EF4-FFF2-40B4-BE49-F238E27FC236}">
                <a16:creationId xmlns:a16="http://schemas.microsoft.com/office/drawing/2014/main" id="{F20968E9-D65E-6A2D-1A66-694F15F13EFC}"/>
              </a:ext>
            </a:extLst>
          </p:cNvPr>
          <p:cNvSpPr/>
          <p:nvPr/>
        </p:nvSpPr>
        <p:spPr>
          <a:xfrm>
            <a:off x="10007245" y="1537963"/>
            <a:ext cx="544010" cy="1634989"/>
          </a:xfrm>
          <a:prstGeom prst="roundRect">
            <a:avLst/>
          </a:prstGeom>
          <a:solidFill>
            <a:srgbClr val="229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fr-FR" sz="2000" b="1">
                <a:latin typeface="+mj-lt"/>
              </a:rPr>
              <a:t>IA2</a:t>
            </a:r>
          </a:p>
        </p:txBody>
      </p:sp>
      <p:sp>
        <p:nvSpPr>
          <p:cNvPr id="75" name="Rectangle à coins arrondis 2">
            <a:extLst>
              <a:ext uri="{FF2B5EF4-FFF2-40B4-BE49-F238E27FC236}">
                <a16:creationId xmlns:a16="http://schemas.microsoft.com/office/drawing/2014/main" id="{F39A2F79-6AFA-B738-2C75-978B105A9590}"/>
              </a:ext>
            </a:extLst>
          </p:cNvPr>
          <p:cNvSpPr/>
          <p:nvPr/>
        </p:nvSpPr>
        <p:spPr>
          <a:xfrm>
            <a:off x="10729870" y="1539659"/>
            <a:ext cx="544010" cy="1634989"/>
          </a:xfrm>
          <a:prstGeom prst="roundRect">
            <a:avLst/>
          </a:prstGeom>
          <a:solidFill>
            <a:srgbClr val="229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fr-FR" sz="2000" b="1">
                <a:latin typeface="+mj-lt"/>
              </a:rPr>
              <a:t>MBDS</a:t>
            </a:r>
          </a:p>
        </p:txBody>
      </p:sp>
      <p:sp>
        <p:nvSpPr>
          <p:cNvPr id="76" name="Rectangle à coins arrondis 2">
            <a:extLst>
              <a:ext uri="{FF2B5EF4-FFF2-40B4-BE49-F238E27FC236}">
                <a16:creationId xmlns:a16="http://schemas.microsoft.com/office/drawing/2014/main" id="{462D0AC6-DEED-3B18-0EA9-91B1F889904C}"/>
              </a:ext>
            </a:extLst>
          </p:cNvPr>
          <p:cNvSpPr/>
          <p:nvPr/>
        </p:nvSpPr>
        <p:spPr>
          <a:xfrm>
            <a:off x="4539937" y="1944769"/>
            <a:ext cx="2666976" cy="122089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 anchorCtr="0"/>
          <a:lstStyle/>
          <a:p>
            <a:pPr algn="ctr"/>
            <a:r>
              <a:rPr lang="fr-FR" sz="2000" b="1">
                <a:latin typeface="+mj-lt"/>
              </a:rPr>
              <a:t>Algo</a:t>
            </a:r>
          </a:p>
          <a:p>
            <a:pPr algn="ctr"/>
            <a:r>
              <a:rPr lang="fr-FR" sz="2000" b="1" err="1">
                <a:latin typeface="+mj-lt"/>
              </a:rPr>
              <a:t>CyberSec</a:t>
            </a:r>
            <a:endParaRPr lang="fr-FR" sz="2000" b="1">
              <a:latin typeface="+mj-lt"/>
            </a:endParaRPr>
          </a:p>
          <a:p>
            <a:pPr algn="ctr"/>
            <a:r>
              <a:rPr lang="fr-FR" sz="2000" b="1">
                <a:latin typeface="+mj-lt"/>
              </a:rPr>
              <a:t>IHL</a:t>
            </a:r>
          </a:p>
          <a:p>
            <a:pPr algn="ctr"/>
            <a:r>
              <a:rPr lang="fr-FR" sz="2000" b="1">
                <a:latin typeface="+mj-lt"/>
              </a:rPr>
              <a:t>IoT</a:t>
            </a:r>
          </a:p>
          <a:p>
            <a:pPr algn="ctr"/>
            <a:r>
              <a:rPr lang="fr-FR" sz="2000" b="1" err="1">
                <a:latin typeface="+mj-lt"/>
              </a:rPr>
              <a:t>Ubinet</a:t>
            </a:r>
            <a:endParaRPr lang="fr-FR" sz="2000" b="1">
              <a:latin typeface="+mj-lt"/>
            </a:endParaRPr>
          </a:p>
          <a:p>
            <a:pPr algn="ctr"/>
            <a:r>
              <a:rPr lang="fr-FR" sz="2000" b="1">
                <a:latin typeface="+mj-lt"/>
              </a:rPr>
              <a:t>IA ID</a:t>
            </a:r>
          </a:p>
          <a:p>
            <a:pPr algn="ctr"/>
            <a:r>
              <a:rPr lang="fr-FR" b="1">
                <a:latin typeface="+mj-lt"/>
              </a:rPr>
              <a:t>Fondamentale</a:t>
            </a:r>
          </a:p>
        </p:txBody>
      </p:sp>
      <p:cxnSp>
        <p:nvCxnSpPr>
          <p:cNvPr id="51" name="Connecteur en arc 50">
            <a:extLst>
              <a:ext uri="{FF2B5EF4-FFF2-40B4-BE49-F238E27FC236}">
                <a16:creationId xmlns:a16="http://schemas.microsoft.com/office/drawing/2014/main" id="{B489DFFB-CE3F-58C1-0971-284EC20112F3}"/>
              </a:ext>
            </a:extLst>
          </p:cNvPr>
          <p:cNvCxnSpPr>
            <a:cxnSpLocks/>
            <a:stCxn id="34" idx="0"/>
          </p:cNvCxnSpPr>
          <p:nvPr/>
        </p:nvCxnSpPr>
        <p:spPr>
          <a:xfrm rot="5400000" flipH="1" flipV="1">
            <a:off x="2747923" y="4377348"/>
            <a:ext cx="646331" cy="1"/>
          </a:xfrm>
          <a:prstGeom prst="curvedConnector3">
            <a:avLst>
              <a:gd name="adj1" fmla="val 500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en arc 87">
            <a:extLst>
              <a:ext uri="{FF2B5EF4-FFF2-40B4-BE49-F238E27FC236}">
                <a16:creationId xmlns:a16="http://schemas.microsoft.com/office/drawing/2014/main" id="{F4E52C1E-6259-14A5-59F8-EE7457340F0B}"/>
              </a:ext>
            </a:extLst>
          </p:cNvPr>
          <p:cNvCxnSpPr>
            <a:cxnSpLocks/>
            <a:stCxn id="35" idx="0"/>
            <a:endCxn id="110" idx="2"/>
          </p:cNvCxnSpPr>
          <p:nvPr/>
        </p:nvCxnSpPr>
        <p:spPr>
          <a:xfrm rot="16200000" flipV="1">
            <a:off x="5085957" y="4273293"/>
            <a:ext cx="436921" cy="417517"/>
          </a:xfrm>
          <a:prstGeom prst="curvedConnector3">
            <a:avLst>
              <a:gd name="adj1" fmla="val 500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en arc 90">
            <a:extLst>
              <a:ext uri="{FF2B5EF4-FFF2-40B4-BE49-F238E27FC236}">
                <a16:creationId xmlns:a16="http://schemas.microsoft.com/office/drawing/2014/main" id="{72DF698B-8954-9ED9-AADC-7A84A9C4D821}"/>
              </a:ext>
            </a:extLst>
          </p:cNvPr>
          <p:cNvCxnSpPr>
            <a:cxnSpLocks/>
            <a:stCxn id="35" idx="0"/>
            <a:endCxn id="99" idx="2"/>
          </p:cNvCxnSpPr>
          <p:nvPr/>
        </p:nvCxnSpPr>
        <p:spPr>
          <a:xfrm rot="5400000" flipH="1" flipV="1">
            <a:off x="5746891" y="3858580"/>
            <a:ext cx="608217" cy="1075648"/>
          </a:xfrm>
          <a:prstGeom prst="curvedConnector3">
            <a:avLst>
              <a:gd name="adj1" fmla="val 500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96">
            <a:extLst>
              <a:ext uri="{FF2B5EF4-FFF2-40B4-BE49-F238E27FC236}">
                <a16:creationId xmlns:a16="http://schemas.microsoft.com/office/drawing/2014/main" id="{A32E844C-C58E-529D-D68F-7B45B9E18B0B}"/>
              </a:ext>
            </a:extLst>
          </p:cNvPr>
          <p:cNvSpPr/>
          <p:nvPr/>
        </p:nvSpPr>
        <p:spPr>
          <a:xfrm>
            <a:off x="6247511" y="3318094"/>
            <a:ext cx="652507" cy="5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20039634-A3BC-ED0A-E9B3-4AFFBA622543}"/>
              </a:ext>
            </a:extLst>
          </p:cNvPr>
          <p:cNvSpPr/>
          <p:nvPr/>
        </p:nvSpPr>
        <p:spPr>
          <a:xfrm>
            <a:off x="6262569" y="3600277"/>
            <a:ext cx="652507" cy="492018"/>
          </a:xfrm>
          <a:prstGeom prst="rect">
            <a:avLst/>
          </a:prstGeom>
          <a:noFill/>
          <a:ln>
            <a:solidFill>
              <a:srgbClr val="229C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77886326-633B-EB74-784B-E82294903B20}"/>
              </a:ext>
            </a:extLst>
          </p:cNvPr>
          <p:cNvSpPr/>
          <p:nvPr/>
        </p:nvSpPr>
        <p:spPr>
          <a:xfrm>
            <a:off x="4547153" y="3563679"/>
            <a:ext cx="1097009" cy="699912"/>
          </a:xfrm>
          <a:prstGeom prst="rect">
            <a:avLst/>
          </a:prstGeom>
          <a:noFill/>
          <a:ln>
            <a:solidFill>
              <a:srgbClr val="229C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Rectangle à coins arrondis 2">
            <a:extLst>
              <a:ext uri="{FF2B5EF4-FFF2-40B4-BE49-F238E27FC236}">
                <a16:creationId xmlns:a16="http://schemas.microsoft.com/office/drawing/2014/main" id="{7D615C1B-36BC-0167-546C-B6A105D0A6B5}"/>
              </a:ext>
            </a:extLst>
          </p:cNvPr>
          <p:cNvSpPr/>
          <p:nvPr/>
        </p:nvSpPr>
        <p:spPr>
          <a:xfrm>
            <a:off x="7388133" y="1533516"/>
            <a:ext cx="544010" cy="2974546"/>
          </a:xfrm>
          <a:prstGeom prst="roundRect">
            <a:avLst/>
          </a:prstGeom>
          <a:solidFill>
            <a:srgbClr val="229C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 anchorCtr="0"/>
          <a:lstStyle/>
          <a:p>
            <a:pPr algn="ctr"/>
            <a:r>
              <a:rPr lang="fr-FR" sz="2000" b="1" err="1">
                <a:latin typeface="+mj-lt"/>
              </a:rPr>
              <a:t>EiT</a:t>
            </a:r>
            <a:r>
              <a:rPr lang="fr-FR" sz="2000" b="1">
                <a:latin typeface="+mj-lt"/>
              </a:rPr>
              <a:t> Digital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87735986-D78C-D551-1F7C-5E8478FD04BE}"/>
              </a:ext>
            </a:extLst>
          </p:cNvPr>
          <p:cNvSpPr/>
          <p:nvPr/>
        </p:nvSpPr>
        <p:spPr>
          <a:xfrm>
            <a:off x="9492343" y="3669071"/>
            <a:ext cx="943428" cy="492018"/>
          </a:xfrm>
          <a:prstGeom prst="rect">
            <a:avLst/>
          </a:prstGeom>
          <a:noFill/>
          <a:ln>
            <a:solidFill>
              <a:srgbClr val="229C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8" name="Connecteur en arc 127">
            <a:extLst>
              <a:ext uri="{FF2B5EF4-FFF2-40B4-BE49-F238E27FC236}">
                <a16:creationId xmlns:a16="http://schemas.microsoft.com/office/drawing/2014/main" id="{D8F6FFFB-7090-8D25-1D23-4BDC2D2DA1D7}"/>
              </a:ext>
            </a:extLst>
          </p:cNvPr>
          <p:cNvCxnSpPr>
            <a:cxnSpLocks/>
            <a:stCxn id="21" idx="0"/>
            <a:endCxn id="125" idx="2"/>
          </p:cNvCxnSpPr>
          <p:nvPr/>
        </p:nvCxnSpPr>
        <p:spPr>
          <a:xfrm rot="16200000" flipV="1">
            <a:off x="9928831" y="4196316"/>
            <a:ext cx="539423" cy="468970"/>
          </a:xfrm>
          <a:prstGeom prst="curvedConnector3">
            <a:avLst>
              <a:gd name="adj1" fmla="val 500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en arc 130">
            <a:extLst>
              <a:ext uri="{FF2B5EF4-FFF2-40B4-BE49-F238E27FC236}">
                <a16:creationId xmlns:a16="http://schemas.microsoft.com/office/drawing/2014/main" id="{F07FE1EB-6D88-5FBD-BDB9-0C439E3729CE}"/>
              </a:ext>
            </a:extLst>
          </p:cNvPr>
          <p:cNvCxnSpPr>
            <a:cxnSpLocks/>
            <a:stCxn id="110" idx="0"/>
            <a:endCxn id="68" idx="2"/>
          </p:cNvCxnSpPr>
          <p:nvPr/>
        </p:nvCxnSpPr>
        <p:spPr>
          <a:xfrm rot="5400000" flipH="1" flipV="1">
            <a:off x="5279704" y="2988907"/>
            <a:ext cx="390727" cy="758818"/>
          </a:xfrm>
          <a:prstGeom prst="curvedConnector3">
            <a:avLst>
              <a:gd name="adj1" fmla="val 500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7" name="Groupe 206">
            <a:extLst>
              <a:ext uri="{FF2B5EF4-FFF2-40B4-BE49-F238E27FC236}">
                <a16:creationId xmlns:a16="http://schemas.microsoft.com/office/drawing/2014/main" id="{AE9FB1F9-64C9-CCA5-F6B8-456C25C8E604}"/>
              </a:ext>
            </a:extLst>
          </p:cNvPr>
          <p:cNvGrpSpPr/>
          <p:nvPr/>
        </p:nvGrpSpPr>
        <p:grpSpPr>
          <a:xfrm>
            <a:off x="5095659" y="3172952"/>
            <a:ext cx="5183591" cy="1527560"/>
            <a:chOff x="5095659" y="3172952"/>
            <a:chExt cx="5183591" cy="1527560"/>
          </a:xfrm>
        </p:grpSpPr>
        <p:cxnSp>
          <p:nvCxnSpPr>
            <p:cNvPr id="112" name="Connecteur en arc 111">
              <a:extLst>
                <a:ext uri="{FF2B5EF4-FFF2-40B4-BE49-F238E27FC236}">
                  <a16:creationId xmlns:a16="http://schemas.microsoft.com/office/drawing/2014/main" id="{B5E7BB60-9A49-23C5-1201-FD5240E112C1}"/>
                </a:ext>
              </a:extLst>
            </p:cNvPr>
            <p:cNvCxnSpPr>
              <a:cxnSpLocks/>
              <a:stCxn id="36" idx="0"/>
              <a:endCxn id="110" idx="2"/>
            </p:cNvCxnSpPr>
            <p:nvPr/>
          </p:nvCxnSpPr>
          <p:spPr>
            <a:xfrm rot="16200000" flipV="1">
              <a:off x="6307000" y="3052250"/>
              <a:ext cx="436921" cy="2859604"/>
            </a:xfrm>
            <a:prstGeom prst="curvedConnector3">
              <a:avLst>
                <a:gd name="adj1" fmla="val 50000"/>
              </a:avLst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accent1">
                  <a:lumMod val="50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Connecteur en arc 118">
              <a:extLst>
                <a:ext uri="{FF2B5EF4-FFF2-40B4-BE49-F238E27FC236}">
                  <a16:creationId xmlns:a16="http://schemas.microsoft.com/office/drawing/2014/main" id="{0B1C8457-5F5D-12F5-A723-83C55F6746B5}"/>
                </a:ext>
              </a:extLst>
            </p:cNvPr>
            <p:cNvCxnSpPr>
              <a:cxnSpLocks/>
              <a:stCxn id="99" idx="0"/>
              <a:endCxn id="74" idx="2"/>
            </p:cNvCxnSpPr>
            <p:nvPr/>
          </p:nvCxnSpPr>
          <p:spPr>
            <a:xfrm rot="5400000" flipH="1" flipV="1">
              <a:off x="8220374" y="1541402"/>
              <a:ext cx="427325" cy="3690427"/>
            </a:xfrm>
            <a:prstGeom prst="curvedConnector3">
              <a:avLst>
                <a:gd name="adj1" fmla="val 50000"/>
              </a:avLst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accent1">
                  <a:lumMod val="50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Connecteur en arc 121">
              <a:extLst>
                <a:ext uri="{FF2B5EF4-FFF2-40B4-BE49-F238E27FC236}">
                  <a16:creationId xmlns:a16="http://schemas.microsoft.com/office/drawing/2014/main" id="{11686E55-3E36-E98D-0A07-14AD6A21856D}"/>
                </a:ext>
              </a:extLst>
            </p:cNvPr>
            <p:cNvCxnSpPr>
              <a:cxnSpLocks/>
              <a:stCxn id="35" idx="0"/>
              <a:endCxn id="125" idx="2"/>
            </p:cNvCxnSpPr>
            <p:nvPr/>
          </p:nvCxnSpPr>
          <p:spPr>
            <a:xfrm rot="5400000" flipH="1" flipV="1">
              <a:off x="7468905" y="2205360"/>
              <a:ext cx="539423" cy="4450882"/>
            </a:xfrm>
            <a:prstGeom prst="curvedConnector3">
              <a:avLst>
                <a:gd name="adj1" fmla="val 50000"/>
              </a:avLst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accent1">
                  <a:lumMod val="50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Connecteur en arc 133">
              <a:extLst>
                <a:ext uri="{FF2B5EF4-FFF2-40B4-BE49-F238E27FC236}">
                  <a16:creationId xmlns:a16="http://schemas.microsoft.com/office/drawing/2014/main" id="{89F52EE4-C39C-843D-1705-D69E33E0C910}"/>
                </a:ext>
              </a:extLst>
            </p:cNvPr>
            <p:cNvCxnSpPr>
              <a:cxnSpLocks/>
              <a:stCxn id="99" idx="0"/>
              <a:endCxn id="68" idx="2"/>
            </p:cNvCxnSpPr>
            <p:nvPr/>
          </p:nvCxnSpPr>
          <p:spPr>
            <a:xfrm rot="16200000" flipV="1">
              <a:off x="6007988" y="3019441"/>
              <a:ext cx="427325" cy="734347"/>
            </a:xfrm>
            <a:prstGeom prst="curvedConnector3">
              <a:avLst>
                <a:gd name="adj1" fmla="val 50000"/>
              </a:avLst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accent1">
                  <a:lumMod val="50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7" name="Connecteur en arc 136">
            <a:extLst>
              <a:ext uri="{FF2B5EF4-FFF2-40B4-BE49-F238E27FC236}">
                <a16:creationId xmlns:a16="http://schemas.microsoft.com/office/drawing/2014/main" id="{1B9219AC-9550-03D1-3276-4AA9735184E6}"/>
              </a:ext>
            </a:extLst>
          </p:cNvPr>
          <p:cNvCxnSpPr>
            <a:cxnSpLocks/>
            <a:stCxn id="125" idx="0"/>
            <a:endCxn id="72" idx="2"/>
          </p:cNvCxnSpPr>
          <p:nvPr/>
        </p:nvCxnSpPr>
        <p:spPr>
          <a:xfrm rot="16200000" flipV="1">
            <a:off x="9148678" y="2853691"/>
            <a:ext cx="500702" cy="1130057"/>
          </a:xfrm>
          <a:prstGeom prst="curvedConnector3">
            <a:avLst>
              <a:gd name="adj1" fmla="val 500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necteur en arc 139">
            <a:extLst>
              <a:ext uri="{FF2B5EF4-FFF2-40B4-BE49-F238E27FC236}">
                <a16:creationId xmlns:a16="http://schemas.microsoft.com/office/drawing/2014/main" id="{A36AC869-7B92-979E-CC17-8A4193B4811B}"/>
              </a:ext>
            </a:extLst>
          </p:cNvPr>
          <p:cNvCxnSpPr>
            <a:cxnSpLocks/>
            <a:stCxn id="125" idx="0"/>
            <a:endCxn id="73" idx="2"/>
          </p:cNvCxnSpPr>
          <p:nvPr/>
        </p:nvCxnSpPr>
        <p:spPr>
          <a:xfrm rot="16200000" flipV="1">
            <a:off x="9507070" y="3212084"/>
            <a:ext cx="506542" cy="407432"/>
          </a:xfrm>
          <a:prstGeom prst="curvedConnector3">
            <a:avLst>
              <a:gd name="adj1" fmla="val 500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cteur en arc 140">
            <a:extLst>
              <a:ext uri="{FF2B5EF4-FFF2-40B4-BE49-F238E27FC236}">
                <a16:creationId xmlns:a16="http://schemas.microsoft.com/office/drawing/2014/main" id="{C6F0A343-9943-230D-9371-08A7225C03D8}"/>
              </a:ext>
            </a:extLst>
          </p:cNvPr>
          <p:cNvCxnSpPr>
            <a:cxnSpLocks/>
            <a:stCxn id="125" idx="0"/>
            <a:endCxn id="74" idx="2"/>
          </p:cNvCxnSpPr>
          <p:nvPr/>
        </p:nvCxnSpPr>
        <p:spPr>
          <a:xfrm rot="5400000" flipH="1" flipV="1">
            <a:off x="9873594" y="3263416"/>
            <a:ext cx="496119" cy="315193"/>
          </a:xfrm>
          <a:prstGeom prst="curvedConnector3">
            <a:avLst>
              <a:gd name="adj1" fmla="val 500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eur en arc 141">
            <a:extLst>
              <a:ext uri="{FF2B5EF4-FFF2-40B4-BE49-F238E27FC236}">
                <a16:creationId xmlns:a16="http://schemas.microsoft.com/office/drawing/2014/main" id="{C34AD8CD-48B1-B8D9-96D8-1069B3D5FD9D}"/>
              </a:ext>
            </a:extLst>
          </p:cNvPr>
          <p:cNvCxnSpPr>
            <a:cxnSpLocks/>
            <a:stCxn id="125" idx="0"/>
            <a:endCxn id="75" idx="2"/>
          </p:cNvCxnSpPr>
          <p:nvPr/>
        </p:nvCxnSpPr>
        <p:spPr>
          <a:xfrm rot="5400000" flipH="1" flipV="1">
            <a:off x="10235755" y="2902951"/>
            <a:ext cx="494423" cy="1037818"/>
          </a:xfrm>
          <a:prstGeom prst="curvedConnector3">
            <a:avLst>
              <a:gd name="adj1" fmla="val 500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en arc 103">
            <a:extLst>
              <a:ext uri="{FF2B5EF4-FFF2-40B4-BE49-F238E27FC236}">
                <a16:creationId xmlns:a16="http://schemas.microsoft.com/office/drawing/2014/main" id="{C26C529B-E1D5-86E1-5F0F-990283E7EA72}"/>
              </a:ext>
            </a:extLst>
          </p:cNvPr>
          <p:cNvCxnSpPr>
            <a:cxnSpLocks/>
            <a:stCxn id="36" idx="0"/>
            <a:endCxn id="99" idx="2"/>
          </p:cNvCxnSpPr>
          <p:nvPr/>
        </p:nvCxnSpPr>
        <p:spPr>
          <a:xfrm rot="16200000" flipV="1">
            <a:off x="6967935" y="3713184"/>
            <a:ext cx="608217" cy="1366439"/>
          </a:xfrm>
          <a:prstGeom prst="curvedConnector3">
            <a:avLst>
              <a:gd name="adj1" fmla="val 500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Rectangle : coins arrondis 195">
            <a:extLst>
              <a:ext uri="{FF2B5EF4-FFF2-40B4-BE49-F238E27FC236}">
                <a16:creationId xmlns:a16="http://schemas.microsoft.com/office/drawing/2014/main" id="{517BD617-3AF4-AD87-14E7-81B58F908B76}"/>
              </a:ext>
            </a:extLst>
          </p:cNvPr>
          <p:cNvSpPr/>
          <p:nvPr/>
        </p:nvSpPr>
        <p:spPr>
          <a:xfrm>
            <a:off x="2044050" y="280191"/>
            <a:ext cx="2503103" cy="560041"/>
          </a:xfrm>
          <a:prstGeom prst="roundRect">
            <a:avLst/>
          </a:prstGeom>
          <a:solidFill>
            <a:srgbClr val="40BA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>
                <a:latin typeface="BROTHER-1816-THIN" pitchFamily="2" charset="0"/>
              </a:rPr>
              <a:t>Mentions</a:t>
            </a:r>
          </a:p>
        </p:txBody>
      </p:sp>
      <p:sp>
        <p:nvSpPr>
          <p:cNvPr id="197" name="Rectangle : coins arrondis 196">
            <a:extLst>
              <a:ext uri="{FF2B5EF4-FFF2-40B4-BE49-F238E27FC236}">
                <a16:creationId xmlns:a16="http://schemas.microsoft.com/office/drawing/2014/main" id="{F4B64863-AC11-7673-FA67-D24A5749810B}"/>
              </a:ext>
            </a:extLst>
          </p:cNvPr>
          <p:cNvSpPr/>
          <p:nvPr/>
        </p:nvSpPr>
        <p:spPr>
          <a:xfrm>
            <a:off x="5188351" y="302012"/>
            <a:ext cx="2344564" cy="560041"/>
          </a:xfrm>
          <a:prstGeom prst="roundRect">
            <a:avLst/>
          </a:prstGeom>
          <a:solidFill>
            <a:srgbClr val="229C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>
                <a:latin typeface="BROTHER-1816-THIN" pitchFamily="2" charset="0"/>
              </a:rPr>
              <a:t>parcours</a:t>
            </a:r>
          </a:p>
        </p:txBody>
      </p:sp>
      <p:pic>
        <p:nvPicPr>
          <p:cNvPr id="201" name="Image 200" descr="Une image contenant Police, logo, Graphique, cercle&#10;&#10;Description générée automatiquement">
            <a:extLst>
              <a:ext uri="{FF2B5EF4-FFF2-40B4-BE49-F238E27FC236}">
                <a16:creationId xmlns:a16="http://schemas.microsoft.com/office/drawing/2014/main" id="{676A7AE2-2B19-4A85-5D55-E05DDCFEA2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91818" y="2726033"/>
            <a:ext cx="1145195" cy="529750"/>
          </a:xfrm>
          <a:prstGeom prst="rect">
            <a:avLst/>
          </a:prstGeom>
        </p:spPr>
      </p:pic>
      <p:grpSp>
        <p:nvGrpSpPr>
          <p:cNvPr id="206" name="Groupe 205">
            <a:extLst>
              <a:ext uri="{FF2B5EF4-FFF2-40B4-BE49-F238E27FC236}">
                <a16:creationId xmlns:a16="http://schemas.microsoft.com/office/drawing/2014/main" id="{A0A790EF-5F82-B1B0-9A13-D34784E90B30}"/>
              </a:ext>
            </a:extLst>
          </p:cNvPr>
          <p:cNvGrpSpPr/>
          <p:nvPr/>
        </p:nvGrpSpPr>
        <p:grpSpPr>
          <a:xfrm>
            <a:off x="4669944" y="1982668"/>
            <a:ext cx="1829571" cy="1109252"/>
            <a:chOff x="4669944" y="1982668"/>
            <a:chExt cx="1829571" cy="1109252"/>
          </a:xfrm>
        </p:grpSpPr>
        <p:sp>
          <p:nvSpPr>
            <p:cNvPr id="205" name="Rectangle à coins arrondis 2">
              <a:extLst>
                <a:ext uri="{FF2B5EF4-FFF2-40B4-BE49-F238E27FC236}">
                  <a16:creationId xmlns:a16="http://schemas.microsoft.com/office/drawing/2014/main" id="{798D04DB-BD39-0B14-05C4-2D8767E4CFE5}"/>
                </a:ext>
              </a:extLst>
            </p:cNvPr>
            <p:cNvSpPr/>
            <p:nvPr/>
          </p:nvSpPr>
          <p:spPr>
            <a:xfrm>
              <a:off x="4669944" y="1982668"/>
              <a:ext cx="1829571" cy="1109252"/>
            </a:xfrm>
            <a:prstGeom prst="roundRect">
              <a:avLst/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 anchorCtr="0"/>
            <a:lstStyle/>
            <a:p>
              <a:pPr algn="ctr"/>
              <a:r>
                <a:rPr lang="fr-FR" sz="2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SI 5</a:t>
              </a:r>
            </a:p>
          </p:txBody>
        </p:sp>
        <p:pic>
          <p:nvPicPr>
            <p:cNvPr id="202" name="Image 201" descr="Une image contenant Police, texte, logo, Graphique&#10;&#10;Description générée automatiquement">
              <a:extLst>
                <a:ext uri="{FF2B5EF4-FFF2-40B4-BE49-F238E27FC236}">
                  <a16:creationId xmlns:a16="http://schemas.microsoft.com/office/drawing/2014/main" id="{530E405C-63F6-6736-D3EB-BE93572E3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4124" y="2480597"/>
              <a:ext cx="1181210" cy="364045"/>
            </a:xfrm>
            <a:prstGeom prst="rect">
              <a:avLst/>
            </a:prstGeom>
          </p:spPr>
        </p:pic>
      </p:grpSp>
      <p:cxnSp>
        <p:nvCxnSpPr>
          <p:cNvPr id="115" name="Connecteur en arc 114">
            <a:extLst>
              <a:ext uri="{FF2B5EF4-FFF2-40B4-BE49-F238E27FC236}">
                <a16:creationId xmlns:a16="http://schemas.microsoft.com/office/drawing/2014/main" id="{71E353E3-A006-1D90-C8C9-AAEF585ED4B8}"/>
              </a:ext>
            </a:extLst>
          </p:cNvPr>
          <p:cNvCxnSpPr>
            <a:cxnSpLocks/>
            <a:stCxn id="99" idx="0"/>
          </p:cNvCxnSpPr>
          <p:nvPr/>
        </p:nvCxnSpPr>
        <p:spPr>
          <a:xfrm rot="16200000" flipV="1">
            <a:off x="6130716" y="3142170"/>
            <a:ext cx="688025" cy="228190"/>
          </a:xfrm>
          <a:prstGeom prst="curvedConnector3">
            <a:avLst>
              <a:gd name="adj1" fmla="val 500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1" name="Groupe 210">
            <a:extLst>
              <a:ext uri="{FF2B5EF4-FFF2-40B4-BE49-F238E27FC236}">
                <a16:creationId xmlns:a16="http://schemas.microsoft.com/office/drawing/2014/main" id="{7FA0C005-BB7F-4A1D-1F72-E212ACC18601}"/>
              </a:ext>
            </a:extLst>
          </p:cNvPr>
          <p:cNvGrpSpPr/>
          <p:nvPr/>
        </p:nvGrpSpPr>
        <p:grpSpPr>
          <a:xfrm>
            <a:off x="6265724" y="1504208"/>
            <a:ext cx="1010648" cy="596090"/>
            <a:chOff x="8907938" y="838150"/>
            <a:chExt cx="1010648" cy="596090"/>
          </a:xfrm>
        </p:grpSpPr>
        <p:sp>
          <p:nvSpPr>
            <p:cNvPr id="212" name="Rectangle : coins arrondis 211">
              <a:extLst>
                <a:ext uri="{FF2B5EF4-FFF2-40B4-BE49-F238E27FC236}">
                  <a16:creationId xmlns:a16="http://schemas.microsoft.com/office/drawing/2014/main" id="{41193F69-5EF5-F9C5-680D-3084BA4D4628}"/>
                </a:ext>
              </a:extLst>
            </p:cNvPr>
            <p:cNvSpPr/>
            <p:nvPr/>
          </p:nvSpPr>
          <p:spPr>
            <a:xfrm>
              <a:off x="8988633" y="873239"/>
              <a:ext cx="929953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~75</a:t>
              </a:r>
            </a:p>
          </p:txBody>
        </p:sp>
        <p:pic>
          <p:nvPicPr>
            <p:cNvPr id="213" name="Image 212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A25BF8F1-4201-7430-2422-A116A7CEAC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18" name="Groupe 217">
            <a:extLst>
              <a:ext uri="{FF2B5EF4-FFF2-40B4-BE49-F238E27FC236}">
                <a16:creationId xmlns:a16="http://schemas.microsoft.com/office/drawing/2014/main" id="{D3E4EEB1-2F59-03FA-7D25-620AD270168F}"/>
              </a:ext>
            </a:extLst>
          </p:cNvPr>
          <p:cNvGrpSpPr/>
          <p:nvPr/>
        </p:nvGrpSpPr>
        <p:grpSpPr>
          <a:xfrm>
            <a:off x="7249437" y="1507166"/>
            <a:ext cx="880974" cy="596090"/>
            <a:chOff x="8907938" y="838150"/>
            <a:chExt cx="880974" cy="596090"/>
          </a:xfrm>
        </p:grpSpPr>
        <p:sp>
          <p:nvSpPr>
            <p:cNvPr id="219" name="Rectangle : coins arrondis 218">
              <a:extLst>
                <a:ext uri="{FF2B5EF4-FFF2-40B4-BE49-F238E27FC236}">
                  <a16:creationId xmlns:a16="http://schemas.microsoft.com/office/drawing/2014/main" id="{8A0CB238-7B36-A9E0-CC6B-736CC0848F21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~15</a:t>
              </a:r>
            </a:p>
          </p:txBody>
        </p:sp>
        <p:pic>
          <p:nvPicPr>
            <p:cNvPr id="220" name="Image 219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69F46276-72DB-3F46-4436-47A9AA7071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24" name="Groupe 223">
            <a:extLst>
              <a:ext uri="{FF2B5EF4-FFF2-40B4-BE49-F238E27FC236}">
                <a16:creationId xmlns:a16="http://schemas.microsoft.com/office/drawing/2014/main" id="{14E70C5F-6C79-95E0-C794-83265D64D5A2}"/>
              </a:ext>
            </a:extLst>
          </p:cNvPr>
          <p:cNvGrpSpPr/>
          <p:nvPr/>
        </p:nvGrpSpPr>
        <p:grpSpPr>
          <a:xfrm>
            <a:off x="4903919" y="3275454"/>
            <a:ext cx="880974" cy="596090"/>
            <a:chOff x="8907938" y="838150"/>
            <a:chExt cx="880974" cy="596090"/>
          </a:xfrm>
        </p:grpSpPr>
        <p:sp>
          <p:nvSpPr>
            <p:cNvPr id="225" name="Rectangle : coins arrondis 224">
              <a:extLst>
                <a:ext uri="{FF2B5EF4-FFF2-40B4-BE49-F238E27FC236}">
                  <a16:creationId xmlns:a16="http://schemas.microsoft.com/office/drawing/2014/main" id="{D67D114B-06D7-F0DA-7758-85160D0D62CE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~40</a:t>
              </a:r>
            </a:p>
          </p:txBody>
        </p:sp>
        <p:pic>
          <p:nvPicPr>
            <p:cNvPr id="226" name="Image 225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3B64C6D4-02E1-2599-A21A-C5A070F77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27" name="Groupe 226">
            <a:extLst>
              <a:ext uri="{FF2B5EF4-FFF2-40B4-BE49-F238E27FC236}">
                <a16:creationId xmlns:a16="http://schemas.microsoft.com/office/drawing/2014/main" id="{1383A5BC-79D9-7ECB-8558-F6CB8102BC94}"/>
              </a:ext>
            </a:extLst>
          </p:cNvPr>
          <p:cNvGrpSpPr/>
          <p:nvPr/>
        </p:nvGrpSpPr>
        <p:grpSpPr>
          <a:xfrm>
            <a:off x="6386472" y="3235039"/>
            <a:ext cx="880974" cy="596090"/>
            <a:chOff x="8907938" y="838150"/>
            <a:chExt cx="880974" cy="596090"/>
          </a:xfrm>
        </p:grpSpPr>
        <p:sp>
          <p:nvSpPr>
            <p:cNvPr id="228" name="Rectangle : coins arrondis 227">
              <a:extLst>
                <a:ext uri="{FF2B5EF4-FFF2-40B4-BE49-F238E27FC236}">
                  <a16:creationId xmlns:a16="http://schemas.microsoft.com/office/drawing/2014/main" id="{5042C3BE-7458-46F5-AB73-246321BD8544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~15</a:t>
              </a:r>
            </a:p>
          </p:txBody>
        </p:sp>
        <p:pic>
          <p:nvPicPr>
            <p:cNvPr id="229" name="Image 228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E6A67626-6D84-C7E6-1C3D-6A48EA8E35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30" name="Groupe 229">
            <a:extLst>
              <a:ext uri="{FF2B5EF4-FFF2-40B4-BE49-F238E27FC236}">
                <a16:creationId xmlns:a16="http://schemas.microsoft.com/office/drawing/2014/main" id="{2BEA327E-990C-7C96-D2EB-ECCC37887D1D}"/>
              </a:ext>
            </a:extLst>
          </p:cNvPr>
          <p:cNvGrpSpPr/>
          <p:nvPr/>
        </p:nvGrpSpPr>
        <p:grpSpPr>
          <a:xfrm>
            <a:off x="8229600" y="4661962"/>
            <a:ext cx="880974" cy="596090"/>
            <a:chOff x="8907938" y="838150"/>
            <a:chExt cx="880974" cy="596090"/>
          </a:xfrm>
        </p:grpSpPr>
        <p:sp>
          <p:nvSpPr>
            <p:cNvPr id="231" name="Rectangle : coins arrondis 230">
              <a:extLst>
                <a:ext uri="{FF2B5EF4-FFF2-40B4-BE49-F238E27FC236}">
                  <a16:creationId xmlns:a16="http://schemas.microsoft.com/office/drawing/2014/main" id="{5E07ECD1-5013-399A-9497-7A4B321D42E6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~7</a:t>
              </a:r>
            </a:p>
          </p:txBody>
        </p:sp>
        <p:pic>
          <p:nvPicPr>
            <p:cNvPr id="232" name="Image 231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ADCBF8F0-84D1-6715-8FB0-6DBAB21D0A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33" name="Groupe 232">
            <a:extLst>
              <a:ext uri="{FF2B5EF4-FFF2-40B4-BE49-F238E27FC236}">
                <a16:creationId xmlns:a16="http://schemas.microsoft.com/office/drawing/2014/main" id="{19DFFF89-3BB3-D823-BD0E-8ECAC44AA7E9}"/>
              </a:ext>
            </a:extLst>
          </p:cNvPr>
          <p:cNvGrpSpPr/>
          <p:nvPr/>
        </p:nvGrpSpPr>
        <p:grpSpPr>
          <a:xfrm>
            <a:off x="3362666" y="4661962"/>
            <a:ext cx="880974" cy="596090"/>
            <a:chOff x="8907938" y="838150"/>
            <a:chExt cx="880974" cy="596090"/>
          </a:xfrm>
        </p:grpSpPr>
        <p:sp>
          <p:nvSpPr>
            <p:cNvPr id="234" name="Rectangle : coins arrondis 233">
              <a:extLst>
                <a:ext uri="{FF2B5EF4-FFF2-40B4-BE49-F238E27FC236}">
                  <a16:creationId xmlns:a16="http://schemas.microsoft.com/office/drawing/2014/main" id="{77BC7167-6187-9C64-56DF-2FF04326BAA5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~45</a:t>
              </a:r>
            </a:p>
          </p:txBody>
        </p:sp>
        <p:pic>
          <p:nvPicPr>
            <p:cNvPr id="235" name="Image 234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39AA0C21-088A-BCD5-51E2-28DC94BBB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36" name="Groupe 235">
            <a:extLst>
              <a:ext uri="{FF2B5EF4-FFF2-40B4-BE49-F238E27FC236}">
                <a16:creationId xmlns:a16="http://schemas.microsoft.com/office/drawing/2014/main" id="{FEFD1C97-73AD-1370-3956-397D40F4B61E}"/>
              </a:ext>
            </a:extLst>
          </p:cNvPr>
          <p:cNvGrpSpPr/>
          <p:nvPr/>
        </p:nvGrpSpPr>
        <p:grpSpPr>
          <a:xfrm>
            <a:off x="5812841" y="4668813"/>
            <a:ext cx="880974" cy="596090"/>
            <a:chOff x="8907938" y="838150"/>
            <a:chExt cx="880974" cy="596090"/>
          </a:xfrm>
        </p:grpSpPr>
        <p:sp>
          <p:nvSpPr>
            <p:cNvPr id="237" name="Rectangle : coins arrondis 236">
              <a:extLst>
                <a:ext uri="{FF2B5EF4-FFF2-40B4-BE49-F238E27FC236}">
                  <a16:creationId xmlns:a16="http://schemas.microsoft.com/office/drawing/2014/main" id="{AA96EEBD-A8D7-10B8-6D80-CCA198D276E3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~50</a:t>
              </a:r>
            </a:p>
          </p:txBody>
        </p:sp>
        <p:pic>
          <p:nvPicPr>
            <p:cNvPr id="238" name="Image 237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A2BA350D-21CD-0CB4-BDF8-DDEB017069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39" name="Groupe 238">
            <a:extLst>
              <a:ext uri="{FF2B5EF4-FFF2-40B4-BE49-F238E27FC236}">
                <a16:creationId xmlns:a16="http://schemas.microsoft.com/office/drawing/2014/main" id="{599D6FB7-41C6-ED42-E772-34B5ABFA263B}"/>
              </a:ext>
            </a:extLst>
          </p:cNvPr>
          <p:cNvGrpSpPr/>
          <p:nvPr/>
        </p:nvGrpSpPr>
        <p:grpSpPr>
          <a:xfrm>
            <a:off x="10719883" y="4661962"/>
            <a:ext cx="880974" cy="596090"/>
            <a:chOff x="8907938" y="838150"/>
            <a:chExt cx="880974" cy="596090"/>
          </a:xfrm>
        </p:grpSpPr>
        <p:sp>
          <p:nvSpPr>
            <p:cNvPr id="240" name="Rectangle : coins arrondis 239">
              <a:extLst>
                <a:ext uri="{FF2B5EF4-FFF2-40B4-BE49-F238E27FC236}">
                  <a16:creationId xmlns:a16="http://schemas.microsoft.com/office/drawing/2014/main" id="{6C2F86EC-44D5-567D-EDC4-A92C28DAE872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~40</a:t>
              </a:r>
            </a:p>
          </p:txBody>
        </p:sp>
        <p:pic>
          <p:nvPicPr>
            <p:cNvPr id="241" name="Image 240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B5DE2B36-752E-76B8-88D2-1579EF8CD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42" name="Groupe 241">
            <a:extLst>
              <a:ext uri="{FF2B5EF4-FFF2-40B4-BE49-F238E27FC236}">
                <a16:creationId xmlns:a16="http://schemas.microsoft.com/office/drawing/2014/main" id="{C9DADEAB-8F8E-190A-3DE8-C0CE20876B66}"/>
              </a:ext>
            </a:extLst>
          </p:cNvPr>
          <p:cNvGrpSpPr/>
          <p:nvPr/>
        </p:nvGrpSpPr>
        <p:grpSpPr>
          <a:xfrm>
            <a:off x="3199870" y="3906531"/>
            <a:ext cx="880974" cy="596090"/>
            <a:chOff x="8907938" y="838150"/>
            <a:chExt cx="880974" cy="596090"/>
          </a:xfrm>
        </p:grpSpPr>
        <p:sp>
          <p:nvSpPr>
            <p:cNvPr id="243" name="Rectangle : coins arrondis 242">
              <a:extLst>
                <a:ext uri="{FF2B5EF4-FFF2-40B4-BE49-F238E27FC236}">
                  <a16:creationId xmlns:a16="http://schemas.microsoft.com/office/drawing/2014/main" id="{81A019C7-13B7-A9A2-D232-47D7D1D6C45C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~25</a:t>
              </a:r>
            </a:p>
          </p:txBody>
        </p:sp>
        <p:pic>
          <p:nvPicPr>
            <p:cNvPr id="244" name="Image 243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A2771B19-6817-87A2-9ED2-49B7793DA2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45" name="Groupe 244">
            <a:extLst>
              <a:ext uri="{FF2B5EF4-FFF2-40B4-BE49-F238E27FC236}">
                <a16:creationId xmlns:a16="http://schemas.microsoft.com/office/drawing/2014/main" id="{69C4A4C5-58E2-91AB-25BF-6A3A7B732CD1}"/>
              </a:ext>
            </a:extLst>
          </p:cNvPr>
          <p:cNvGrpSpPr/>
          <p:nvPr/>
        </p:nvGrpSpPr>
        <p:grpSpPr>
          <a:xfrm>
            <a:off x="3203026" y="2564047"/>
            <a:ext cx="880974" cy="596090"/>
            <a:chOff x="8907938" y="838150"/>
            <a:chExt cx="880974" cy="596090"/>
          </a:xfrm>
        </p:grpSpPr>
        <p:sp>
          <p:nvSpPr>
            <p:cNvPr id="246" name="Rectangle : coins arrondis 245">
              <a:extLst>
                <a:ext uri="{FF2B5EF4-FFF2-40B4-BE49-F238E27FC236}">
                  <a16:creationId xmlns:a16="http://schemas.microsoft.com/office/drawing/2014/main" id="{C87389A0-9C87-2D72-E91F-3858B2EB72B1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~25</a:t>
              </a:r>
            </a:p>
          </p:txBody>
        </p:sp>
        <p:pic>
          <p:nvPicPr>
            <p:cNvPr id="247" name="Image 246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0962478B-B78F-6489-BC6A-6A99406B3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48" name="Groupe 247">
            <a:extLst>
              <a:ext uri="{FF2B5EF4-FFF2-40B4-BE49-F238E27FC236}">
                <a16:creationId xmlns:a16="http://schemas.microsoft.com/office/drawing/2014/main" id="{7DBB0142-0677-3E55-C66A-C939CFCA6E2A}"/>
              </a:ext>
            </a:extLst>
          </p:cNvPr>
          <p:cNvGrpSpPr/>
          <p:nvPr/>
        </p:nvGrpSpPr>
        <p:grpSpPr>
          <a:xfrm>
            <a:off x="10553685" y="3906531"/>
            <a:ext cx="880974" cy="596090"/>
            <a:chOff x="8907938" y="838150"/>
            <a:chExt cx="880974" cy="596090"/>
          </a:xfrm>
        </p:grpSpPr>
        <p:sp>
          <p:nvSpPr>
            <p:cNvPr id="249" name="Rectangle : coins arrondis 248">
              <a:extLst>
                <a:ext uri="{FF2B5EF4-FFF2-40B4-BE49-F238E27FC236}">
                  <a16:creationId xmlns:a16="http://schemas.microsoft.com/office/drawing/2014/main" id="{C06676DA-E32E-C1C8-3E06-DC7C34F0115F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~50</a:t>
              </a:r>
            </a:p>
          </p:txBody>
        </p:sp>
        <p:pic>
          <p:nvPicPr>
            <p:cNvPr id="250" name="Image 249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2F727079-69B0-90CB-427C-5AE9D0B23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51" name="Groupe 250">
            <a:extLst>
              <a:ext uri="{FF2B5EF4-FFF2-40B4-BE49-F238E27FC236}">
                <a16:creationId xmlns:a16="http://schemas.microsoft.com/office/drawing/2014/main" id="{8CE82D89-D985-C14D-B23A-D343ADA7F393}"/>
              </a:ext>
            </a:extLst>
          </p:cNvPr>
          <p:cNvGrpSpPr/>
          <p:nvPr/>
        </p:nvGrpSpPr>
        <p:grpSpPr>
          <a:xfrm>
            <a:off x="8227501" y="1504208"/>
            <a:ext cx="880974" cy="596090"/>
            <a:chOff x="8907938" y="838150"/>
            <a:chExt cx="880974" cy="596090"/>
          </a:xfrm>
        </p:grpSpPr>
        <p:sp>
          <p:nvSpPr>
            <p:cNvPr id="252" name="Rectangle : coins arrondis 251">
              <a:extLst>
                <a:ext uri="{FF2B5EF4-FFF2-40B4-BE49-F238E27FC236}">
                  <a16:creationId xmlns:a16="http://schemas.microsoft.com/office/drawing/2014/main" id="{0B5BA3FB-372B-8C03-0CB6-F7BDA6D248DE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~30</a:t>
              </a:r>
            </a:p>
          </p:txBody>
        </p:sp>
        <p:pic>
          <p:nvPicPr>
            <p:cNvPr id="253" name="Image 252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2C39964C-64BF-6C05-C696-B902342A9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54" name="Groupe 253">
            <a:extLst>
              <a:ext uri="{FF2B5EF4-FFF2-40B4-BE49-F238E27FC236}">
                <a16:creationId xmlns:a16="http://schemas.microsoft.com/office/drawing/2014/main" id="{5C9EB4A7-56BB-F0CF-0721-E3E3F00F1367}"/>
              </a:ext>
            </a:extLst>
          </p:cNvPr>
          <p:cNvGrpSpPr/>
          <p:nvPr/>
        </p:nvGrpSpPr>
        <p:grpSpPr>
          <a:xfrm>
            <a:off x="9058155" y="1508102"/>
            <a:ext cx="880974" cy="596090"/>
            <a:chOff x="8907938" y="838150"/>
            <a:chExt cx="880974" cy="596090"/>
          </a:xfrm>
        </p:grpSpPr>
        <p:sp>
          <p:nvSpPr>
            <p:cNvPr id="255" name="Rectangle : coins arrondis 254">
              <a:extLst>
                <a:ext uri="{FF2B5EF4-FFF2-40B4-BE49-F238E27FC236}">
                  <a16:creationId xmlns:a16="http://schemas.microsoft.com/office/drawing/2014/main" id="{52BBC3F0-10E1-506E-274E-C51687E0CBBC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~15</a:t>
              </a:r>
            </a:p>
          </p:txBody>
        </p:sp>
        <p:pic>
          <p:nvPicPr>
            <p:cNvPr id="256" name="Image 255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C166CA4D-435B-7A5C-4FFD-328FC54FA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57" name="Groupe 256">
            <a:extLst>
              <a:ext uri="{FF2B5EF4-FFF2-40B4-BE49-F238E27FC236}">
                <a16:creationId xmlns:a16="http://schemas.microsoft.com/office/drawing/2014/main" id="{4E108E3B-9EAD-9159-B117-7EB2B5843FC8}"/>
              </a:ext>
            </a:extLst>
          </p:cNvPr>
          <p:cNvGrpSpPr/>
          <p:nvPr/>
        </p:nvGrpSpPr>
        <p:grpSpPr>
          <a:xfrm>
            <a:off x="9871508" y="1500838"/>
            <a:ext cx="880974" cy="596090"/>
            <a:chOff x="8907938" y="838150"/>
            <a:chExt cx="880974" cy="596090"/>
          </a:xfrm>
        </p:grpSpPr>
        <p:sp>
          <p:nvSpPr>
            <p:cNvPr id="258" name="Rectangle : coins arrondis 257">
              <a:extLst>
                <a:ext uri="{FF2B5EF4-FFF2-40B4-BE49-F238E27FC236}">
                  <a16:creationId xmlns:a16="http://schemas.microsoft.com/office/drawing/2014/main" id="{F5215D6C-0ED3-C612-1EF2-0CEEBB07FE61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~15</a:t>
              </a:r>
            </a:p>
          </p:txBody>
        </p:sp>
        <p:pic>
          <p:nvPicPr>
            <p:cNvPr id="259" name="Image 258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BBE458D8-7737-6EB0-63B7-746FFDA0B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  <p:grpSp>
        <p:nvGrpSpPr>
          <p:cNvPr id="260" name="Groupe 259">
            <a:extLst>
              <a:ext uri="{FF2B5EF4-FFF2-40B4-BE49-F238E27FC236}">
                <a16:creationId xmlns:a16="http://schemas.microsoft.com/office/drawing/2014/main" id="{55F7FD73-2304-7CE4-1C83-6145A03AFAB2}"/>
              </a:ext>
            </a:extLst>
          </p:cNvPr>
          <p:cNvGrpSpPr/>
          <p:nvPr/>
        </p:nvGrpSpPr>
        <p:grpSpPr>
          <a:xfrm>
            <a:off x="10693629" y="1495722"/>
            <a:ext cx="880974" cy="596090"/>
            <a:chOff x="8907938" y="838150"/>
            <a:chExt cx="880974" cy="596090"/>
          </a:xfrm>
        </p:grpSpPr>
        <p:sp>
          <p:nvSpPr>
            <p:cNvPr id="261" name="Rectangle : coins arrondis 260">
              <a:extLst>
                <a:ext uri="{FF2B5EF4-FFF2-40B4-BE49-F238E27FC236}">
                  <a16:creationId xmlns:a16="http://schemas.microsoft.com/office/drawing/2014/main" id="{0E45D07D-A2BF-83C4-7DDC-19C25B97ED4A}"/>
                </a:ext>
              </a:extLst>
            </p:cNvPr>
            <p:cNvSpPr/>
            <p:nvPr/>
          </p:nvSpPr>
          <p:spPr>
            <a:xfrm>
              <a:off x="8988634" y="873239"/>
              <a:ext cx="800278" cy="56100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   ~30</a:t>
              </a:r>
            </a:p>
          </p:txBody>
        </p:sp>
        <p:pic>
          <p:nvPicPr>
            <p:cNvPr id="262" name="Image 261" descr="Une image contenant noir, capture d’écran, obscurité&#10;&#10;Description générée automatiquement">
              <a:extLst>
                <a:ext uri="{FF2B5EF4-FFF2-40B4-BE49-F238E27FC236}">
                  <a16:creationId xmlns:a16="http://schemas.microsoft.com/office/drawing/2014/main" id="{8EF89999-A620-3974-92F7-AA4F8BB68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07938" y="838150"/>
              <a:ext cx="548578" cy="5485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187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1">
            <a:extLst>
              <a:ext uri="{FF2B5EF4-FFF2-40B4-BE49-F238E27FC236}">
                <a16:creationId xmlns:a16="http://schemas.microsoft.com/office/drawing/2014/main" id="{70D0A912-2009-4320-9847-9B6356A71154}"/>
              </a:ext>
            </a:extLst>
          </p:cNvPr>
          <p:cNvSpPr txBox="1">
            <a:spLocks/>
          </p:cNvSpPr>
          <p:nvPr/>
        </p:nvSpPr>
        <p:spPr>
          <a:xfrm>
            <a:off x="0" y="174729"/>
            <a:ext cx="12192000" cy="646331"/>
          </a:xfrm>
          <a:prstGeom prst="rect">
            <a:avLst/>
          </a:prstGeom>
          <a:noFill/>
        </p:spPr>
        <p:txBody>
          <a:bodyPr wrap="square" lIns="360000" tIns="45720" rIns="91440" bIns="4572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defRPr/>
            </a:pPr>
            <a:r>
              <a:rPr kumimoji="0" lang="fr-FR" sz="4000" b="1" i="0" u="none" strike="noStrike" kern="1200" cap="none" spc="0" normalizeH="0" baseline="0" noProof="0">
                <a:ln>
                  <a:noFill/>
                </a:ln>
                <a:solidFill>
                  <a:srgbClr val="007FA2"/>
                </a:solidFill>
                <a:effectLst/>
                <a:uLnTx/>
                <a:uFillTx/>
                <a:latin typeface="Brother 1816"/>
              </a:rPr>
              <a:t>International</a:t>
            </a:r>
            <a:endParaRPr lang="fr-FR" sz="4000" b="1" i="0" u="none" strike="noStrike" kern="1200" cap="none" spc="0" normalizeH="0" baseline="0" noProof="0">
              <a:ln>
                <a:noFill/>
              </a:ln>
              <a:solidFill>
                <a:srgbClr val="007FA2"/>
              </a:solidFill>
              <a:effectLst/>
              <a:uLnTx/>
              <a:uFillTx/>
              <a:latin typeface="Brother 1816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F71C752-5CD5-4054-A6F7-9545388BF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0D29B-791D-F94B-BF57-EA4979DA9BF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pex New Light" panose="02010600040501010103" pitchFamily="50" charset="0"/>
                <a:ea typeface="Apex New Light" panose="02010600040501010103" pitchFamily="50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pex New Light" panose="02010600040501010103" pitchFamily="50" charset="0"/>
              <a:ea typeface="Apex New Light" panose="02010600040501010103" pitchFamily="50" charset="0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0" y="6154055"/>
            <a:ext cx="12192000" cy="71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Image 36" descr="Une image contenant cercle, Graphique, logo, Police&#10;&#10;Description générée automatiquement">
            <a:extLst>
              <a:ext uri="{FF2B5EF4-FFF2-40B4-BE49-F238E27FC236}">
                <a16:creationId xmlns:a16="http://schemas.microsoft.com/office/drawing/2014/main" id="{43B5EA42-1C0D-37E1-6BD6-21CDA6B63E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970" y="6244770"/>
            <a:ext cx="534954" cy="522514"/>
          </a:xfrm>
          <a:prstGeom prst="rect">
            <a:avLst/>
          </a:prstGeom>
        </p:spPr>
      </p:pic>
      <p:pic>
        <p:nvPicPr>
          <p:cNvPr id="39" name="Image 38" descr="Une image contenant texte&#10;&#10;Description générée automatiquement">
            <a:extLst>
              <a:ext uri="{FF2B5EF4-FFF2-40B4-BE49-F238E27FC236}">
                <a16:creationId xmlns:a16="http://schemas.microsoft.com/office/drawing/2014/main" id="{FAC893A1-7545-0318-9336-9BE1B56874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951" y="6186714"/>
            <a:ext cx="3450725" cy="639545"/>
          </a:xfrm>
          <a:prstGeom prst="rect">
            <a:avLst/>
          </a:prstGeom>
          <a:noFill/>
        </p:spPr>
      </p:pic>
      <p:cxnSp>
        <p:nvCxnSpPr>
          <p:cNvPr id="40" name="Connecteur droit 39"/>
          <p:cNvCxnSpPr/>
          <p:nvPr/>
        </p:nvCxnSpPr>
        <p:spPr>
          <a:xfrm>
            <a:off x="188683" y="6154055"/>
            <a:ext cx="11736000" cy="0"/>
          </a:xfrm>
          <a:prstGeom prst="line">
            <a:avLst/>
          </a:prstGeom>
          <a:ln w="9525">
            <a:solidFill>
              <a:srgbClr val="037CA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620E9A4B-1242-FB1D-94AC-43B4750AD9D4}"/>
              </a:ext>
            </a:extLst>
          </p:cNvPr>
          <p:cNvSpPr txBox="1"/>
          <p:nvPr/>
        </p:nvSpPr>
        <p:spPr>
          <a:xfrm>
            <a:off x="262659" y="853718"/>
            <a:ext cx="3571340" cy="4692898"/>
          </a:xfrm>
          <a:prstGeom prst="roundRect">
            <a:avLst>
              <a:gd name="adj" fmla="val 7200"/>
            </a:avLst>
          </a:prstGeom>
          <a:solidFill>
            <a:srgbClr val="007FA2"/>
          </a:solidFill>
        </p:spPr>
        <p:txBody>
          <a:bodyPr wrap="square" rtlCol="0">
            <a:noAutofit/>
          </a:bodyPr>
          <a:lstStyle/>
          <a:p>
            <a:pPr algn="ctr"/>
            <a:r>
              <a:rPr lang="fr-FR" sz="2800" b="1">
                <a:solidFill>
                  <a:schemeClr val="accent4">
                    <a:lumMod val="60000"/>
                    <a:lumOff val="40000"/>
                  </a:schemeClr>
                </a:solidFill>
                <a:latin typeface="Apex New Light" panose="02010600040501010103" pitchFamily="50" charset="0"/>
                <a:ea typeface="Apex New Light" panose="02010600040501010103" pitchFamily="50" charset="0"/>
              </a:rPr>
              <a:t>MIAGE délocalisée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400" b="1">
              <a:solidFill>
                <a:schemeClr val="bg1"/>
              </a:solidFill>
              <a:latin typeface="Brother 1816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>
                <a:solidFill>
                  <a:schemeClr val="bg1"/>
                </a:solidFill>
                <a:latin typeface="Brother 1816" pitchFamily="50" charset="0"/>
              </a:rPr>
              <a:t>Maroc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>
                <a:solidFill>
                  <a:schemeClr val="bg1"/>
                </a:solidFill>
                <a:latin typeface="Brother 1816" pitchFamily="50" charset="0"/>
              </a:rPr>
              <a:t>Madagascar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>
                <a:solidFill>
                  <a:schemeClr val="bg1"/>
                </a:solidFill>
                <a:latin typeface="Brother 1816" pitchFamily="50" charset="0"/>
              </a:rPr>
              <a:t>Côte d’Ivoire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>
                <a:solidFill>
                  <a:schemeClr val="bg1"/>
                </a:solidFill>
                <a:latin typeface="Brother 1816" pitchFamily="50" charset="0"/>
              </a:rPr>
              <a:t>Haïti</a:t>
            </a:r>
            <a:endParaRPr lang="fr-FR" sz="2400">
              <a:solidFill>
                <a:schemeClr val="bg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E61FAA1-34D8-2851-EBD8-095A507771C7}"/>
              </a:ext>
            </a:extLst>
          </p:cNvPr>
          <p:cNvSpPr txBox="1"/>
          <p:nvPr/>
        </p:nvSpPr>
        <p:spPr>
          <a:xfrm>
            <a:off x="4130716" y="853718"/>
            <a:ext cx="3930568" cy="4692898"/>
          </a:xfrm>
          <a:prstGeom prst="roundRect">
            <a:avLst>
              <a:gd name="adj" fmla="val 7200"/>
            </a:avLst>
          </a:prstGeom>
          <a:solidFill>
            <a:srgbClr val="007FA2"/>
          </a:solidFill>
        </p:spPr>
        <p:txBody>
          <a:bodyPr wrap="square" rtlCol="0">
            <a:noAutofit/>
          </a:bodyPr>
          <a:lstStyle/>
          <a:p>
            <a:pPr algn="ctr"/>
            <a:r>
              <a:rPr lang="fr-FR" sz="2800" b="1">
                <a:solidFill>
                  <a:schemeClr val="accent4">
                    <a:lumMod val="60000"/>
                    <a:lumOff val="40000"/>
                  </a:schemeClr>
                </a:solidFill>
                <a:latin typeface="Apex New Light" panose="02010600040501010103" pitchFamily="50" charset="0"/>
                <a:ea typeface="Apex New Light" panose="02010600040501010103" pitchFamily="50" charset="0"/>
              </a:rPr>
              <a:t>Parcours en anglais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400" b="1">
              <a:solidFill>
                <a:schemeClr val="bg1"/>
              </a:solidFill>
              <a:latin typeface="Brother 1816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>
                <a:solidFill>
                  <a:schemeClr val="bg1"/>
                </a:solidFill>
                <a:latin typeface="Brother 1816" pitchFamily="50" charset="0"/>
              </a:rPr>
              <a:t>Master informatique</a:t>
            </a:r>
          </a:p>
          <a:p>
            <a:pPr marL="800100" lvl="1" indent="-342900">
              <a:buFontTx/>
              <a:buChar char="-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M1</a:t>
            </a:r>
          </a:p>
          <a:p>
            <a:pPr marL="800100" lvl="1" indent="-342900">
              <a:buFontTx/>
              <a:buChar char="-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M2 </a:t>
            </a:r>
            <a:r>
              <a:rPr lang="fr-FR" sz="2000" b="1" err="1">
                <a:solidFill>
                  <a:schemeClr val="bg1"/>
                </a:solidFill>
                <a:latin typeface="Brother 1816" pitchFamily="50" charset="0"/>
              </a:rPr>
              <a:t>Ubinet</a:t>
            </a:r>
            <a:endParaRPr lang="fr-FR" sz="2000" b="1">
              <a:solidFill>
                <a:schemeClr val="bg1"/>
              </a:solidFill>
              <a:latin typeface="Brother 1816" pitchFamily="50" charset="0"/>
            </a:endParaRPr>
          </a:p>
          <a:p>
            <a:pPr marL="800100" lvl="1" indent="-342900">
              <a:buFontTx/>
              <a:buChar char="-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M2 Informatique fondamentale</a:t>
            </a:r>
          </a:p>
          <a:p>
            <a:pPr marL="800100" lvl="1" indent="-342900">
              <a:buFontTx/>
              <a:buChar char="-"/>
            </a:pPr>
            <a:r>
              <a:rPr lang="fr-FR" sz="2000" b="1" err="1">
                <a:solidFill>
                  <a:schemeClr val="bg1"/>
                </a:solidFill>
                <a:latin typeface="Brother 1816" pitchFamily="50" charset="0"/>
              </a:rPr>
              <a:t>EiT</a:t>
            </a: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 Digital</a:t>
            </a:r>
            <a:endParaRPr lang="fr-FR" sz="2000">
              <a:solidFill>
                <a:schemeClr val="bg1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0D2101A-B528-4775-9DB6-F76597620B33}"/>
              </a:ext>
            </a:extLst>
          </p:cNvPr>
          <p:cNvSpPr txBox="1"/>
          <p:nvPr/>
        </p:nvSpPr>
        <p:spPr>
          <a:xfrm>
            <a:off x="8261432" y="839985"/>
            <a:ext cx="3663251" cy="4692898"/>
          </a:xfrm>
          <a:prstGeom prst="roundRect">
            <a:avLst>
              <a:gd name="adj" fmla="val 7200"/>
            </a:avLst>
          </a:prstGeom>
          <a:solidFill>
            <a:srgbClr val="007FA2"/>
          </a:solidFill>
        </p:spPr>
        <p:txBody>
          <a:bodyPr wrap="square" rtlCol="0">
            <a:noAutofit/>
          </a:bodyPr>
          <a:lstStyle/>
          <a:p>
            <a:pPr algn="ctr"/>
            <a:r>
              <a:rPr lang="fr-FR" sz="2800" b="1">
                <a:solidFill>
                  <a:schemeClr val="accent4">
                    <a:lumMod val="60000"/>
                    <a:lumOff val="40000"/>
                  </a:schemeClr>
                </a:solidFill>
                <a:latin typeface="Apex New Light" panose="02010600040501010103" pitchFamily="50" charset="0"/>
                <a:ea typeface="Apex New Light" panose="02010600040501010103" pitchFamily="50" charset="0"/>
              </a:rPr>
              <a:t>Doubles diplômes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400" b="1">
              <a:solidFill>
                <a:schemeClr val="bg1"/>
              </a:solidFill>
              <a:latin typeface="Brother 1816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>
                <a:solidFill>
                  <a:schemeClr val="bg1"/>
                </a:solidFill>
                <a:latin typeface="Brother 1816" pitchFamily="50" charset="0"/>
              </a:rPr>
              <a:t>Italie</a:t>
            </a:r>
          </a:p>
          <a:p>
            <a:pPr marL="800100" lvl="1" indent="-342900">
              <a:buFontTx/>
              <a:buChar char="-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U. di Milano</a:t>
            </a:r>
          </a:p>
          <a:p>
            <a:pPr marL="800100" lvl="1" indent="-342900">
              <a:buFontTx/>
              <a:buChar char="-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U. </a:t>
            </a:r>
            <a:r>
              <a:rPr lang="fr-FR" sz="2000" b="1" err="1">
                <a:solidFill>
                  <a:schemeClr val="bg1"/>
                </a:solidFill>
                <a:latin typeface="Brother 1816" pitchFamily="50" charset="0"/>
              </a:rPr>
              <a:t>dell’Insubria</a:t>
            </a:r>
            <a:endParaRPr lang="fr-FR" sz="2000" b="1">
              <a:solidFill>
                <a:schemeClr val="bg1"/>
              </a:solidFill>
              <a:latin typeface="Brother 1816" pitchFamily="50" charset="0"/>
            </a:endParaRPr>
          </a:p>
          <a:p>
            <a:pPr marL="800100" lvl="1" indent="-342900">
              <a:buFontTx/>
              <a:buChar char="-"/>
            </a:pPr>
            <a:r>
              <a:rPr lang="fr-FR" sz="2000" b="1" err="1">
                <a:solidFill>
                  <a:schemeClr val="bg1"/>
                </a:solidFill>
                <a:latin typeface="Brother 1816" pitchFamily="50" charset="0"/>
              </a:rPr>
              <a:t>Politechnico</a:t>
            </a: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 di Bari</a:t>
            </a:r>
          </a:p>
          <a:p>
            <a:pPr marL="800100" lvl="1" indent="-342900">
              <a:buFontTx/>
              <a:buChar char="-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U. di l’Aquila</a:t>
            </a:r>
          </a:p>
          <a:p>
            <a:pPr marL="800100" lvl="1" indent="-342900">
              <a:buFontTx/>
              <a:buChar char="-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U. di </a:t>
            </a:r>
            <a:r>
              <a:rPr lang="fr-FR" sz="2000" b="1" err="1">
                <a:solidFill>
                  <a:schemeClr val="bg1"/>
                </a:solidFill>
                <a:latin typeface="Brother 1816" pitchFamily="50" charset="0"/>
              </a:rPr>
              <a:t>Bologna</a:t>
            </a:r>
            <a:endParaRPr lang="fr-FR" sz="2000" b="1">
              <a:solidFill>
                <a:schemeClr val="bg1"/>
              </a:solidFill>
              <a:latin typeface="Brother 1816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>
                <a:solidFill>
                  <a:schemeClr val="bg1"/>
                </a:solidFill>
                <a:latin typeface="Brother 1816" pitchFamily="50" charset="0"/>
              </a:rPr>
              <a:t>Maroc (ENSAT, INPT)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>
                <a:solidFill>
                  <a:schemeClr val="bg1"/>
                </a:solidFill>
                <a:latin typeface="Brother 1816" pitchFamily="50" charset="0"/>
              </a:rPr>
              <a:t>Ukraine (Kharkiv)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>
                <a:solidFill>
                  <a:schemeClr val="bg1"/>
                </a:solidFill>
                <a:latin typeface="Brother 1816" pitchFamily="50" charset="0"/>
              </a:rPr>
              <a:t>Chine (ECNU)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>
                <a:solidFill>
                  <a:schemeClr val="bg1"/>
                </a:solidFill>
                <a:latin typeface="Brother 1816" pitchFamily="50" charset="0"/>
              </a:rPr>
              <a:t>Canada (U. Laval)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>
                <a:solidFill>
                  <a:schemeClr val="bg1"/>
                </a:solidFill>
                <a:latin typeface="Brother 1816" pitchFamily="50" charset="0"/>
              </a:rPr>
              <a:t>Consortium </a:t>
            </a:r>
            <a:r>
              <a:rPr lang="fr-FR" sz="2400" b="1" err="1">
                <a:solidFill>
                  <a:schemeClr val="bg1"/>
                </a:solidFill>
                <a:latin typeface="Brother 1816" pitchFamily="50" charset="0"/>
              </a:rPr>
              <a:t>EiT</a:t>
            </a:r>
            <a:endParaRPr lang="fr-FR" sz="2400" b="1">
              <a:solidFill>
                <a:schemeClr val="bg1"/>
              </a:solidFill>
              <a:latin typeface="Brother 1816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71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TextShape 24">
            <a:extLst>
              <a:ext uri="{FF2B5EF4-FFF2-40B4-BE49-F238E27FC236}">
                <a16:creationId xmlns:a16="http://schemas.microsoft.com/office/drawing/2014/main" id="{32C66277-3F3C-4771-B258-C6D3D0D96394}"/>
              </a:ext>
            </a:extLst>
          </p:cNvPr>
          <p:cNvSpPr txBox="1"/>
          <p:nvPr/>
        </p:nvSpPr>
        <p:spPr>
          <a:xfrm>
            <a:off x="4302004" y="1310667"/>
            <a:ext cx="3337556" cy="2883962"/>
          </a:xfrm>
          <a:prstGeom prst="roundRect">
            <a:avLst>
              <a:gd name="adj" fmla="val 11530"/>
            </a:avLst>
          </a:prstGeom>
          <a:solidFill>
            <a:schemeClr val="bg1">
              <a:lumMod val="75000"/>
            </a:schemeClr>
          </a:solidFill>
          <a:ln w="28575">
            <a:noFill/>
          </a:ln>
        </p:spPr>
        <p:txBody>
          <a:bodyPr lIns="0" tIns="36000" rIns="0" bIns="0">
            <a:noAutofit/>
          </a:bodyPr>
          <a:lstStyle/>
          <a:p>
            <a:pPr marL="0" lvl="1" algn="ctr">
              <a:buClr>
                <a:srgbClr val="183A8D"/>
              </a:buClr>
              <a:buSzPct val="75000"/>
            </a:pPr>
            <a:r>
              <a:rPr lang="en-US" sz="2600" b="1" spc="-1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Instituts</a:t>
            </a:r>
            <a:r>
              <a:rPr lang="en-US" sz="2600" b="1" spc="-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 </a:t>
            </a:r>
            <a:r>
              <a:rPr lang="en-US" sz="2600" b="1" spc="-1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nationaux</a:t>
            </a:r>
            <a:endParaRPr lang="en-US" sz="2600" b="1" spc="-1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Brother 1816" pitchFamily="50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3BA9419-ACAF-4E1F-A024-212E637F9E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1850" y="2399168"/>
            <a:ext cx="1189364" cy="1203468"/>
          </a:xfrm>
          <a:prstGeom prst="rect">
            <a:avLst/>
          </a:prstGeom>
        </p:spPr>
      </p:pic>
      <p:sp>
        <p:nvSpPr>
          <p:cNvPr id="7" name="TextShape 24">
            <a:extLst>
              <a:ext uri="{FF2B5EF4-FFF2-40B4-BE49-F238E27FC236}">
                <a16:creationId xmlns:a16="http://schemas.microsoft.com/office/drawing/2014/main" id="{32C66277-3F3C-4771-B258-C6D3D0D96394}"/>
              </a:ext>
            </a:extLst>
          </p:cNvPr>
          <p:cNvSpPr txBox="1"/>
          <p:nvPr/>
        </p:nvSpPr>
        <p:spPr>
          <a:xfrm>
            <a:off x="7843974" y="1310667"/>
            <a:ext cx="4107188" cy="4172812"/>
          </a:xfrm>
          <a:prstGeom prst="roundRect">
            <a:avLst>
              <a:gd name="adj" fmla="val 11101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txBody>
          <a:bodyPr lIns="0" tIns="0" rIns="0" bIns="0">
            <a:noAutofit/>
          </a:bodyPr>
          <a:lstStyle/>
          <a:p>
            <a:pPr marL="0" lvl="1" algn="ctr">
              <a:buClr>
                <a:srgbClr val="183A8D"/>
              </a:buClr>
              <a:buSzPct val="75000"/>
            </a:pPr>
            <a:r>
              <a:rPr lang="en-US" sz="2600" b="1" spc="-1">
                <a:solidFill>
                  <a:srgbClr val="007FA2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 </a:t>
            </a:r>
            <a:r>
              <a:rPr lang="en-US" sz="2600" b="1" spc="-1" err="1">
                <a:solidFill>
                  <a:srgbClr val="007FA2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Laboratoires</a:t>
            </a:r>
            <a:endParaRPr lang="en-US" sz="2600" b="1" spc="-1">
              <a:solidFill>
                <a:srgbClr val="007FA2"/>
              </a:solidFill>
              <a:uFill>
                <a:solidFill>
                  <a:srgbClr val="FFFFFF"/>
                </a:solidFill>
              </a:uFill>
              <a:latin typeface="Brother 1816" pitchFamily="50" charset="0"/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32625DAF-0B8D-4737-9F42-7D6314CB4DFC}"/>
              </a:ext>
            </a:extLst>
          </p:cNvPr>
          <p:cNvGrpSpPr/>
          <p:nvPr/>
        </p:nvGrpSpPr>
        <p:grpSpPr>
          <a:xfrm>
            <a:off x="8030382" y="2091931"/>
            <a:ext cx="3846525" cy="2475968"/>
            <a:chOff x="2786405" y="3379691"/>
            <a:chExt cx="3846525" cy="247596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B1FC1C0-6E38-4892-A21B-88BE6B7548A6}"/>
                </a:ext>
              </a:extLst>
            </p:cNvPr>
            <p:cNvSpPr/>
            <p:nvPr/>
          </p:nvSpPr>
          <p:spPr>
            <a:xfrm>
              <a:off x="2786405" y="3379691"/>
              <a:ext cx="3846525" cy="24759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0" name="Picture 10">
              <a:extLst>
                <a:ext uri="{FF2B5EF4-FFF2-40B4-BE49-F238E27FC236}">
                  <a16:creationId xmlns:a16="http://schemas.microsoft.com/office/drawing/2014/main" id="{626A5C6D-0E29-4597-97F8-4D57D70BEB5A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>
            <a:xfrm>
              <a:off x="4460926" y="5160511"/>
              <a:ext cx="991873" cy="56799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27717E6F-8051-4AB3-AA93-0A3042D36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17935" y="3531106"/>
              <a:ext cx="1712047" cy="479475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989B96D3-5E59-491C-ACEA-953CC15A0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44173" y="4232059"/>
              <a:ext cx="1248413" cy="692869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AE9BBBC7-BF8C-4643-8873-5D1FD27FE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91279" y="4117176"/>
              <a:ext cx="1266421" cy="791513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9032E68E-95B7-46F3-B04A-2810550D7A1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17935" y="5291978"/>
              <a:ext cx="1427020" cy="389708"/>
            </a:xfrm>
            <a:prstGeom prst="rect">
              <a:avLst/>
            </a:prstGeom>
          </p:spPr>
        </p:pic>
      </p:grpSp>
      <p:pic>
        <p:nvPicPr>
          <p:cNvPr id="15" name="Image 14"/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50667" y1="45455" x2="50667" y2="45455"/>
                        <a14:foregroundMark x1="46000" y1="47879" x2="46000" y2="47879"/>
                        <a14:foregroundMark x1="67000" y1="43030" x2="67000" y2="43030"/>
                        <a14:foregroundMark x1="75000" y1="13939" x2="75000" y2="13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0581" y="3801429"/>
            <a:ext cx="1290580" cy="709819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2793" y="2543757"/>
            <a:ext cx="1925786" cy="677757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8582" y="2147285"/>
            <a:ext cx="1470085" cy="517379"/>
          </a:xfrm>
          <a:prstGeom prst="rect">
            <a:avLst/>
          </a:prstGeom>
        </p:spPr>
      </p:pic>
      <p:sp>
        <p:nvSpPr>
          <p:cNvPr id="18" name="TextShape 24">
            <a:extLst>
              <a:ext uri="{FF2B5EF4-FFF2-40B4-BE49-F238E27FC236}">
                <a16:creationId xmlns:a16="http://schemas.microsoft.com/office/drawing/2014/main" id="{AE92D8C6-6300-403D-B5E5-1639B0F8E1C1}"/>
              </a:ext>
            </a:extLst>
          </p:cNvPr>
          <p:cNvSpPr txBox="1"/>
          <p:nvPr/>
        </p:nvSpPr>
        <p:spPr>
          <a:xfrm>
            <a:off x="284259" y="1310667"/>
            <a:ext cx="3813332" cy="4541493"/>
          </a:xfrm>
          <a:prstGeom prst="roundRect">
            <a:avLst>
              <a:gd name="adj" fmla="val 12471"/>
            </a:avLst>
          </a:prstGeom>
          <a:solidFill>
            <a:srgbClr val="007FA2"/>
          </a:solidFill>
          <a:ln w="28575">
            <a:noFill/>
          </a:ln>
        </p:spPr>
        <p:txBody>
          <a:bodyPr lIns="0" tIns="0" rIns="0" bIns="0">
            <a:noAutofit/>
          </a:bodyPr>
          <a:lstStyle/>
          <a:p>
            <a:pPr marL="0" lvl="1" algn="ctr">
              <a:buClr>
                <a:srgbClr val="183A8D"/>
              </a:buClr>
              <a:buSzPct val="75000"/>
            </a:pPr>
            <a:r>
              <a:rPr lang="en-US" sz="2600" b="1" spc="-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 </a:t>
            </a:r>
            <a:r>
              <a:rPr lang="en-US" sz="2600" b="1" spc="-1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Écoles</a:t>
            </a:r>
            <a:r>
              <a:rPr lang="en-US" sz="2600" b="1" spc="-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 </a:t>
            </a:r>
            <a:r>
              <a:rPr lang="en-US" sz="2600" b="1" spc="-1" err="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Doctorales</a:t>
            </a:r>
            <a:endParaRPr lang="en-US" sz="2600" b="1" spc="-1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Brother 1816" pitchFamily="50" charset="0"/>
            </a:endParaRPr>
          </a:p>
        </p:txBody>
      </p:sp>
      <p:sp>
        <p:nvSpPr>
          <p:cNvPr id="23" name="Titre 1">
            <a:extLst>
              <a:ext uri="{FF2B5EF4-FFF2-40B4-BE49-F238E27FC236}">
                <a16:creationId xmlns:a16="http://schemas.microsoft.com/office/drawing/2014/main" id="{70D0A912-2009-4320-9847-9B6356A71154}"/>
              </a:ext>
            </a:extLst>
          </p:cNvPr>
          <p:cNvSpPr txBox="1">
            <a:spLocks/>
          </p:cNvSpPr>
          <p:nvPr/>
        </p:nvSpPr>
        <p:spPr>
          <a:xfrm>
            <a:off x="0" y="110030"/>
            <a:ext cx="12192000" cy="646331"/>
          </a:xfrm>
          <a:prstGeom prst="rect">
            <a:avLst/>
          </a:prstGeom>
          <a:noFill/>
        </p:spPr>
        <p:txBody>
          <a:bodyPr wrap="square" lIns="360000" tIns="45720" rIns="91440" bIns="4572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defRPr/>
            </a:pPr>
            <a:r>
              <a:rPr lang="fr-FR" sz="4000" b="1">
                <a:solidFill>
                  <a:schemeClr val="bg1"/>
                </a:solidFill>
                <a:latin typeface="Brother 1816"/>
              </a:rPr>
              <a:t>Programmes doctoraux et recherche</a:t>
            </a:r>
          </a:p>
        </p:txBody>
      </p:sp>
      <p:pic>
        <p:nvPicPr>
          <p:cNvPr id="26" name="Image 25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76681" y="2143432"/>
            <a:ext cx="3793787" cy="2939758"/>
          </a:xfrm>
          <a:prstGeom prst="rect">
            <a:avLst/>
          </a:prstGeom>
        </p:spPr>
      </p:pic>
      <p:sp>
        <p:nvSpPr>
          <p:cNvPr id="25" name="TextShape 24">
            <a:extLst>
              <a:ext uri="{FF2B5EF4-FFF2-40B4-BE49-F238E27FC236}">
                <a16:creationId xmlns:a16="http://schemas.microsoft.com/office/drawing/2014/main" id="{AE92D8C6-6300-403D-B5E5-1639B0F8E1C1}"/>
              </a:ext>
            </a:extLst>
          </p:cNvPr>
          <p:cNvSpPr txBox="1"/>
          <p:nvPr/>
        </p:nvSpPr>
        <p:spPr>
          <a:xfrm>
            <a:off x="560939" y="2254524"/>
            <a:ext cx="3259971" cy="1366405"/>
          </a:xfrm>
          <a:prstGeom prst="round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/>
          <a:p>
            <a:pPr marL="0" lvl="1" algn="ctr">
              <a:buClr>
                <a:srgbClr val="183A8D"/>
              </a:buClr>
              <a:buSzPct val="75000"/>
            </a:pPr>
            <a:r>
              <a:rPr lang="en-US" sz="2400" b="1" spc="-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ED STIC</a:t>
            </a:r>
          </a:p>
          <a:p>
            <a:pPr marL="0" lvl="1" algn="ctr">
              <a:buClr>
                <a:srgbClr val="183A8D"/>
              </a:buClr>
              <a:buSzPct val="75000"/>
            </a:pPr>
            <a:r>
              <a:rPr lang="en-GB" sz="1400" err="1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Informatique</a:t>
            </a:r>
            <a:r>
              <a:rPr lang="en-GB" sz="1400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, Maths </a:t>
            </a:r>
            <a:r>
              <a:rPr lang="en-GB" sz="1400" err="1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appliquées</a:t>
            </a:r>
            <a:r>
              <a:rPr lang="en-GB" sz="1400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 au </a:t>
            </a:r>
            <a:r>
              <a:rPr lang="en-GB" sz="1400" err="1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numérique</a:t>
            </a:r>
            <a:r>
              <a:rPr lang="en-GB" sz="1400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, </a:t>
            </a:r>
            <a:r>
              <a:rPr lang="en-US" sz="1400" err="1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Contrôle</a:t>
            </a:r>
            <a:r>
              <a:rPr lang="en-US" sz="1400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 </a:t>
            </a:r>
            <a:r>
              <a:rPr lang="en-US" sz="1400" err="1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automatique</a:t>
            </a:r>
            <a:r>
              <a:rPr lang="en-US" sz="1400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, </a:t>
            </a:r>
            <a:r>
              <a:rPr lang="en-US" sz="1400" err="1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traitement</a:t>
            </a:r>
            <a:r>
              <a:rPr lang="en-US" sz="1400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 du signal et des images,</a:t>
            </a:r>
            <a:endParaRPr lang="fr-FR" sz="1400">
              <a:solidFill>
                <a:schemeClr val="bg1"/>
              </a:solidFill>
              <a:latin typeface="Brother 1816" pitchFamily="50" charset="0"/>
              <a:ea typeface="Apex New Book" panose="02010600040501010103" pitchFamily="50" charset="0"/>
            </a:endParaRPr>
          </a:p>
          <a:p>
            <a:pPr marL="0" lvl="1" algn="ctr">
              <a:buClr>
                <a:srgbClr val="183A8D"/>
              </a:buClr>
              <a:buSzPct val="75000"/>
            </a:pPr>
            <a:r>
              <a:rPr lang="en-GB" sz="1400" err="1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Électronique</a:t>
            </a:r>
            <a:endParaRPr lang="en-GB" sz="1400">
              <a:solidFill>
                <a:schemeClr val="bg1"/>
              </a:solidFill>
              <a:latin typeface="Brother 1816" pitchFamily="50" charset="0"/>
              <a:ea typeface="Apex New Book" panose="02010600040501010103" pitchFamily="50" charset="0"/>
            </a:endParaRPr>
          </a:p>
        </p:txBody>
      </p:sp>
      <p:sp>
        <p:nvSpPr>
          <p:cNvPr id="28" name="TextShape 24">
            <a:extLst>
              <a:ext uri="{FF2B5EF4-FFF2-40B4-BE49-F238E27FC236}">
                <a16:creationId xmlns:a16="http://schemas.microsoft.com/office/drawing/2014/main" id="{AE92D8C6-6300-403D-B5E5-1639B0F8E1C1}"/>
              </a:ext>
            </a:extLst>
          </p:cNvPr>
          <p:cNvSpPr txBox="1"/>
          <p:nvPr/>
        </p:nvSpPr>
        <p:spPr>
          <a:xfrm>
            <a:off x="560938" y="3782340"/>
            <a:ext cx="1585022" cy="840141"/>
          </a:xfrm>
          <a:prstGeom prst="round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/>
          <a:p>
            <a:pPr marL="0" lvl="1" algn="ctr">
              <a:buClr>
                <a:srgbClr val="183A8D"/>
              </a:buClr>
              <a:buSzPct val="75000"/>
            </a:pPr>
            <a:r>
              <a:rPr lang="en-US" sz="2000" b="1" spc="-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ED DESPEG</a:t>
            </a:r>
          </a:p>
          <a:p>
            <a:pPr marL="0" lvl="1" algn="ctr">
              <a:buClr>
                <a:srgbClr val="183A8D"/>
              </a:buClr>
              <a:buSzPct val="75000"/>
            </a:pPr>
            <a:r>
              <a:rPr lang="en-GB" sz="1400" err="1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Economie</a:t>
            </a:r>
            <a:r>
              <a:rPr lang="en-GB" sz="1400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, Droit, </a:t>
            </a:r>
            <a:r>
              <a:rPr lang="en-GB" sz="1400" err="1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Gestion</a:t>
            </a:r>
            <a:endParaRPr lang="en-US" sz="2600" b="1" spc="-1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Brother 1816" pitchFamily="50" charset="0"/>
            </a:endParaRPr>
          </a:p>
        </p:txBody>
      </p:sp>
      <p:sp>
        <p:nvSpPr>
          <p:cNvPr id="29" name="TextShape 24">
            <a:extLst>
              <a:ext uri="{FF2B5EF4-FFF2-40B4-BE49-F238E27FC236}">
                <a16:creationId xmlns:a16="http://schemas.microsoft.com/office/drawing/2014/main" id="{AE92D8C6-6300-403D-B5E5-1639B0F8E1C1}"/>
              </a:ext>
            </a:extLst>
          </p:cNvPr>
          <p:cNvSpPr txBox="1"/>
          <p:nvPr/>
        </p:nvSpPr>
        <p:spPr>
          <a:xfrm>
            <a:off x="2256904" y="3789371"/>
            <a:ext cx="1585022" cy="833110"/>
          </a:xfrm>
          <a:prstGeom prst="round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bg1"/>
            </a:solidFill>
          </a:ln>
        </p:spPr>
        <p:txBody>
          <a:bodyPr lIns="0" tIns="0" rIns="0" bIns="0" anchor="ctr" anchorCtr="0">
            <a:noAutofit/>
          </a:bodyPr>
          <a:lstStyle/>
          <a:p>
            <a:pPr marL="0" lvl="1" algn="ctr">
              <a:buClr>
                <a:srgbClr val="183A8D"/>
              </a:buClr>
              <a:buSzPct val="75000"/>
            </a:pPr>
            <a:r>
              <a:rPr lang="en-US" sz="2000" b="1" spc="-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ED</a:t>
            </a:r>
            <a:r>
              <a:rPr lang="en-US" sz="2000" b="1" spc="-1">
                <a:solidFill>
                  <a:srgbClr val="007FA2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 </a:t>
            </a:r>
            <a:r>
              <a:rPr lang="en-US" sz="2000" b="1" spc="-1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Brother 1816" pitchFamily="50" charset="0"/>
              </a:rPr>
              <a:t>SHAL</a:t>
            </a:r>
          </a:p>
          <a:p>
            <a:pPr marL="0" lvl="1" algn="ctr">
              <a:buClr>
                <a:srgbClr val="183A8D"/>
              </a:buClr>
              <a:buSzPct val="75000"/>
            </a:pPr>
            <a:r>
              <a:rPr lang="en-GB" sz="1400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Sciences de </a:t>
            </a:r>
            <a:r>
              <a:rPr lang="en-GB" sz="1400" err="1">
                <a:solidFill>
                  <a:schemeClr val="bg1"/>
                </a:solidFill>
                <a:latin typeface="Brother 1816" pitchFamily="50" charset="0"/>
                <a:ea typeface="Apex New Book" panose="02010600040501010103" pitchFamily="50" charset="0"/>
              </a:rPr>
              <a:t>l’éducation</a:t>
            </a:r>
            <a:endParaRPr lang="en-US" sz="2600" b="1" spc="-1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Brother 1816" pitchFamily="50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-14514" y="6154055"/>
            <a:ext cx="12206514" cy="71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4" name="Image 33" descr="Une image contenant cercle, Graphique, logo, Police&#10;&#10;Description générée automatiquement">
            <a:extLst>
              <a:ext uri="{FF2B5EF4-FFF2-40B4-BE49-F238E27FC236}">
                <a16:creationId xmlns:a16="http://schemas.microsoft.com/office/drawing/2014/main" id="{43B5EA42-1C0D-37E1-6BD6-21CDA6B63E78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0970" y="6244770"/>
            <a:ext cx="534954" cy="522514"/>
          </a:xfrm>
          <a:prstGeom prst="rect">
            <a:avLst/>
          </a:prstGeom>
        </p:spPr>
      </p:pic>
      <p:pic>
        <p:nvPicPr>
          <p:cNvPr id="35" name="Image 34" descr="Une image contenant texte&#10;&#10;Description générée automatiquement">
            <a:extLst>
              <a:ext uri="{FF2B5EF4-FFF2-40B4-BE49-F238E27FC236}">
                <a16:creationId xmlns:a16="http://schemas.microsoft.com/office/drawing/2014/main" id="{FAC893A1-7545-0318-9336-9BE1B568748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951" y="6186714"/>
            <a:ext cx="3450725" cy="639545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7976681" y="2069373"/>
            <a:ext cx="1547528" cy="63934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2592" y="2284503"/>
            <a:ext cx="1393091" cy="41096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95" y="4783892"/>
            <a:ext cx="1353009" cy="902006"/>
          </a:xfrm>
          <a:prstGeom prst="rect">
            <a:avLst/>
          </a:prstGeom>
        </p:spPr>
      </p:pic>
      <p:sp>
        <p:nvSpPr>
          <p:cNvPr id="19" name="ZoneTexte 18"/>
          <p:cNvSpPr txBox="1"/>
          <p:nvPr/>
        </p:nvSpPr>
        <p:spPr>
          <a:xfrm>
            <a:off x="2389610" y="4783893"/>
            <a:ext cx="1105995" cy="902006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ctr" anchorCtr="0">
            <a:noAutofit/>
          </a:bodyPr>
          <a:lstStyle/>
          <a:p>
            <a:r>
              <a:rPr lang="fr-FR" sz="1400" b="1">
                <a:latin typeface="Brother 1816" pitchFamily="50" charset="0"/>
              </a:rPr>
              <a:t>Doctorant-salarié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1977863" y="4783892"/>
            <a:ext cx="462105" cy="902006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ctr" anchorCtr="0">
            <a:noAutofit/>
          </a:bodyPr>
          <a:lstStyle/>
          <a:p>
            <a:r>
              <a:rPr lang="fr-FR" sz="3600">
                <a:latin typeface="Brother 1816" pitchFamily="50" charset="0"/>
              </a:rPr>
              <a:t>&gt;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2C1D5D0-2C77-0455-4FDA-B0A4A7E9DAE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67676" y="4401673"/>
            <a:ext cx="2563485" cy="246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882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8359969" y="1612239"/>
            <a:ext cx="3558155" cy="3188361"/>
          </a:xfrm>
          <a:prstGeom prst="roundRect">
            <a:avLst>
              <a:gd name="adj" fmla="val 7200"/>
            </a:avLst>
          </a:prstGeom>
          <a:solidFill>
            <a:srgbClr val="007FA2"/>
          </a:solidFill>
        </p:spPr>
        <p:txBody>
          <a:bodyPr wrap="square" rtlCol="0">
            <a:noAutofit/>
          </a:bodyPr>
          <a:lstStyle/>
          <a:p>
            <a:pPr algn="ctr"/>
            <a:r>
              <a:rPr lang="fr-FR" sz="2000" b="1">
                <a:solidFill>
                  <a:srgbClr val="FFC000"/>
                </a:solidFill>
                <a:latin typeface="Brother 1816" pitchFamily="50" charset="0"/>
                <a:sym typeface="Wingdings" panose="05000000000000000000" pitchFamily="2" charset="2"/>
              </a:rPr>
              <a:t>PROJETS</a:t>
            </a:r>
            <a:endParaRPr lang="fr-FR" sz="2000" b="1">
              <a:solidFill>
                <a:schemeClr val="bg1"/>
              </a:solidFill>
              <a:latin typeface="Brother 1816" pitchFamily="50" charset="0"/>
              <a:sym typeface="Wingdings" panose="05000000000000000000" pitchFamily="2" charset="2"/>
            </a:endParaRPr>
          </a:p>
          <a:p>
            <a:pPr algn="ctr"/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individuels</a:t>
            </a:r>
          </a:p>
          <a:p>
            <a:pPr algn="ctr"/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ou en équipe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b="1">
              <a:solidFill>
                <a:schemeClr val="bg1"/>
              </a:solidFill>
              <a:latin typeface="Brother 1816" pitchFamily="50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1">
                <a:solidFill>
                  <a:srgbClr val="FFC000"/>
                </a:solidFill>
                <a:latin typeface="Brother 1816" pitchFamily="50" charset="0"/>
                <a:sym typeface="Wingdings" panose="05000000000000000000" pitchFamily="2" charset="2"/>
              </a:rPr>
              <a:t>Tutorats </a:t>
            </a:r>
            <a:r>
              <a:rPr lang="fr-FR" b="1">
                <a:solidFill>
                  <a:schemeClr val="bg1"/>
                </a:solidFill>
                <a:latin typeface="Brother 1816" pitchFamily="50" charset="0"/>
                <a:sym typeface="Wingdings" panose="05000000000000000000" pitchFamily="2" charset="2"/>
              </a:rPr>
              <a:t>= immersion en laboratoire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1">
                <a:solidFill>
                  <a:srgbClr val="FFC000"/>
                </a:solidFill>
                <a:latin typeface="Brother 1816" pitchFamily="50" charset="0"/>
                <a:sym typeface="Wingdings" panose="05000000000000000000" pitchFamily="2" charset="2"/>
              </a:rPr>
              <a:t>Projets de recherche pluridisciplinaires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1">
                <a:solidFill>
                  <a:srgbClr val="FFC000"/>
                </a:solidFill>
                <a:latin typeface="Brother 1816" pitchFamily="50" charset="0"/>
                <a:sym typeface="Wingdings" panose="05000000000000000000" pitchFamily="2" charset="2"/>
              </a:rPr>
              <a:t>Projets Innovation et Créativité</a:t>
            </a:r>
          </a:p>
          <a:p>
            <a:endParaRPr lang="fr-FR" sz="2400" b="1">
              <a:solidFill>
                <a:schemeClr val="bg1"/>
              </a:solidFill>
              <a:latin typeface="Brother 1816" pitchFamily="50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3693640" y="1534417"/>
            <a:ext cx="3535220" cy="3266183"/>
          </a:xfrm>
          <a:prstGeom prst="roundRect">
            <a:avLst>
              <a:gd name="adj" fmla="val 7200"/>
            </a:avLst>
          </a:prstGeom>
          <a:solidFill>
            <a:srgbClr val="007FA2"/>
          </a:solidFill>
        </p:spPr>
        <p:txBody>
          <a:bodyPr wrap="square" rtlCol="0">
            <a:noAutofit/>
          </a:bodyPr>
          <a:lstStyle/>
          <a:p>
            <a:pPr algn="ctr"/>
            <a:r>
              <a:rPr lang="fr-FR" sz="2000" b="1">
                <a:solidFill>
                  <a:srgbClr val="FFC000"/>
                </a:solidFill>
                <a:latin typeface="Brother 1816" pitchFamily="50" charset="0"/>
                <a:sym typeface="Wingdings" panose="05000000000000000000" pitchFamily="2" charset="2"/>
              </a:rPr>
              <a:t>MINEURES</a:t>
            </a:r>
          </a:p>
          <a:p>
            <a:pPr algn="ctr"/>
            <a:r>
              <a:rPr lang="fr-FR" sz="2000" b="1">
                <a:solidFill>
                  <a:schemeClr val="bg1"/>
                </a:solidFill>
                <a:latin typeface="Brother 1816" pitchFamily="50" charset="0"/>
                <a:sym typeface="Wingdings" panose="05000000000000000000" pitchFamily="2" charset="2"/>
              </a:rPr>
              <a:t>à la carte en :</a:t>
            </a:r>
          </a:p>
          <a:p>
            <a:pPr algn="ctr"/>
            <a:endParaRPr lang="fr-FR" sz="1600" b="1">
              <a:solidFill>
                <a:schemeClr val="bg1"/>
              </a:solidFill>
              <a:latin typeface="Brother 1816" pitchFamily="50" charset="0"/>
              <a:sym typeface="Wingdings" panose="05000000000000000000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1">
                <a:solidFill>
                  <a:srgbClr val="FFC000"/>
                </a:solidFill>
                <a:latin typeface="Brother 1816" pitchFamily="50" charset="0"/>
                <a:sym typeface="Wingdings" panose="05000000000000000000" pitchFamily="2" charset="2"/>
              </a:rPr>
              <a:t>Disciplinaire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1">
                <a:solidFill>
                  <a:srgbClr val="FFC000"/>
                </a:solidFill>
                <a:latin typeface="Brother 1816" pitchFamily="50" charset="0"/>
                <a:sym typeface="Wingdings" panose="05000000000000000000" pitchFamily="2" charset="2"/>
              </a:rPr>
              <a:t>Business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1">
                <a:solidFill>
                  <a:srgbClr val="FFC000"/>
                </a:solidFill>
                <a:latin typeface="Brother 1816" pitchFamily="50" charset="0"/>
                <a:sym typeface="Wingdings" panose="05000000000000000000" pitchFamily="2" charset="2"/>
              </a:rPr>
              <a:t>Culture scientifique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1">
                <a:solidFill>
                  <a:srgbClr val="FFC000"/>
                </a:solidFill>
                <a:latin typeface="Brother 1816" pitchFamily="50" charset="0"/>
                <a:sym typeface="Wingdings" panose="05000000000000000000" pitchFamily="2" charset="2"/>
              </a:rPr>
              <a:t>Créativité et innovation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b="1">
                <a:solidFill>
                  <a:srgbClr val="FFC000"/>
                </a:solidFill>
                <a:latin typeface="Brother 1816" pitchFamily="50" charset="0"/>
                <a:sym typeface="Wingdings" panose="05000000000000000000" pitchFamily="2" charset="2"/>
              </a:rPr>
              <a:t>Développement personnel…</a:t>
            </a:r>
            <a:endParaRPr lang="fr-FR" sz="1200" b="1">
              <a:solidFill>
                <a:srgbClr val="FFC000"/>
              </a:solidFill>
              <a:latin typeface="Brother 1816" pitchFamily="50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70D0A912-2009-4320-9847-9B6356A71154}"/>
              </a:ext>
            </a:extLst>
          </p:cNvPr>
          <p:cNvSpPr txBox="1">
            <a:spLocks/>
          </p:cNvSpPr>
          <p:nvPr/>
        </p:nvSpPr>
        <p:spPr>
          <a:xfrm>
            <a:off x="0" y="375682"/>
            <a:ext cx="12192000" cy="646331"/>
          </a:xfrm>
          <a:prstGeom prst="rect">
            <a:avLst/>
          </a:prstGeom>
          <a:noFill/>
        </p:spPr>
        <p:txBody>
          <a:bodyPr wrap="square" lIns="360000" tIns="45720" rIns="91440" bIns="4572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defRPr/>
            </a:pPr>
            <a:r>
              <a:rPr lang="fr-FR" sz="4000" b="1">
                <a:solidFill>
                  <a:schemeClr val="bg1"/>
                </a:solidFill>
                <a:latin typeface="Brother 1816"/>
              </a:rPr>
              <a:t>Une offre de formation transversale</a:t>
            </a:r>
          </a:p>
          <a:p>
            <a:pPr>
              <a:buClrTx/>
              <a:defRPr/>
            </a:pPr>
            <a:r>
              <a:rPr lang="fr-FR" sz="4000" b="1">
                <a:solidFill>
                  <a:schemeClr val="bg1"/>
                </a:solidFill>
                <a:latin typeface="Brother 1816"/>
              </a:rPr>
              <a:t>renouvelée chaque semestre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290252" y="1695803"/>
            <a:ext cx="2272280" cy="3104797"/>
          </a:xfrm>
          <a:prstGeom prst="roundRect">
            <a:avLst>
              <a:gd name="adj" fmla="val 7200"/>
            </a:avLst>
          </a:prstGeom>
          <a:solidFill>
            <a:srgbClr val="007FA2"/>
          </a:solidFill>
        </p:spPr>
        <p:txBody>
          <a:bodyPr wrap="square" rtlCol="0" anchor="t" anchorCtr="0">
            <a:noAutofit/>
          </a:bodyPr>
          <a:lstStyle/>
          <a:p>
            <a:pPr algn="ctr"/>
            <a:r>
              <a:rPr lang="fr-FR" sz="2400" b="1" dirty="0">
                <a:solidFill>
                  <a:srgbClr val="FFC000"/>
                </a:solidFill>
                <a:latin typeface="Brother 1816" pitchFamily="50" charset="0"/>
                <a:sym typeface="Wingdings" panose="05000000000000000000" pitchFamily="2" charset="2"/>
              </a:rPr>
              <a:t>MAJEURE</a:t>
            </a:r>
          </a:p>
          <a:p>
            <a:pPr algn="ctr"/>
            <a:r>
              <a:rPr lang="fr-FR" sz="2400" b="1" dirty="0">
                <a:solidFill>
                  <a:srgbClr val="FFC000"/>
                </a:solidFill>
                <a:latin typeface="Brother 1816" pitchFamily="50" charset="0"/>
                <a:sym typeface="Wingdings" panose="05000000000000000000" pitchFamily="2" charset="2"/>
              </a:rPr>
              <a:t> </a:t>
            </a:r>
            <a:r>
              <a:rPr lang="fr-FR" sz="2400" b="1" dirty="0">
                <a:solidFill>
                  <a:schemeClr val="bg1"/>
                </a:solidFill>
                <a:latin typeface="Brother 1816" pitchFamily="50" charset="0"/>
                <a:sym typeface="Wingdings" panose="05000000000000000000" pitchFamily="2" charset="2"/>
              </a:rPr>
              <a:t>Master</a:t>
            </a:r>
          </a:p>
          <a:p>
            <a:pPr algn="ctr"/>
            <a:endParaRPr lang="fr-FR" sz="1600" b="1" dirty="0">
              <a:solidFill>
                <a:schemeClr val="bg1"/>
              </a:solidFill>
              <a:latin typeface="Brother 1816" pitchFamily="50" charset="0"/>
              <a:sym typeface="Wingdings" panose="05000000000000000000" pitchFamily="2" charset="2"/>
            </a:endParaRPr>
          </a:p>
          <a:p>
            <a:pPr algn="ctr"/>
            <a:r>
              <a:rPr lang="fr-FR" sz="2400" b="1" dirty="0">
                <a:solidFill>
                  <a:schemeClr val="bg1"/>
                </a:solidFill>
                <a:latin typeface="Brother 1816" pitchFamily="50" charset="0"/>
                <a:sym typeface="Wingdings" panose="05000000000000000000" pitchFamily="2" charset="2"/>
              </a:rPr>
              <a:t>ou</a:t>
            </a:r>
          </a:p>
          <a:p>
            <a:pPr algn="ctr"/>
            <a:endParaRPr lang="fr-FR" sz="1600" b="1" dirty="0">
              <a:solidFill>
                <a:schemeClr val="bg1"/>
              </a:solidFill>
              <a:latin typeface="Brother 1816" pitchFamily="50" charset="0"/>
              <a:sym typeface="Wingdings" panose="05000000000000000000" pitchFamily="2" charset="2"/>
            </a:endParaRPr>
          </a:p>
          <a:p>
            <a:pPr algn="ctr"/>
            <a:r>
              <a:rPr lang="fr-FR" sz="2400" b="1" dirty="0">
                <a:solidFill>
                  <a:schemeClr val="bg1"/>
                </a:solidFill>
                <a:latin typeface="Brother 1816" pitchFamily="50" charset="0"/>
                <a:sym typeface="Wingdings" panose="05000000000000000000" pitchFamily="2" charset="2"/>
              </a:rPr>
              <a:t>Doctorat</a:t>
            </a:r>
            <a:endParaRPr lang="fr-FR" sz="2400" b="1" dirty="0">
              <a:solidFill>
                <a:schemeClr val="bg1"/>
              </a:solidFill>
              <a:latin typeface="Brother 1816" pitchFamily="50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2774008" y="2568217"/>
            <a:ext cx="1313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ther 1816" pitchFamily="50" charset="0"/>
              </a:rPr>
              <a:t>+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7482118" y="2541713"/>
            <a:ext cx="13131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ther 1816" pitchFamily="50" charset="0"/>
              </a:rPr>
              <a:t>+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F9E348CF-8B1F-66F9-67A1-91638B7DCA4F}"/>
              </a:ext>
            </a:extLst>
          </p:cNvPr>
          <p:cNvGrpSpPr/>
          <p:nvPr/>
        </p:nvGrpSpPr>
        <p:grpSpPr>
          <a:xfrm>
            <a:off x="1140378" y="4925414"/>
            <a:ext cx="10087264" cy="1047049"/>
            <a:chOff x="1140378" y="4925414"/>
            <a:chExt cx="10087264" cy="1047049"/>
          </a:xfrm>
        </p:grpSpPr>
        <p:sp>
          <p:nvSpPr>
            <p:cNvPr id="3" name="ZoneTexte 2"/>
            <p:cNvSpPr txBox="1"/>
            <p:nvPr/>
          </p:nvSpPr>
          <p:spPr>
            <a:xfrm>
              <a:off x="1140378" y="5168754"/>
              <a:ext cx="8242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b="1">
                  <a:solidFill>
                    <a:schemeClr val="bg1"/>
                  </a:solidFill>
                  <a:latin typeface="Brother 1816" pitchFamily="50" charset="0"/>
                </a:rPr>
                <a:t>avec</a:t>
              </a:r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2236"/>
            <a:stretch/>
          </p:blipFill>
          <p:spPr>
            <a:xfrm>
              <a:off x="3198452" y="4986511"/>
              <a:ext cx="1226814" cy="875855"/>
            </a:xfrm>
            <a:prstGeom prst="rect">
              <a:avLst/>
            </a:prstGeom>
          </p:spPr>
        </p:pic>
        <p:pic>
          <p:nvPicPr>
            <p:cNvPr id="22" name="Image 21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3247"/>
            <a:stretch/>
          </p:blipFill>
          <p:spPr>
            <a:xfrm>
              <a:off x="2014701" y="4925414"/>
              <a:ext cx="1113592" cy="1040669"/>
            </a:xfrm>
            <a:prstGeom prst="rect">
              <a:avLst/>
            </a:prstGeom>
          </p:spPr>
        </p:pic>
        <p:pic>
          <p:nvPicPr>
            <p:cNvPr id="23" name="Image 22"/>
            <p:cNvPicPr>
              <a:picLocks noChangeAspect="1"/>
            </p:cNvPicPr>
            <p:nvPr/>
          </p:nvPicPr>
          <p:blipFill>
            <a:blip r:embed="rId5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02914" y="5310304"/>
              <a:ext cx="1436132" cy="412545"/>
            </a:xfrm>
            <a:prstGeom prst="rect">
              <a:avLst/>
            </a:prstGeom>
          </p:spPr>
        </p:pic>
        <p:pic>
          <p:nvPicPr>
            <p:cNvPr id="25" name="Image 24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2634"/>
            <a:stretch/>
          </p:blipFill>
          <p:spPr>
            <a:xfrm>
              <a:off x="5696434" y="4996873"/>
              <a:ext cx="1199810" cy="975590"/>
            </a:xfrm>
            <a:prstGeom prst="rect">
              <a:avLst/>
            </a:prstGeom>
          </p:spPr>
        </p:pic>
        <p:pic>
          <p:nvPicPr>
            <p:cNvPr id="27" name="Image 26"/>
            <p:cNvPicPr>
              <a:picLocks noChangeAspect="1"/>
            </p:cNvPicPr>
            <p:nvPr/>
          </p:nvPicPr>
          <p:blipFill>
            <a:blip r:embed="rId7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26401" y="5215114"/>
              <a:ext cx="1509518" cy="60292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29" name="Image 28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34938" y="5031607"/>
              <a:ext cx="1251824" cy="828284"/>
            </a:xfrm>
            <a:prstGeom prst="rect">
              <a:avLst/>
            </a:prstGeom>
          </p:spPr>
        </p:pic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041" y="5177214"/>
              <a:ext cx="921601" cy="718693"/>
            </a:xfrm>
            <a:prstGeom prst="rect">
              <a:avLst/>
            </a:prstGeom>
          </p:spPr>
        </p:pic>
      </p:grpSp>
      <p:sp>
        <p:nvSpPr>
          <p:cNvPr id="26" name="Rectangle 25"/>
          <p:cNvSpPr/>
          <p:nvPr/>
        </p:nvSpPr>
        <p:spPr>
          <a:xfrm>
            <a:off x="-14514" y="6154055"/>
            <a:ext cx="12206514" cy="711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FFB7DF9C-009E-39F7-EE39-79CCAEF6F2B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951" y="6186714"/>
            <a:ext cx="3450725" cy="6395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5135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2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036C4-7B3F-A691-3228-E4E2DB4EA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DA84EAB5-D967-8798-2F05-B150ED6BF3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51" y="6186714"/>
            <a:ext cx="3450725" cy="639545"/>
          </a:xfrm>
          <a:prstGeom prst="rect">
            <a:avLst/>
          </a:prstGeom>
          <a:noFill/>
        </p:spPr>
      </p:pic>
      <p:grpSp>
        <p:nvGrpSpPr>
          <p:cNvPr id="29" name="Groupe 28">
            <a:extLst>
              <a:ext uri="{FF2B5EF4-FFF2-40B4-BE49-F238E27FC236}">
                <a16:creationId xmlns:a16="http://schemas.microsoft.com/office/drawing/2014/main" id="{61465631-6B1B-9F55-26C0-FB22A29AAAF1}"/>
              </a:ext>
            </a:extLst>
          </p:cNvPr>
          <p:cNvGrpSpPr/>
          <p:nvPr/>
        </p:nvGrpSpPr>
        <p:grpSpPr>
          <a:xfrm>
            <a:off x="2627556" y="3778869"/>
            <a:ext cx="4993874" cy="2451468"/>
            <a:chOff x="5174091" y="662623"/>
            <a:chExt cx="4993874" cy="2451468"/>
          </a:xfrm>
        </p:grpSpPr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AA69AC04-7437-FB88-0DD3-CE90FD62F3B8}"/>
                </a:ext>
              </a:extLst>
            </p:cNvPr>
            <p:cNvGrpSpPr/>
            <p:nvPr/>
          </p:nvGrpSpPr>
          <p:grpSpPr>
            <a:xfrm>
              <a:off x="5174091" y="662623"/>
              <a:ext cx="4534917" cy="2217949"/>
              <a:chOff x="3777740" y="2355395"/>
              <a:chExt cx="4534917" cy="2217949"/>
            </a:xfrm>
          </p:grpSpPr>
          <p:pic>
            <p:nvPicPr>
              <p:cNvPr id="8" name="Image 7">
                <a:extLst>
                  <a:ext uri="{FF2B5EF4-FFF2-40B4-BE49-F238E27FC236}">
                    <a16:creationId xmlns:a16="http://schemas.microsoft.com/office/drawing/2014/main" id="{7CFEA6FF-6B1E-BD4F-9123-9271FF9E24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834" y="2625640"/>
                <a:ext cx="1927578" cy="1947704"/>
              </a:xfrm>
              <a:prstGeom prst="rect">
                <a:avLst/>
              </a:prstGeom>
              <a:noFill/>
              <a:ln w="190500" cap="sq">
                <a:noFill/>
                <a:miter lim="800000"/>
              </a:ln>
              <a:effectLst/>
            </p:spPr>
          </p:pic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B8CFF5A8-9D7F-BC06-583A-2F712AC9F1E9}"/>
                  </a:ext>
                </a:extLst>
              </p:cNvPr>
              <p:cNvSpPr txBox="1"/>
              <p:nvPr/>
            </p:nvSpPr>
            <p:spPr>
              <a:xfrm>
                <a:off x="3777740" y="2355395"/>
                <a:ext cx="453491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>
                    <a:latin typeface="Brother 1816" pitchFamily="50" charset="0"/>
                  </a:rPr>
                  <a:t>MIAGE (info-management)</a:t>
                </a:r>
              </a:p>
            </p:txBody>
          </p:sp>
        </p:grp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071C049B-7445-FA1D-F821-DB2E603A8BCC}"/>
                </a:ext>
              </a:extLst>
            </p:cNvPr>
            <p:cNvSpPr txBox="1"/>
            <p:nvPr/>
          </p:nvSpPr>
          <p:spPr>
            <a:xfrm>
              <a:off x="7441550" y="1051988"/>
              <a:ext cx="272641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>
                  <a:solidFill>
                    <a:srgbClr val="007FA2"/>
                  </a:solidFill>
                </a:rPr>
                <a:t>Numérisation de l’entreprise</a:t>
              </a:r>
            </a:p>
            <a:p>
              <a:r>
                <a:rPr lang="fr-FR" sz="1600">
                  <a:solidFill>
                    <a:srgbClr val="007FA2"/>
                  </a:solidFill>
                </a:rPr>
                <a:t>Numérique responsable</a:t>
              </a:r>
            </a:p>
            <a:p>
              <a:r>
                <a:rPr lang="fr-FR" sz="1600">
                  <a:solidFill>
                    <a:srgbClr val="007FA2"/>
                  </a:solidFill>
                </a:rPr>
                <a:t>Projets en IA</a:t>
              </a:r>
            </a:p>
            <a:p>
              <a:r>
                <a:rPr lang="fr-FR" sz="1600">
                  <a:solidFill>
                    <a:srgbClr val="007FA2"/>
                  </a:solidFill>
                </a:rPr>
                <a:t>Cybersécurité</a:t>
              </a:r>
            </a:p>
            <a:p>
              <a:r>
                <a:rPr lang="fr-FR" sz="1600">
                  <a:solidFill>
                    <a:srgbClr val="007FA2"/>
                  </a:solidFill>
                </a:rPr>
                <a:t>Gestion du risque</a:t>
              </a:r>
            </a:p>
            <a:p>
              <a:r>
                <a:rPr lang="fr-FR" sz="1600">
                  <a:solidFill>
                    <a:srgbClr val="007FA2"/>
                  </a:solidFill>
                </a:rPr>
                <a:t>Architecte données</a:t>
              </a:r>
            </a:p>
            <a:p>
              <a:r>
                <a:rPr lang="fr-FR" sz="1600">
                  <a:solidFill>
                    <a:srgbClr val="007FA2"/>
                  </a:solidFill>
                </a:rPr>
                <a:t>Expert technologies</a:t>
              </a:r>
            </a:p>
            <a:p>
              <a:endParaRPr lang="fr-FR" sz="1600">
                <a:solidFill>
                  <a:srgbClr val="007FA2"/>
                </a:solidFill>
              </a:endParaRP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B218B722-8288-4D21-3DE9-7C557D630C81}"/>
              </a:ext>
            </a:extLst>
          </p:cNvPr>
          <p:cNvGrpSpPr/>
          <p:nvPr/>
        </p:nvGrpSpPr>
        <p:grpSpPr>
          <a:xfrm>
            <a:off x="3106827" y="1213863"/>
            <a:ext cx="4116382" cy="2429790"/>
            <a:chOff x="7231069" y="4290407"/>
            <a:chExt cx="4116382" cy="2429790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2E19F20D-D2DF-E549-974C-47A7D7DA0D3D}"/>
                </a:ext>
              </a:extLst>
            </p:cNvPr>
            <p:cNvSpPr txBox="1"/>
            <p:nvPr/>
          </p:nvSpPr>
          <p:spPr>
            <a:xfrm>
              <a:off x="7231069" y="4290407"/>
              <a:ext cx="33326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r-FR" sz="2000" b="1">
                  <a:latin typeface="Brother 1816" pitchFamily="50" charset="0"/>
                </a:rPr>
                <a:t>Électronique et réseaux</a:t>
              </a: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00CF9B9-C4D7-98F8-3E1E-EDA13044222E}"/>
                </a:ext>
              </a:extLst>
            </p:cNvPr>
            <p:cNvSpPr txBox="1"/>
            <p:nvPr/>
          </p:nvSpPr>
          <p:spPr>
            <a:xfrm>
              <a:off x="9248735" y="4658094"/>
              <a:ext cx="2098716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>
                  <a:solidFill>
                    <a:srgbClr val="007FA2"/>
                  </a:solidFill>
                </a:rPr>
                <a:t>Antennes</a:t>
              </a:r>
            </a:p>
            <a:p>
              <a:r>
                <a:rPr lang="fr-FR" sz="1600">
                  <a:solidFill>
                    <a:srgbClr val="007FA2"/>
                  </a:solidFill>
                </a:rPr>
                <a:t>Télécommunications</a:t>
              </a:r>
            </a:p>
            <a:p>
              <a:r>
                <a:rPr lang="fr-FR" sz="1600">
                  <a:solidFill>
                    <a:srgbClr val="007FA2"/>
                  </a:solidFill>
                </a:rPr>
                <a:t>Internet des Objets</a:t>
              </a:r>
            </a:p>
            <a:p>
              <a:r>
                <a:rPr lang="fr-FR" sz="1600">
                  <a:solidFill>
                    <a:srgbClr val="007FA2"/>
                  </a:solidFill>
                </a:rPr>
                <a:t>Robotique</a:t>
              </a:r>
            </a:p>
            <a:p>
              <a:r>
                <a:rPr lang="fr-FR" sz="1600">
                  <a:solidFill>
                    <a:srgbClr val="007FA2"/>
                  </a:solidFill>
                </a:rPr>
                <a:t>Systèmes embarqués</a:t>
              </a:r>
            </a:p>
            <a:p>
              <a:r>
                <a:rPr lang="fr-FR" sz="1600">
                  <a:solidFill>
                    <a:srgbClr val="007FA2"/>
                  </a:solidFill>
                </a:rPr>
                <a:t>Systèmes autonomes</a:t>
              </a:r>
            </a:p>
            <a:p>
              <a:r>
                <a:rPr lang="fr-FR" sz="1600">
                  <a:solidFill>
                    <a:srgbClr val="007FA2"/>
                  </a:solidFill>
                </a:rPr>
                <a:t>Imagerie radar</a:t>
              </a:r>
            </a:p>
            <a:p>
              <a:endParaRPr lang="fr-FR" sz="1600">
                <a:solidFill>
                  <a:srgbClr val="007FA2"/>
                </a:solidFill>
              </a:endParaRPr>
            </a:p>
          </p:txBody>
        </p:sp>
        <p:pic>
          <p:nvPicPr>
            <p:cNvPr id="3" name="Image 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48238" y="4870723"/>
              <a:ext cx="1921669" cy="1535714"/>
            </a:xfrm>
            <a:prstGeom prst="rect">
              <a:avLst/>
            </a:prstGeom>
          </p:spPr>
        </p:pic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853F221B-C993-ED40-9AF0-0C4B152129DD}"/>
              </a:ext>
            </a:extLst>
          </p:cNvPr>
          <p:cNvGrpSpPr/>
          <p:nvPr/>
        </p:nvGrpSpPr>
        <p:grpSpPr>
          <a:xfrm>
            <a:off x="320356" y="1069333"/>
            <a:ext cx="2394513" cy="5288088"/>
            <a:chOff x="591743" y="2495583"/>
            <a:chExt cx="2394513" cy="5288088"/>
          </a:xfrm>
        </p:grpSpPr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052E466E-CCE0-02BE-52ED-46E75A5609F4}"/>
                </a:ext>
              </a:extLst>
            </p:cNvPr>
            <p:cNvGrpSpPr/>
            <p:nvPr/>
          </p:nvGrpSpPr>
          <p:grpSpPr>
            <a:xfrm>
              <a:off x="591743" y="2495583"/>
              <a:ext cx="2394513" cy="5288088"/>
              <a:chOff x="-432877" y="1955271"/>
              <a:chExt cx="2394513" cy="5288088"/>
            </a:xfrm>
          </p:grpSpPr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4EA00D59-4427-800B-28F1-181E32511190}"/>
                  </a:ext>
                </a:extLst>
              </p:cNvPr>
              <p:cNvSpPr txBox="1"/>
              <p:nvPr/>
            </p:nvSpPr>
            <p:spPr>
              <a:xfrm>
                <a:off x="-296403" y="1955271"/>
                <a:ext cx="177805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2000" b="1">
                    <a:latin typeface="Brother 1816" pitchFamily="50" charset="0"/>
                  </a:rPr>
                  <a:t>Informatique</a:t>
                </a:r>
                <a:endParaRPr lang="fr-FR" sz="2400" b="1">
                  <a:latin typeface="Brother 1816" pitchFamily="50" charset="0"/>
                </a:endParaRPr>
              </a:p>
            </p:txBody>
          </p:sp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3A0E8B08-A63E-7920-382B-50792EBB4C1F}"/>
                  </a:ext>
                </a:extLst>
              </p:cNvPr>
              <p:cNvSpPr txBox="1"/>
              <p:nvPr/>
            </p:nvSpPr>
            <p:spPr>
              <a:xfrm>
                <a:off x="-432877" y="3950150"/>
                <a:ext cx="2394513" cy="32932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600">
                    <a:solidFill>
                      <a:srgbClr val="007FA2"/>
                    </a:solidFill>
                  </a:rPr>
                  <a:t>Recherche</a:t>
                </a:r>
              </a:p>
              <a:p>
                <a:r>
                  <a:rPr lang="fr-FR" sz="1600">
                    <a:solidFill>
                      <a:srgbClr val="007FA2"/>
                    </a:solidFill>
                  </a:rPr>
                  <a:t>R&amp;D</a:t>
                </a:r>
              </a:p>
              <a:p>
                <a:r>
                  <a:rPr lang="fr-FR" sz="1600">
                    <a:solidFill>
                      <a:srgbClr val="007FA2"/>
                    </a:solidFill>
                  </a:rPr>
                  <a:t>Chef de projet</a:t>
                </a:r>
              </a:p>
              <a:p>
                <a:r>
                  <a:rPr lang="fr-FR" sz="1600">
                    <a:solidFill>
                      <a:srgbClr val="007FA2"/>
                    </a:solidFill>
                  </a:rPr>
                  <a:t>Consultant</a:t>
                </a:r>
              </a:p>
              <a:p>
                <a:r>
                  <a:rPr lang="fr-FR" sz="1600">
                    <a:solidFill>
                      <a:srgbClr val="007FA2"/>
                    </a:solidFill>
                  </a:rPr>
                  <a:t>Génie logiciel</a:t>
                </a:r>
              </a:p>
              <a:p>
                <a:r>
                  <a:rPr lang="fr-FR" sz="1600">
                    <a:solidFill>
                      <a:srgbClr val="007FA2"/>
                    </a:solidFill>
                  </a:rPr>
                  <a:t>Architecte systèmes</a:t>
                </a:r>
              </a:p>
              <a:p>
                <a:r>
                  <a:rPr lang="fr-FR" sz="1600">
                    <a:solidFill>
                      <a:srgbClr val="007FA2"/>
                    </a:solidFill>
                  </a:rPr>
                  <a:t>Intelligence Artificielle</a:t>
                </a:r>
              </a:p>
              <a:p>
                <a:r>
                  <a:rPr lang="fr-FR" sz="1600">
                    <a:solidFill>
                      <a:srgbClr val="007FA2"/>
                    </a:solidFill>
                  </a:rPr>
                  <a:t>Ergonomie et interfaces</a:t>
                </a:r>
              </a:p>
              <a:p>
                <a:r>
                  <a:rPr lang="fr-FR" sz="1600">
                    <a:solidFill>
                      <a:srgbClr val="007FA2"/>
                    </a:solidFill>
                  </a:rPr>
                  <a:t>Analyste</a:t>
                </a:r>
              </a:p>
              <a:p>
                <a:r>
                  <a:rPr lang="fr-FR" sz="1600">
                    <a:solidFill>
                      <a:srgbClr val="007FA2"/>
                    </a:solidFill>
                  </a:rPr>
                  <a:t>Cybersécurité</a:t>
                </a:r>
              </a:p>
              <a:p>
                <a:r>
                  <a:rPr lang="fr-FR" sz="1600">
                    <a:solidFill>
                      <a:srgbClr val="007FA2"/>
                    </a:solidFill>
                  </a:rPr>
                  <a:t>Systèmes Cyber Physiques</a:t>
                </a:r>
              </a:p>
              <a:p>
                <a:r>
                  <a:rPr lang="fr-FR" sz="1600">
                    <a:solidFill>
                      <a:srgbClr val="007FA2"/>
                    </a:solidFill>
                  </a:rPr>
                  <a:t>Startupper</a:t>
                </a:r>
              </a:p>
              <a:p>
                <a:endParaRPr lang="fr-FR" sz="1600">
                  <a:solidFill>
                    <a:srgbClr val="007FA2"/>
                  </a:solidFill>
                </a:endParaRPr>
              </a:p>
            </p:txBody>
          </p:sp>
        </p:grpSp>
        <p:pic>
          <p:nvPicPr>
            <p:cNvPr id="6" name="Image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1743" y="2923650"/>
              <a:ext cx="1914525" cy="1497001"/>
            </a:xfrm>
            <a:prstGeom prst="rect">
              <a:avLst/>
            </a:prstGeom>
          </p:spPr>
        </p:pic>
      </p:grpSp>
      <p:sp>
        <p:nvSpPr>
          <p:cNvPr id="19" name="Rectangle à coins arrondis 18"/>
          <p:cNvSpPr/>
          <p:nvPr/>
        </p:nvSpPr>
        <p:spPr>
          <a:xfrm>
            <a:off x="117951" y="357956"/>
            <a:ext cx="7107675" cy="571619"/>
          </a:xfrm>
          <a:prstGeom prst="roundRect">
            <a:avLst/>
          </a:prstGeom>
          <a:solidFill>
            <a:srgbClr val="007FA2"/>
          </a:solidFill>
          <a:ln>
            <a:solidFill>
              <a:srgbClr val="40BA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>
                <a:solidFill>
                  <a:schemeClr val="bg1"/>
                </a:solidFill>
                <a:latin typeface="Brother 1816" pitchFamily="50" charset="0"/>
                <a:ea typeface="Apex New Book Italic" panose="02010600040501010103" pitchFamily="50" charset="0"/>
              </a:rPr>
              <a:t>PERSPECTIVES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66B5A52B-88E1-C868-B499-7F16D7D93A5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127" r="44065"/>
          <a:stretch/>
        </p:blipFill>
        <p:spPr>
          <a:xfrm>
            <a:off x="10225756" y="0"/>
            <a:ext cx="1966244" cy="2138666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25E6526-4280-D4A7-61BF-6D6975B9E297}"/>
              </a:ext>
            </a:extLst>
          </p:cNvPr>
          <p:cNvSpPr txBox="1"/>
          <p:nvPr/>
        </p:nvSpPr>
        <p:spPr>
          <a:xfrm>
            <a:off x="7759369" y="2280244"/>
            <a:ext cx="4287469" cy="3034120"/>
          </a:xfrm>
          <a:prstGeom prst="roundRect">
            <a:avLst>
              <a:gd name="adj" fmla="val 7200"/>
            </a:avLst>
          </a:prstGeom>
          <a:solidFill>
            <a:srgbClr val="007FA2"/>
          </a:solidFill>
        </p:spPr>
        <p:txBody>
          <a:bodyPr wrap="square" rtlCol="0">
            <a:noAutofit/>
          </a:bodyPr>
          <a:lstStyle/>
          <a:p>
            <a:pPr algn="ctr"/>
            <a:r>
              <a:rPr lang="fr-FR" sz="2800" b="1">
                <a:solidFill>
                  <a:schemeClr val="accent4">
                    <a:lumMod val="60000"/>
                    <a:lumOff val="40000"/>
                  </a:schemeClr>
                </a:solidFill>
                <a:latin typeface="Apex New Light" panose="02010600040501010103" pitchFamily="50" charset="0"/>
                <a:ea typeface="Apex New Light" panose="02010600040501010103" pitchFamily="50" charset="0"/>
              </a:rPr>
              <a:t>Insertion professionnelle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400" b="1">
              <a:solidFill>
                <a:schemeClr val="bg1"/>
              </a:solidFill>
              <a:latin typeface="Brother 1816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Informatique / électronique</a:t>
            </a:r>
          </a:p>
          <a:p>
            <a:pPr marL="800100" lvl="1" indent="-342900">
              <a:buFontTx/>
              <a:buChar char="-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à 6 mois : ~85%</a:t>
            </a:r>
          </a:p>
          <a:p>
            <a:pPr marL="800100" lvl="1" indent="-342900">
              <a:buFontTx/>
              <a:buChar char="-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à 30 mois : ~95%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Stratégies Digitales / DPINT</a:t>
            </a:r>
          </a:p>
          <a:p>
            <a:pPr marL="800100" lvl="1" indent="-342900">
              <a:buFontTx/>
              <a:buChar char="-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à 6 mois : ~70%</a:t>
            </a:r>
          </a:p>
          <a:p>
            <a:pPr marL="800100" lvl="1" indent="-342900">
              <a:buFontTx/>
              <a:buChar char="-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à 30 mois : ~90%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BFF0AED-C702-5FD9-22B6-3E61141DFE38}"/>
              </a:ext>
            </a:extLst>
          </p:cNvPr>
          <p:cNvSpPr txBox="1"/>
          <p:nvPr/>
        </p:nvSpPr>
        <p:spPr>
          <a:xfrm>
            <a:off x="7759369" y="5375439"/>
            <a:ext cx="4287469" cy="1447960"/>
          </a:xfrm>
          <a:prstGeom prst="roundRect">
            <a:avLst>
              <a:gd name="adj" fmla="val 7200"/>
            </a:avLst>
          </a:prstGeom>
          <a:solidFill>
            <a:srgbClr val="007FA2"/>
          </a:solidFill>
        </p:spPr>
        <p:txBody>
          <a:bodyPr wrap="square" rtlCol="0">
            <a:noAutofit/>
          </a:bodyPr>
          <a:lstStyle/>
          <a:p>
            <a:pPr algn="ctr"/>
            <a:r>
              <a:rPr lang="fr-FR" sz="2800" b="1">
                <a:solidFill>
                  <a:schemeClr val="accent4">
                    <a:lumMod val="60000"/>
                    <a:lumOff val="40000"/>
                  </a:schemeClr>
                </a:solidFill>
                <a:latin typeface="Apex New Light" panose="02010600040501010103" pitchFamily="50" charset="0"/>
                <a:ea typeface="Apex New Light" panose="02010600040501010103" pitchFamily="50" charset="0"/>
              </a:rPr>
              <a:t>Apprentissage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400" b="1">
              <a:solidFill>
                <a:schemeClr val="bg1"/>
              </a:solidFill>
              <a:latin typeface="Brother 1816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Presque 100% des alternants restent en poste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16827F9-4E00-5615-E76F-9C7913A8EF79}"/>
              </a:ext>
            </a:extLst>
          </p:cNvPr>
          <p:cNvSpPr txBox="1"/>
          <p:nvPr/>
        </p:nvSpPr>
        <p:spPr>
          <a:xfrm>
            <a:off x="7759368" y="70788"/>
            <a:ext cx="4287469" cy="2138667"/>
          </a:xfrm>
          <a:prstGeom prst="roundRect">
            <a:avLst>
              <a:gd name="adj" fmla="val 7200"/>
            </a:avLst>
          </a:prstGeom>
          <a:solidFill>
            <a:srgbClr val="007FA2"/>
          </a:solidFill>
        </p:spPr>
        <p:txBody>
          <a:bodyPr wrap="square" rtlCol="0">
            <a:noAutofit/>
          </a:bodyPr>
          <a:lstStyle/>
          <a:p>
            <a:pPr algn="ctr"/>
            <a:r>
              <a:rPr lang="fr-FR" sz="2800" b="1">
                <a:solidFill>
                  <a:schemeClr val="accent4">
                    <a:lumMod val="60000"/>
                    <a:lumOff val="40000"/>
                  </a:schemeClr>
                </a:solidFill>
                <a:latin typeface="Apex New Light" panose="02010600040501010103" pitchFamily="50" charset="0"/>
                <a:ea typeface="Apex New Light" panose="02010600040501010103" pitchFamily="50" charset="0"/>
              </a:rPr>
              <a:t>Contexte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400" b="1">
              <a:solidFill>
                <a:schemeClr val="bg1"/>
              </a:solidFill>
              <a:latin typeface="Brother 1816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Capacité de formation insuffisante par rapport à la demande des entreprises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>
                <a:solidFill>
                  <a:schemeClr val="bg1"/>
                </a:solidFill>
                <a:latin typeface="Brother 1816" pitchFamily="50" charset="0"/>
              </a:rPr>
              <a:t>Doctorat peu attractif</a:t>
            </a:r>
          </a:p>
        </p:txBody>
      </p:sp>
    </p:spTree>
    <p:extLst>
      <p:ext uri="{BB962C8B-B14F-4D97-AF65-F5344CB8AC3E}">
        <p14:creationId xmlns:p14="http://schemas.microsoft.com/office/powerpoint/2010/main" val="11553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DB8CDAE64B71498D11B4A88A0E8F50" ma:contentTypeVersion="18" ma:contentTypeDescription="Crée un document." ma:contentTypeScope="" ma:versionID="860b601b069a3588bd2320cba0f81bec">
  <xsd:schema xmlns:xsd="http://www.w3.org/2001/XMLSchema" xmlns:xs="http://www.w3.org/2001/XMLSchema" xmlns:p="http://schemas.microsoft.com/office/2006/metadata/properties" xmlns:ns2="ee3a3329-e9f6-4b16-a1ff-c245baca75b2" xmlns:ns3="c74d25f2-f51d-4f92-949b-30bce2b478d0" targetNamespace="http://schemas.microsoft.com/office/2006/metadata/properties" ma:root="true" ma:fieldsID="aaf84a6d3704133724ad0572d4a55556" ns2:_="" ns3:_="">
    <xsd:import namespace="ee3a3329-e9f6-4b16-a1ff-c245baca75b2"/>
    <xsd:import namespace="c74d25f2-f51d-4f92-949b-30bce2b478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3a3329-e9f6-4b16-a1ff-c245baca75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e741edfd-2169-4bab-b116-ba96bcb059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4d25f2-f51d-4f92-949b-30bce2b478d0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82c71c34-3bbb-44f3-bbfb-26a6c40c3929}" ma:internalName="TaxCatchAll" ma:showField="CatchAllData" ma:web="c74d25f2-f51d-4f92-949b-30bce2b478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3a3329-e9f6-4b16-a1ff-c245baca75b2">
      <Terms xmlns="http://schemas.microsoft.com/office/infopath/2007/PartnerControls"/>
    </lcf76f155ced4ddcb4097134ff3c332f>
    <TaxCatchAll xmlns="c74d25f2-f51d-4f92-949b-30bce2b478d0" xsi:nil="true"/>
  </documentManagement>
</p:properties>
</file>

<file path=customXml/itemProps1.xml><?xml version="1.0" encoding="utf-8"?>
<ds:datastoreItem xmlns:ds="http://schemas.openxmlformats.org/officeDocument/2006/customXml" ds:itemID="{70D791AA-FC34-43EC-95A3-5AE5637E4F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458557-86A8-4ED4-B2A1-F64D4077D1A7}">
  <ds:schemaRefs>
    <ds:schemaRef ds:uri="c74d25f2-f51d-4f92-949b-30bce2b478d0"/>
    <ds:schemaRef ds:uri="ee3a3329-e9f6-4b16-a1ff-c245baca75b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95D2BB9-C427-4DCB-954A-09BC310D7D11}">
  <ds:schemaRefs>
    <ds:schemaRef ds:uri="c74d25f2-f51d-4f92-949b-30bce2b478d0"/>
    <ds:schemaRef ds:uri="ee3a3329-e9f6-4b16-a1ff-c245baca75b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1019</Words>
  <Application>Microsoft Office PowerPoint</Application>
  <PresentationFormat>Grand écran</PresentationFormat>
  <Paragraphs>304</Paragraphs>
  <Slides>13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2" baseType="lpstr">
      <vt:lpstr>Apex New Light</vt:lpstr>
      <vt:lpstr>Apex New Medium</vt:lpstr>
      <vt:lpstr>Arial</vt:lpstr>
      <vt:lpstr>Brother 1816</vt:lpstr>
      <vt:lpstr>BROTHER1816PRINTED-REGULAR-ITAL</vt:lpstr>
      <vt:lpstr>BROTHER-1816-THIN</vt:lpstr>
      <vt:lpstr>Calibri</vt:lpstr>
      <vt:lpstr>Calibri Light</vt:lpstr>
      <vt:lpstr>Thème Office</vt:lpstr>
      <vt:lpstr>Présentation PowerPoint</vt:lpstr>
      <vt:lpstr>Offre de formation DS4H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Anne-Laure Simonelli</dc:creator>
  <cp:lastModifiedBy>Andre Baudin</cp:lastModifiedBy>
  <cp:revision>3</cp:revision>
  <dcterms:created xsi:type="dcterms:W3CDTF">2020-12-04T08:44:36Z</dcterms:created>
  <dcterms:modified xsi:type="dcterms:W3CDTF">2024-03-26T14:50:19Z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0x010100DD05DA0D7FF9E847A6774D04A6673BC6</vt:lpwstr>
  </property>
</Properties>
</file>