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7556500" cy="106807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38CD6-5CA3-4D77-B89A-E089236BD0E3}" v="4" dt="2025-12-01T10:43:22.4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2664"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Molino-Lova" userId="88cd467c-a7e6-4baf-8d68-ed51b827659c" providerId="ADAL" clId="{27426077-3258-46B1-9C60-05BE1AE0E193}"/>
    <pc:docChg chg="custSel modSld">
      <pc:chgData name="Marina Molino-Lova" userId="88cd467c-a7e6-4baf-8d68-ed51b827659c" providerId="ADAL" clId="{27426077-3258-46B1-9C60-05BE1AE0E193}" dt="2025-12-01T10:43:56.708" v="67" actId="20577"/>
      <pc:docMkLst>
        <pc:docMk/>
      </pc:docMkLst>
      <pc:sldChg chg="modSp mod">
        <pc:chgData name="Marina Molino-Lova" userId="88cd467c-a7e6-4baf-8d68-ed51b827659c" providerId="ADAL" clId="{27426077-3258-46B1-9C60-05BE1AE0E193}" dt="2025-12-01T10:42:29.829" v="21" actId="20577"/>
        <pc:sldMkLst>
          <pc:docMk/>
          <pc:sldMk cId="0" sldId="256"/>
        </pc:sldMkLst>
        <pc:spChg chg="mod">
          <ac:chgData name="Marina Molino-Lova" userId="88cd467c-a7e6-4baf-8d68-ed51b827659c" providerId="ADAL" clId="{27426077-3258-46B1-9C60-05BE1AE0E193}" dt="2025-12-01T10:42:29.829" v="21" actId="20577"/>
          <ac:spMkLst>
            <pc:docMk/>
            <pc:sldMk cId="0" sldId="256"/>
            <ac:spMk id="29" creationId="{00000000-0000-0000-0000-000000000000}"/>
          </ac:spMkLst>
        </pc:spChg>
        <pc:spChg chg="mod">
          <ac:chgData name="Marina Molino-Lova" userId="88cd467c-a7e6-4baf-8d68-ed51b827659c" providerId="ADAL" clId="{27426077-3258-46B1-9C60-05BE1AE0E193}" dt="2025-12-01T10:42:16.802" v="1" actId="6549"/>
          <ac:spMkLst>
            <pc:docMk/>
            <pc:sldMk cId="0" sldId="256"/>
            <ac:spMk id="30" creationId="{00000000-0000-0000-0000-000000000000}"/>
          </ac:spMkLst>
        </pc:spChg>
      </pc:sldChg>
      <pc:sldChg chg="modSp mod">
        <pc:chgData name="Marina Molino-Lova" userId="88cd467c-a7e6-4baf-8d68-ed51b827659c" providerId="ADAL" clId="{27426077-3258-46B1-9C60-05BE1AE0E193}" dt="2025-12-01T10:43:56.708" v="67" actId="20577"/>
        <pc:sldMkLst>
          <pc:docMk/>
          <pc:sldMk cId="0" sldId="257"/>
        </pc:sldMkLst>
        <pc:spChg chg="mod">
          <ac:chgData name="Marina Molino-Lova" userId="88cd467c-a7e6-4baf-8d68-ed51b827659c" providerId="ADAL" clId="{27426077-3258-46B1-9C60-05BE1AE0E193}" dt="2025-12-01T10:43:05.109" v="25" actId="20577"/>
          <ac:spMkLst>
            <pc:docMk/>
            <pc:sldMk cId="0" sldId="257"/>
            <ac:spMk id="43" creationId="{00000000-0000-0000-0000-000000000000}"/>
          </ac:spMkLst>
        </pc:spChg>
        <pc:spChg chg="mod">
          <ac:chgData name="Marina Molino-Lova" userId="88cd467c-a7e6-4baf-8d68-ed51b827659c" providerId="ADAL" clId="{27426077-3258-46B1-9C60-05BE1AE0E193}" dt="2025-12-01T10:43:39.672" v="38" actId="20577"/>
          <ac:spMkLst>
            <pc:docMk/>
            <pc:sldMk cId="0" sldId="257"/>
            <ac:spMk id="45" creationId="{00000000-0000-0000-0000-000000000000}"/>
          </ac:spMkLst>
        </pc:spChg>
        <pc:spChg chg="mod">
          <ac:chgData name="Marina Molino-Lova" userId="88cd467c-a7e6-4baf-8d68-ed51b827659c" providerId="ADAL" clId="{27426077-3258-46B1-9C60-05BE1AE0E193}" dt="2025-12-01T10:43:48.829" v="52" actId="20577"/>
          <ac:spMkLst>
            <pc:docMk/>
            <pc:sldMk cId="0" sldId="257"/>
            <ac:spMk id="48" creationId="{00000000-0000-0000-0000-000000000000}"/>
          </ac:spMkLst>
        </pc:spChg>
        <pc:spChg chg="mod">
          <ac:chgData name="Marina Molino-Lova" userId="88cd467c-a7e6-4baf-8d68-ed51b827659c" providerId="ADAL" clId="{27426077-3258-46B1-9C60-05BE1AE0E193}" dt="2025-12-01T10:43:56.708" v="67" actId="20577"/>
          <ac:spMkLst>
            <pc:docMk/>
            <pc:sldMk cId="0" sldId="257"/>
            <ac:spMk id="51" creationId="{00000000-0000-0000-0000-000000000000}"/>
          </ac:spMkLst>
        </pc:spChg>
        <pc:spChg chg="mod">
          <ac:chgData name="Marina Molino-Lova" userId="88cd467c-a7e6-4baf-8d68-ed51b827659c" providerId="ADAL" clId="{27426077-3258-46B1-9C60-05BE1AE0E193}" dt="2025-12-01T10:43:22.458" v="28"/>
          <ac:spMkLst>
            <pc:docMk/>
            <pc:sldMk cId="0" sldId="257"/>
            <ac:spMk id="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de 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377825" y="143398"/>
            <a:ext cx="6800850" cy="2348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Texte du titre</a:t>
            </a:r>
          </a:p>
        </p:txBody>
      </p:sp>
      <p:sp>
        <p:nvSpPr>
          <p:cNvPr id="3" name="Texte niveau 1…"/>
          <p:cNvSpPr txBox="1">
            <a:spLocks noGrp="1"/>
          </p:cNvSpPr>
          <p:nvPr>
            <p:ph type="body" idx="1"/>
          </p:nvPr>
        </p:nvSpPr>
        <p:spPr>
          <a:xfrm>
            <a:off x="377825" y="2492163"/>
            <a:ext cx="6800850" cy="8188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3652308" y="9613676"/>
            <a:ext cx="1763184" cy="57150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1pPr>
      <a:lvl2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2pPr>
      <a:lvl3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3pPr>
      <a:lvl4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4pPr>
      <a:lvl5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5pPr>
      <a:lvl6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6pPr>
      <a:lvl7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7pPr>
      <a:lvl8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8pPr>
      <a:lvl9pPr marL="0" marR="0" indent="0" algn="l" defTabSz="755933" rtl="0" latinLnBrk="0">
        <a:lnSpc>
          <a:spcPct val="90000"/>
        </a:lnSpc>
        <a:spcBef>
          <a:spcPts val="0"/>
        </a:spcBef>
        <a:spcAft>
          <a:spcPts val="0"/>
        </a:spcAft>
        <a:buClrTx/>
        <a:buSzTx/>
        <a:buFontTx/>
        <a:buNone/>
        <a:tabLst/>
        <a:defRPr sz="3600" b="0" i="0" u="none" strike="noStrike" cap="none" spc="0" baseline="0">
          <a:solidFill>
            <a:srgbClr val="000000"/>
          </a:solidFill>
          <a:uFillTx/>
          <a:latin typeface="Calibri Light"/>
          <a:ea typeface="Calibri Light"/>
          <a:cs typeface="Calibri Light"/>
          <a:sym typeface="Calibri Light"/>
        </a:defRPr>
      </a:lvl9pPr>
    </p:titleStyle>
    <p:bodyStyle>
      <a:lvl1pPr marL="188984" marR="0" indent="-188984"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1pPr>
      <a:lvl2pPr marL="606737" marR="0" indent="-228770"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2pPr>
      <a:lvl3pPr marL="1027598" marR="0" indent="-271664"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3pPr>
      <a:lvl4pPr marL="1444374" marR="0" indent="-310473"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4pPr>
      <a:lvl5pPr marL="1822342" marR="0" indent="-310473"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5pPr>
      <a:lvl6pPr marL="2200309" marR="0" indent="-310473"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6pPr>
      <a:lvl7pPr marL="2578276" marR="0" indent="-310473"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7pPr>
      <a:lvl8pPr marL="2956243" marR="0" indent="-310473"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8pPr>
      <a:lvl9pPr marL="3334211" marR="0" indent="-310473" algn="l" defTabSz="755933"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niv-cotedazur.fr/universite/travailler-a-universite-cote-d-azur/"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univ-cotedazur.fr/universite/travailler-a-universite-cote-d-azur/decouvrez-les-10-bonnes-raisons-de-nous-rejoind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p:nvPr/>
        </p:nvSpPr>
        <p:spPr>
          <a:xfrm>
            <a:off x="566259" y="990142"/>
            <a:ext cx="6423982" cy="955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100" b="1"/>
            </a:pPr>
            <a:r>
              <a:t>Post-Doctoral Researcher</a:t>
            </a:r>
            <a:br/>
            <a:r>
              <a:rPr sz="1800"/>
              <a:t>Subduction within mantle convection: fate and reference frames</a:t>
            </a:r>
          </a:p>
        </p:txBody>
      </p:sp>
      <p:sp>
        <p:nvSpPr>
          <p:cNvPr id="28" name="Rectangle 6"/>
          <p:cNvSpPr txBox="1"/>
          <p:nvPr/>
        </p:nvSpPr>
        <p:spPr>
          <a:xfrm>
            <a:off x="456440" y="3673602"/>
            <a:ext cx="64239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The challenge  </a:t>
            </a:r>
          </a:p>
        </p:txBody>
      </p:sp>
      <p:sp>
        <p:nvSpPr>
          <p:cNvPr id="29" name="Rectangle 8"/>
          <p:cNvSpPr/>
          <p:nvPr/>
        </p:nvSpPr>
        <p:spPr>
          <a:xfrm>
            <a:off x="410720" y="3981829"/>
            <a:ext cx="6515421" cy="1615827"/>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pPr>
            <a:r>
              <a:rPr dirty="0"/>
              <a:t>You have experience in geodynamic modeling of convection in the mantle. We are looking for a postdoctoral researcher to join the ERC Pandora project team and work in collaboration with Karin </a:t>
            </a:r>
            <a:r>
              <a:rPr dirty="0" err="1"/>
              <a:t>Sigloch</a:t>
            </a:r>
            <a:r>
              <a:rPr lang="fr-FR" dirty="0"/>
              <a:t> (Oxford </a:t>
            </a:r>
            <a:r>
              <a:rPr lang="fr-FR" dirty="0" err="1"/>
              <a:t>University</a:t>
            </a:r>
            <a:r>
              <a:rPr lang="fr-FR" dirty="0"/>
              <a:t>)</a:t>
            </a:r>
            <a:r>
              <a:rPr dirty="0"/>
              <a:t>. Your work will involve the detailed analysis and design of spherical 3D convection models. The objective is to characterize subduction from its initiation to its fate into the mantle, in order to understand the links between subduction mechanics, its tomographic signature at depth, and its kinematics relative to different reference frames.</a:t>
            </a:r>
          </a:p>
          <a:p>
            <a:pPr>
              <a:defRPr sz="1100"/>
            </a:pPr>
            <a:endParaRPr dirty="0"/>
          </a:p>
          <a:p>
            <a:pPr>
              <a:defRPr sz="1100"/>
            </a:pPr>
            <a:r>
              <a:rPr dirty="0"/>
              <a:t>Join us at Université Côte d’Azur, recognized since 2016 for its scientific and educational excellence, to create together the model of a responsible and innovative 21st-century university.</a:t>
            </a:r>
          </a:p>
        </p:txBody>
      </p:sp>
      <p:sp>
        <p:nvSpPr>
          <p:cNvPr id="30" name="Rectangle 9"/>
          <p:cNvSpPr/>
          <p:nvPr/>
        </p:nvSpPr>
        <p:spPr>
          <a:xfrm>
            <a:off x="410720" y="2153415"/>
            <a:ext cx="6515421" cy="1384995"/>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marL="285750" indent="-285750">
              <a:buSzPct val="100000"/>
              <a:buFont typeface="Arial"/>
              <a:buChar char="•"/>
              <a:defRPr sz="1400" b="1">
                <a:solidFill>
                  <a:srgbClr val="4F97BE"/>
                </a:solidFill>
              </a:defRPr>
            </a:pPr>
            <a:r>
              <a:rPr dirty="0"/>
              <a:t>Type of Recruitment: Contractual (2-year fixed-term contract)</a:t>
            </a:r>
          </a:p>
          <a:p>
            <a:pPr marL="285750" indent="-285750">
              <a:buSzPct val="100000"/>
              <a:buFont typeface="Arial"/>
              <a:buChar char="•"/>
              <a:defRPr sz="1400" b="1">
                <a:solidFill>
                  <a:srgbClr val="4F97BE"/>
                </a:solidFill>
              </a:defRPr>
            </a:pPr>
            <a:r>
              <a:rPr dirty="0"/>
              <a:t>Category: Post-Doctoral Researcher</a:t>
            </a:r>
          </a:p>
          <a:p>
            <a:pPr marL="285750" indent="-285750">
              <a:buSzPct val="100000"/>
              <a:buFont typeface="Arial"/>
              <a:buChar char="•"/>
              <a:defRPr sz="1400" b="1">
                <a:solidFill>
                  <a:srgbClr val="4F97BE"/>
                </a:solidFill>
              </a:defRPr>
            </a:pPr>
            <a:r>
              <a:rPr dirty="0"/>
              <a:t>Working Hours: Full-time</a:t>
            </a:r>
          </a:p>
          <a:p>
            <a:pPr marL="285750" indent="-285750">
              <a:buSzPct val="100000"/>
              <a:buFont typeface="Arial"/>
              <a:buChar char="•"/>
              <a:defRPr sz="1400" b="1">
                <a:solidFill>
                  <a:srgbClr val="4F97BE"/>
                </a:solidFill>
              </a:defRPr>
            </a:pPr>
            <a:r>
              <a:rPr dirty="0"/>
              <a:t>Location: </a:t>
            </a:r>
            <a:r>
              <a:rPr lang="fr-FR" sz="1400" b="1" dirty="0">
                <a:solidFill>
                  <a:srgbClr val="4F97BE"/>
                </a:solidFill>
              </a:rPr>
              <a:t>UMR </a:t>
            </a:r>
            <a:r>
              <a:rPr lang="fr-FR" sz="1400" b="1" dirty="0" err="1">
                <a:solidFill>
                  <a:srgbClr val="4F97BE"/>
                </a:solidFill>
              </a:rPr>
              <a:t>Géoazur</a:t>
            </a:r>
            <a:r>
              <a:rPr lang="fr-FR" sz="1400" b="1" dirty="0">
                <a:solidFill>
                  <a:srgbClr val="4F97BE"/>
                </a:solidFill>
              </a:rPr>
              <a:t> , Campus Azur du CNRS 250 rue Albert Einstein</a:t>
            </a:r>
            <a:br>
              <a:rPr lang="fr-FR" sz="1400" b="1" dirty="0">
                <a:solidFill>
                  <a:srgbClr val="4F97BE"/>
                </a:solidFill>
              </a:rPr>
            </a:br>
            <a:r>
              <a:rPr lang="fr-FR" sz="1400" b="1" dirty="0">
                <a:solidFill>
                  <a:srgbClr val="4F97BE"/>
                </a:solidFill>
              </a:rPr>
              <a:t>- CS 10269 - F 06905 SOPHIA ANTIPOLIS Cedex </a:t>
            </a:r>
            <a:endParaRPr lang="en-XM" sz="1400" b="1" dirty="0">
              <a:solidFill>
                <a:srgbClr val="4F97BE"/>
              </a:solidFill>
            </a:endParaRPr>
          </a:p>
          <a:p>
            <a:pPr marL="285750" indent="-285750">
              <a:buSzPct val="100000"/>
              <a:buFont typeface="Arial"/>
              <a:buChar char="•"/>
              <a:defRPr sz="1400" b="1">
                <a:solidFill>
                  <a:srgbClr val="4F97BE"/>
                </a:solidFill>
              </a:defRPr>
            </a:pPr>
            <a:r>
              <a:rPr dirty="0"/>
              <a:t>Reference Number:</a:t>
            </a:r>
          </a:p>
        </p:txBody>
      </p:sp>
      <p:sp>
        <p:nvSpPr>
          <p:cNvPr id="31" name="Rectangle 11"/>
          <p:cNvSpPr/>
          <p:nvPr/>
        </p:nvSpPr>
        <p:spPr>
          <a:xfrm>
            <a:off x="410720" y="6017409"/>
            <a:ext cx="6515421" cy="886108"/>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pPr>
            <a:r>
              <a:t>Mission 1: Analyze an existing model using digital tools developed by the Pandora team.</a:t>
            </a:r>
          </a:p>
          <a:p>
            <a:pPr>
              <a:defRPr sz="1100"/>
            </a:pPr>
            <a:endParaRPr/>
          </a:p>
          <a:p>
            <a:pPr>
              <a:defRPr sz="1100"/>
            </a:pPr>
            <a:r>
              <a:t>Mission 2: Compare the results with tomographic models.</a:t>
            </a:r>
          </a:p>
          <a:p>
            <a:pPr>
              <a:defRPr sz="1100"/>
            </a:pPr>
            <a:endParaRPr/>
          </a:p>
          <a:p>
            <a:pPr>
              <a:defRPr sz="1100"/>
            </a:pPr>
            <a:r>
              <a:t>Mission 3: Design convection models to identify key parameters that will improve the reference model.</a:t>
            </a:r>
          </a:p>
        </p:txBody>
      </p:sp>
      <p:sp>
        <p:nvSpPr>
          <p:cNvPr id="32" name="Rectangle 12"/>
          <p:cNvSpPr txBox="1"/>
          <p:nvPr/>
        </p:nvSpPr>
        <p:spPr>
          <a:xfrm>
            <a:off x="456440" y="5708736"/>
            <a:ext cx="64239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Your missions</a:t>
            </a:r>
          </a:p>
        </p:txBody>
      </p:sp>
      <p:sp>
        <p:nvSpPr>
          <p:cNvPr id="33" name="Rectangle 13"/>
          <p:cNvSpPr/>
          <p:nvPr/>
        </p:nvSpPr>
        <p:spPr>
          <a:xfrm>
            <a:off x="410720" y="8503332"/>
            <a:ext cx="6515421" cy="721009"/>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lgn="just">
              <a:buSzPct val="100000"/>
              <a:buFont typeface="Arial"/>
              <a:buChar char="•"/>
              <a:defRPr sz="1100"/>
            </a:pPr>
            <a:r>
              <a:t>You have significant experience in geodynamics.</a:t>
            </a:r>
          </a:p>
          <a:p>
            <a:pPr marL="171450" indent="-171450" algn="just">
              <a:buSzPct val="100000"/>
              <a:buFont typeface="Arial"/>
              <a:buChar char="•"/>
              <a:defRPr sz="1100"/>
            </a:pPr>
            <a:r>
              <a:t>You are proficient in advanced programming tools.</a:t>
            </a:r>
          </a:p>
          <a:p>
            <a:pPr marL="171450" indent="-171450" algn="just">
              <a:buSzPct val="100000"/>
              <a:buFont typeface="Arial"/>
              <a:buChar char="•"/>
              <a:defRPr sz="1100"/>
            </a:pPr>
            <a:r>
              <a:t>You have a strong understanding of the physics of convection and plate tectonics.</a:t>
            </a:r>
            <a:endParaRPr>
              <a:solidFill>
                <a:srgbClr val="FFFFFF"/>
              </a:solidFill>
            </a:endParaRPr>
          </a:p>
        </p:txBody>
      </p:sp>
      <p:sp>
        <p:nvSpPr>
          <p:cNvPr id="34" name="Rectangle 14"/>
          <p:cNvSpPr txBox="1"/>
          <p:nvPr/>
        </p:nvSpPr>
        <p:spPr>
          <a:xfrm>
            <a:off x="456440" y="8032305"/>
            <a:ext cx="642398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a:solidFill>
                  <a:srgbClr val="00769B"/>
                </a:solidFill>
              </a:defRPr>
            </a:pPr>
            <a:r>
              <a:t>This job is for you if   </a:t>
            </a:r>
            <a:r>
              <a:rPr sz="1600" b="0">
                <a:solidFill>
                  <a:srgbClr val="FFFFFF"/>
                </a:solidFill>
              </a:rPr>
              <a:t>i</a:t>
            </a:r>
          </a:p>
        </p:txBody>
      </p:sp>
      <p:sp>
        <p:nvSpPr>
          <p:cNvPr id="35" name="Rectangle 1"/>
          <p:cNvSpPr txBox="1"/>
          <p:nvPr/>
        </p:nvSpPr>
        <p:spPr>
          <a:xfrm>
            <a:off x="456440" y="1659125"/>
            <a:ext cx="6423981" cy="277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b="1"/>
            </a:lvl1pPr>
          </a:lstStyle>
          <a:p>
            <a:r>
              <a:t>&gt; Entity/Service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4"/>
          <p:cNvSpPr txBox="1"/>
          <p:nvPr/>
        </p:nvSpPr>
        <p:spPr>
          <a:xfrm>
            <a:off x="567843" y="2801165"/>
            <a:ext cx="64239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Compensation and benefits</a:t>
            </a:r>
          </a:p>
        </p:txBody>
      </p:sp>
      <p:sp>
        <p:nvSpPr>
          <p:cNvPr id="38" name="Rectangle 5"/>
          <p:cNvSpPr/>
          <p:nvPr/>
        </p:nvSpPr>
        <p:spPr>
          <a:xfrm>
            <a:off x="522123" y="3229230"/>
            <a:ext cx="6515421" cy="1581805"/>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buSzPct val="100000"/>
              <a:buFont typeface="Arial"/>
              <a:buChar char="•"/>
              <a:defRPr sz="1200"/>
            </a:pPr>
            <a:r>
              <a:t>Contractual remuneration (excluding variable compensation): XXXX gross per month or from XXXX gross per month depending on your profile </a:t>
            </a:r>
            <a:endParaRPr>
              <a:solidFill>
                <a:srgbClr val="FFFFFF"/>
              </a:solidFill>
            </a:endParaRPr>
          </a:p>
          <a:p>
            <a:pPr marL="171450" indent="-171450">
              <a:buSzPct val="100000"/>
              <a:buFont typeface="Arial"/>
              <a:buChar char="•"/>
              <a:defRPr sz="1200"/>
            </a:pPr>
            <a:r>
              <a:t>Vacation: 45 days annual leave</a:t>
            </a:r>
            <a:endParaRPr>
              <a:solidFill>
                <a:srgbClr val="FFFFFF"/>
              </a:solidFill>
            </a:endParaRPr>
          </a:p>
          <a:p>
            <a:pPr marL="171450" indent="-171450">
              <a:buSzPct val="100000"/>
              <a:buFont typeface="Arial"/>
              <a:buChar char="•"/>
              <a:defRPr sz="1200"/>
            </a:pPr>
            <a:r>
              <a:t>Telework: XX days/week</a:t>
            </a:r>
            <a:endParaRPr>
              <a:solidFill>
                <a:srgbClr val="FFFFFF"/>
              </a:solidFill>
            </a:endParaRPr>
          </a:p>
          <a:p>
            <a:pPr marL="171450" indent="-171450">
              <a:buSzPct val="100000"/>
              <a:buFont typeface="Arial"/>
              <a:buChar char="•"/>
              <a:defRPr sz="1200"/>
            </a:pPr>
            <a:r>
              <a:t>Partial reimbursement of commuting expenses</a:t>
            </a:r>
            <a:endParaRPr>
              <a:solidFill>
                <a:srgbClr val="FFFFFF"/>
              </a:solidFill>
            </a:endParaRPr>
          </a:p>
          <a:p>
            <a:pPr marL="171450" indent="-171450">
              <a:buSzPct val="100000"/>
              <a:buFont typeface="Arial"/>
              <a:buChar char="•"/>
              <a:defRPr sz="1200"/>
            </a:pPr>
            <a:r>
              <a:t>Partial coverage of supplementary medical insurance fees</a:t>
            </a:r>
          </a:p>
          <a:p>
            <a:pPr marL="171450" indent="-171450">
              <a:buSzPct val="100000"/>
              <a:buFont typeface="Arial"/>
              <a:buChar char="•"/>
              <a:defRPr sz="1200"/>
            </a:pPr>
            <a:r>
              <a:t>Access to CROUS university restaurants and cafeterias at special rates</a:t>
            </a:r>
            <a:endParaRPr>
              <a:solidFill>
                <a:srgbClr val="FFFFFF"/>
              </a:solidFill>
            </a:endParaRPr>
          </a:p>
          <a:p>
            <a:pPr marL="171450" indent="-171450">
              <a:buSzPct val="100000"/>
              <a:buFont typeface="Arial"/>
              <a:buChar char="•"/>
              <a:defRPr sz="1200"/>
            </a:pPr>
            <a:r>
              <a:t>Tickets for entertainment and outings at preferential rates</a:t>
            </a:r>
          </a:p>
        </p:txBody>
      </p:sp>
      <p:sp>
        <p:nvSpPr>
          <p:cNvPr id="39" name="Rectangle 6"/>
          <p:cNvSpPr txBox="1"/>
          <p:nvPr/>
        </p:nvSpPr>
        <p:spPr>
          <a:xfrm>
            <a:off x="508550" y="5147395"/>
            <a:ext cx="64239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The work environment </a:t>
            </a:r>
          </a:p>
        </p:txBody>
      </p:sp>
      <p:sp>
        <p:nvSpPr>
          <p:cNvPr id="40" name="Rectangle 8"/>
          <p:cNvSpPr txBox="1"/>
          <p:nvPr/>
        </p:nvSpPr>
        <p:spPr>
          <a:xfrm>
            <a:off x="534500" y="7185400"/>
            <a:ext cx="64239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How to apply </a:t>
            </a:r>
          </a:p>
        </p:txBody>
      </p:sp>
      <p:sp>
        <p:nvSpPr>
          <p:cNvPr id="41" name="Rectangle 10"/>
          <p:cNvSpPr txBox="1"/>
          <p:nvPr/>
        </p:nvSpPr>
        <p:spPr>
          <a:xfrm>
            <a:off x="567843" y="1348092"/>
            <a:ext cx="6423981"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Your professional background</a:t>
            </a:r>
          </a:p>
        </p:txBody>
      </p:sp>
      <p:sp>
        <p:nvSpPr>
          <p:cNvPr id="42" name="Rectangle 12"/>
          <p:cNvSpPr/>
          <p:nvPr/>
        </p:nvSpPr>
        <p:spPr>
          <a:xfrm>
            <a:off x="522124" y="1795173"/>
            <a:ext cx="6515421" cy="225709"/>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100"/>
            </a:lvl1pPr>
          </a:lstStyle>
          <a:p>
            <a:r>
              <a:t>Degree/experience</a:t>
            </a:r>
          </a:p>
        </p:txBody>
      </p:sp>
      <p:sp>
        <p:nvSpPr>
          <p:cNvPr id="43" name="Rectangle 13"/>
          <p:cNvSpPr/>
          <p:nvPr/>
        </p:nvSpPr>
        <p:spPr>
          <a:xfrm>
            <a:off x="522123" y="5631691"/>
            <a:ext cx="6515421" cy="938719"/>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r>
              <a:rPr lang="en-US" sz="1100" i="1" dirty="0"/>
              <a:t>The </a:t>
            </a:r>
            <a:r>
              <a:rPr lang="en-US" sz="1100" i="1" dirty="0" err="1"/>
              <a:t>Géoazur</a:t>
            </a:r>
            <a:r>
              <a:rPr lang="en-US" sz="1100" i="1" dirty="0"/>
              <a:t> Lab is a multi-disciplinary joint research unit made up of geophysicists, geologists and astronomers working together on major scientific issues: natural hazards and risks (earthquakes, landslides, tsunamis, floods) and man-made risks (man-made earthquakes and vibrations, pollution, human </a:t>
            </a:r>
            <a:r>
              <a:rPr lang="en-US" sz="1100" i="1" dirty="0" err="1"/>
              <a:t>behaviour</a:t>
            </a:r>
            <a:r>
              <a:rPr lang="en-US" sz="1100" i="1" dirty="0"/>
              <a:t>, vulnerability of territories and structures), the dynamics of the earth and planets, the geosciences of marine environments (from digital and instrumental innovation to applications), and geodesy and space metrology.</a:t>
            </a:r>
          </a:p>
        </p:txBody>
      </p:sp>
      <p:grpSp>
        <p:nvGrpSpPr>
          <p:cNvPr id="53" name="Diagramme 2"/>
          <p:cNvGrpSpPr/>
          <p:nvPr/>
        </p:nvGrpSpPr>
        <p:grpSpPr>
          <a:xfrm>
            <a:off x="325121" y="8790530"/>
            <a:ext cx="6591910" cy="941428"/>
            <a:chOff x="0" y="0"/>
            <a:chExt cx="6591910" cy="941426"/>
          </a:xfrm>
        </p:grpSpPr>
        <p:grpSp>
          <p:nvGrpSpPr>
            <p:cNvPr id="46" name="Grouper"/>
            <p:cNvGrpSpPr/>
            <p:nvPr/>
          </p:nvGrpSpPr>
          <p:grpSpPr>
            <a:xfrm>
              <a:off x="0" y="0"/>
              <a:ext cx="2353564" cy="941426"/>
              <a:chOff x="0" y="0"/>
              <a:chExt cx="2353563" cy="941425"/>
            </a:xfrm>
          </p:grpSpPr>
          <p:sp>
            <p:nvSpPr>
              <p:cNvPr id="44" name="Chevron"/>
              <p:cNvSpPr/>
              <p:nvPr/>
            </p:nvSpPr>
            <p:spPr>
              <a:xfrm>
                <a:off x="0" y="0"/>
                <a:ext cx="2353563" cy="941425"/>
              </a:xfrm>
              <a:prstGeom prst="chevron">
                <a:avLst>
                  <a:gd name="adj" fmla="val 50000"/>
                </a:avLst>
              </a:prstGeom>
              <a:solidFill>
                <a:srgbClr val="32538F"/>
              </a:solidFill>
              <a:ln w="12700" cap="flat">
                <a:solidFill>
                  <a:srgbClr val="FFFFFF"/>
                </a:solidFill>
                <a:prstDash val="solid"/>
                <a:miter lim="800000"/>
              </a:ln>
              <a:effectLst/>
            </p:spPr>
            <p:txBody>
              <a:bodyPr wrap="square" lIns="45719" tIns="45719" rIns="45719" bIns="45719" numCol="1" anchor="ctr">
                <a:noAutofit/>
              </a:bodyPr>
              <a:lstStyle/>
              <a:p>
                <a:pPr algn="ctr" defTabSz="493394">
                  <a:lnSpc>
                    <a:spcPct val="90000"/>
                  </a:lnSpc>
                  <a:spcBef>
                    <a:spcPts val="700"/>
                  </a:spcBef>
                  <a:defRPr>
                    <a:solidFill>
                      <a:srgbClr val="FFFFFF"/>
                    </a:solidFill>
                  </a:defRPr>
                </a:pPr>
                <a:endParaRPr/>
              </a:p>
            </p:txBody>
          </p:sp>
          <p:sp>
            <p:nvSpPr>
              <p:cNvPr id="45" name="Deadline for receipt of applications: Day 30"/>
              <p:cNvSpPr txBox="1"/>
              <p:nvPr/>
            </p:nvSpPr>
            <p:spPr>
              <a:xfrm>
                <a:off x="500050" y="227377"/>
                <a:ext cx="1382802" cy="4866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669" tIns="14669" rIns="14669" bIns="14669" numCol="1" anchor="ctr">
                <a:spAutoFit/>
              </a:bodyPr>
              <a:lstStyle>
                <a:lvl1pPr algn="ctr" defTabSz="493394">
                  <a:lnSpc>
                    <a:spcPct val="90000"/>
                  </a:lnSpc>
                  <a:spcBef>
                    <a:spcPts val="400"/>
                  </a:spcBef>
                  <a:defRPr sz="1100">
                    <a:solidFill>
                      <a:srgbClr val="FFFFFF"/>
                    </a:solidFill>
                  </a:defRPr>
                </a:lvl1pPr>
              </a:lstStyle>
              <a:p>
                <a:r>
                  <a:rPr dirty="0"/>
                  <a:t>Deadline for receipt of applications: </a:t>
                </a:r>
                <a:r>
                  <a:rPr lang="fr-FR" dirty="0"/>
                  <a:t>31/12/2025</a:t>
                </a:r>
                <a:endParaRPr dirty="0"/>
              </a:p>
            </p:txBody>
          </p:sp>
        </p:grpSp>
        <p:grpSp>
          <p:nvGrpSpPr>
            <p:cNvPr id="49" name="Grouper"/>
            <p:cNvGrpSpPr/>
            <p:nvPr/>
          </p:nvGrpSpPr>
          <p:grpSpPr>
            <a:xfrm>
              <a:off x="2120138" y="0"/>
              <a:ext cx="2353564" cy="941426"/>
              <a:chOff x="0" y="0"/>
              <a:chExt cx="2353563" cy="941425"/>
            </a:xfrm>
          </p:grpSpPr>
          <p:sp>
            <p:nvSpPr>
              <p:cNvPr id="47" name="Chevron"/>
              <p:cNvSpPr/>
              <p:nvPr/>
            </p:nvSpPr>
            <p:spPr>
              <a:xfrm>
                <a:off x="0" y="0"/>
                <a:ext cx="2353563" cy="941425"/>
              </a:xfrm>
              <a:prstGeom prst="chevron">
                <a:avLst>
                  <a:gd name="adj" fmla="val 50000"/>
                </a:avLst>
              </a:prstGeom>
              <a:solidFill>
                <a:srgbClr val="859ACD"/>
              </a:solidFill>
              <a:ln w="12700" cap="flat">
                <a:solidFill>
                  <a:srgbClr val="FFFFFF"/>
                </a:solidFill>
                <a:prstDash val="solid"/>
                <a:miter lim="800000"/>
              </a:ln>
              <a:effectLst/>
            </p:spPr>
            <p:txBody>
              <a:bodyPr wrap="square" lIns="45719" tIns="45719" rIns="45719" bIns="45719" numCol="1" anchor="ctr">
                <a:noAutofit/>
              </a:bodyPr>
              <a:lstStyle/>
              <a:p>
                <a:pPr algn="ctr" defTabSz="493394">
                  <a:lnSpc>
                    <a:spcPct val="90000"/>
                  </a:lnSpc>
                  <a:spcBef>
                    <a:spcPts val="700"/>
                  </a:spcBef>
                  <a:defRPr>
                    <a:solidFill>
                      <a:srgbClr val="FFFFFF"/>
                    </a:solidFill>
                  </a:defRPr>
                </a:pPr>
                <a:endParaRPr/>
              </a:p>
            </p:txBody>
          </p:sp>
          <p:sp>
            <p:nvSpPr>
              <p:cNvPr id="48" name="From Day 30: Responses to applications, shortlisting and organizing interviews"/>
              <p:cNvSpPr txBox="1"/>
              <p:nvPr/>
            </p:nvSpPr>
            <p:spPr>
              <a:xfrm>
                <a:off x="500049" y="75028"/>
                <a:ext cx="1382803" cy="7913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669" tIns="14669" rIns="14669" bIns="14669" numCol="1" anchor="ctr">
                <a:spAutoFit/>
              </a:bodyPr>
              <a:lstStyle>
                <a:lvl1pPr algn="ctr" defTabSz="493394">
                  <a:lnSpc>
                    <a:spcPct val="90000"/>
                  </a:lnSpc>
                  <a:spcBef>
                    <a:spcPts val="400"/>
                  </a:spcBef>
                  <a:defRPr sz="1100">
                    <a:solidFill>
                      <a:srgbClr val="FFFFFF"/>
                    </a:solidFill>
                  </a:defRPr>
                </a:lvl1pPr>
              </a:lstStyle>
              <a:p>
                <a:r>
                  <a:rPr dirty="0"/>
                  <a:t>From </a:t>
                </a:r>
                <a:r>
                  <a:rPr lang="fr-FR" dirty="0"/>
                  <a:t>31/12/2025</a:t>
                </a:r>
                <a:r>
                  <a:rPr dirty="0"/>
                  <a:t>: Responses to applications, shortlisting and organizing interviews</a:t>
                </a:r>
              </a:p>
            </p:txBody>
          </p:sp>
        </p:grpSp>
        <p:grpSp>
          <p:nvGrpSpPr>
            <p:cNvPr id="52" name="Grouper"/>
            <p:cNvGrpSpPr/>
            <p:nvPr/>
          </p:nvGrpSpPr>
          <p:grpSpPr>
            <a:xfrm>
              <a:off x="4238345" y="0"/>
              <a:ext cx="2353565" cy="941426"/>
              <a:chOff x="0" y="0"/>
              <a:chExt cx="2353563" cy="941425"/>
            </a:xfrm>
          </p:grpSpPr>
          <p:sp>
            <p:nvSpPr>
              <p:cNvPr id="50" name="Chevron"/>
              <p:cNvSpPr/>
              <p:nvPr/>
            </p:nvSpPr>
            <p:spPr>
              <a:xfrm>
                <a:off x="0" y="0"/>
                <a:ext cx="2353563" cy="941425"/>
              </a:xfrm>
              <a:prstGeom prst="chevron">
                <a:avLst>
                  <a:gd name="adj" fmla="val 50000"/>
                </a:avLst>
              </a:prstGeom>
              <a:solidFill>
                <a:srgbClr val="859ACD"/>
              </a:solidFill>
              <a:ln w="12700" cap="flat">
                <a:solidFill>
                  <a:srgbClr val="FFFFFF"/>
                </a:solidFill>
                <a:prstDash val="solid"/>
                <a:miter lim="800000"/>
              </a:ln>
              <a:effectLst/>
            </p:spPr>
            <p:txBody>
              <a:bodyPr wrap="square" lIns="45719" tIns="45719" rIns="45719" bIns="45719" numCol="1" anchor="ctr">
                <a:noAutofit/>
              </a:bodyPr>
              <a:lstStyle/>
              <a:p>
                <a:pPr algn="ctr" defTabSz="493394">
                  <a:lnSpc>
                    <a:spcPct val="90000"/>
                  </a:lnSpc>
                  <a:spcBef>
                    <a:spcPts val="700"/>
                  </a:spcBef>
                  <a:defRPr>
                    <a:solidFill>
                      <a:srgbClr val="FFFFFF"/>
                    </a:solidFill>
                  </a:defRPr>
                </a:pPr>
                <a:endParaRPr/>
              </a:p>
            </p:txBody>
          </p:sp>
          <p:sp>
            <p:nvSpPr>
              <p:cNvPr id="51" name="Desired start date:"/>
              <p:cNvSpPr txBox="1"/>
              <p:nvPr/>
            </p:nvSpPr>
            <p:spPr>
              <a:xfrm>
                <a:off x="500049" y="277904"/>
                <a:ext cx="1382802" cy="3856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4669" tIns="14669" rIns="14669" bIns="14669" numCol="1" anchor="ctr">
                <a:spAutoFit/>
              </a:bodyPr>
              <a:lstStyle>
                <a:lvl1pPr algn="ctr" defTabSz="493394">
                  <a:lnSpc>
                    <a:spcPct val="90000"/>
                  </a:lnSpc>
                  <a:spcBef>
                    <a:spcPts val="400"/>
                  </a:spcBef>
                  <a:defRPr sz="1100">
                    <a:solidFill>
                      <a:srgbClr val="FFFFFF"/>
                    </a:solidFill>
                  </a:defRPr>
                </a:lvl1pPr>
              </a:lstStyle>
              <a:p>
                <a:r>
                  <a:rPr dirty="0"/>
                  <a:t>Desired start date:</a:t>
                </a:r>
                <a:endParaRPr lang="fr-FR" dirty="0"/>
              </a:p>
              <a:p>
                <a:r>
                  <a:rPr lang="fr-FR" dirty="0" err="1"/>
                  <a:t>February</a:t>
                </a:r>
                <a:r>
                  <a:rPr lang="fr-FR" dirty="0"/>
                  <a:t> 2026</a:t>
                </a:r>
                <a:r>
                  <a:rPr dirty="0"/>
                  <a:t> </a:t>
                </a:r>
              </a:p>
            </p:txBody>
          </p:sp>
        </p:grpSp>
      </p:grpSp>
      <p:sp>
        <p:nvSpPr>
          <p:cNvPr id="54" name="Rectangle 14"/>
          <p:cNvSpPr/>
          <p:nvPr/>
        </p:nvSpPr>
        <p:spPr>
          <a:xfrm>
            <a:off x="522123" y="7495486"/>
            <a:ext cx="6515421" cy="430887"/>
          </a:xfrm>
          <a:prstGeom prst="rect">
            <a:avLst/>
          </a:prstGeom>
          <a:solidFill>
            <a:srgbClr val="E7E6E6">
              <a:alpha val="50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100"/>
            </a:pPr>
            <a:r>
              <a:rPr dirty="0"/>
              <a:t>Interested in this ad? Don't hesitate! Apply now by email to:  </a:t>
            </a:r>
            <a:r>
              <a:rPr lang="fr-FR" u="sng" dirty="0">
                <a:solidFill>
                  <a:srgbClr val="0563C1"/>
                </a:solidFill>
                <a:uFill>
                  <a:solidFill>
                    <a:srgbClr val="0563C1"/>
                  </a:solidFill>
                </a:uFill>
              </a:rPr>
              <a:t>Marina.MOLINO-LOVA@univ-cotedazur.fr</a:t>
            </a:r>
          </a:p>
          <a:p>
            <a:pPr algn="just">
              <a:defRPr sz="1100"/>
            </a:pPr>
            <a:r>
              <a:rPr dirty="0"/>
              <a:t>Your application should include a CV and cover letter, which we will read carefully.</a:t>
            </a:r>
          </a:p>
        </p:txBody>
      </p:sp>
      <p:sp>
        <p:nvSpPr>
          <p:cNvPr id="55" name="ZoneTexte 3"/>
          <p:cNvSpPr txBox="1"/>
          <p:nvPr/>
        </p:nvSpPr>
        <p:spPr>
          <a:xfrm>
            <a:off x="508549" y="8398299"/>
            <a:ext cx="2448562" cy="2807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b="1">
                <a:solidFill>
                  <a:srgbClr val="00769B"/>
                </a:solidFill>
              </a:defRPr>
            </a:lvl1pPr>
          </a:lstStyle>
          <a:p>
            <a:r>
              <a:t>Recruitment calendar: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ZoneTexte 2"/>
          <p:cNvSpPr txBox="1"/>
          <p:nvPr/>
        </p:nvSpPr>
        <p:spPr>
          <a:xfrm>
            <a:off x="3523198" y="8280359"/>
            <a:ext cx="3732634" cy="723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000"/>
            </a:pPr>
            <a:endParaRPr/>
          </a:p>
          <a:p>
            <a:pPr marL="171450" indent="-171450">
              <a:buSzPct val="100000"/>
              <a:buFont typeface="Arial"/>
              <a:buChar char="•"/>
              <a:defRPr sz="1000"/>
            </a:pPr>
            <a:r>
              <a:t>All our job offers are available on the web </a:t>
            </a:r>
            <a:r>
              <a:rPr u="sng">
                <a:solidFill>
                  <a:srgbClr val="0563C1"/>
                </a:solidFill>
                <a:uFill>
                  <a:solidFill>
                    <a:srgbClr val="0563C1"/>
                  </a:solidFill>
                </a:uFill>
                <a:hlinkClick r:id="rId3"/>
              </a:rPr>
              <a:t>Working at Université Côte d'Azur</a:t>
            </a:r>
            <a:endParaRPr>
              <a:solidFill>
                <a:srgbClr val="4F97BE"/>
              </a:solidFill>
            </a:endParaRPr>
          </a:p>
          <a:p>
            <a:pPr marL="171450" indent="-171450">
              <a:buSzPct val="100000"/>
              <a:buFont typeface="Arial"/>
              <a:buChar char="•"/>
              <a:defRPr sz="1000"/>
            </a:pPr>
            <a:r>
              <a:t>All our positions are open to people with disabilities</a:t>
            </a:r>
          </a:p>
        </p:txBody>
      </p:sp>
      <p:sp>
        <p:nvSpPr>
          <p:cNvPr id="58" name="ZoneTexte 3"/>
          <p:cNvSpPr txBox="1"/>
          <p:nvPr/>
        </p:nvSpPr>
        <p:spPr>
          <a:xfrm>
            <a:off x="5490664" y="6696216"/>
            <a:ext cx="1496990" cy="438806"/>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u="sng">
                <a:solidFill>
                  <a:srgbClr val="0563C1"/>
                </a:solidFill>
                <a:uFill>
                  <a:solidFill>
                    <a:srgbClr val="0563C1"/>
                  </a:solidFill>
                </a:uFill>
                <a:hlinkClick r:id="rId4"/>
              </a:defRPr>
            </a:lvl1pPr>
          </a:lstStyle>
          <a:p>
            <a:pPr>
              <a:defRPr u="none">
                <a:solidFill>
                  <a:srgbClr val="4F97BE"/>
                </a:solidFill>
                <a:uFillTx/>
              </a:defRPr>
            </a:pPr>
            <a:r>
              <a:rPr u="sng">
                <a:solidFill>
                  <a:srgbClr val="0563C1"/>
                </a:solidFill>
                <a:uFill>
                  <a:solidFill>
                    <a:srgbClr val="0563C1"/>
                  </a:solidFill>
                </a:uFill>
                <a:hlinkClick r:id="rId4"/>
              </a:rPr>
              <a:t>10 good reasons to join us</a:t>
            </a:r>
          </a:p>
        </p:txBody>
      </p:sp>
    </p:spTree>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Personnalisé</PresentationFormat>
  <Paragraphs>45</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Calibri</vt:lpstr>
      <vt:lpstr>Calibri Light</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Marina Molino-Lova</cp:lastModifiedBy>
  <cp:revision>1</cp:revision>
  <dcterms:modified xsi:type="dcterms:W3CDTF">2025-12-01T10:44:01Z</dcterms:modified>
</cp:coreProperties>
</file>