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9" r:id="rId5"/>
    <p:sldId id="391" r:id="rId6"/>
    <p:sldId id="389" r:id="rId7"/>
    <p:sldId id="392" r:id="rId8"/>
    <p:sldId id="361" r:id="rId9"/>
    <p:sldId id="390"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E16C89-B635-B078-FCB4-5DA266ABD7E2}" name="Fabienne D-Arripe-Longueville" initials="FD" userId="S::Fabienne.D-ARRIPE-LONGUEVILLE@unice.fr::f7e41c36-2af2-45ad-82a3-bfbed68f4c5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gues Llitjos" initials="HL" lastIdx="18" clrIdx="0">
    <p:extLst>
      <p:ext uri="{19B8F6BF-5375-455C-9EA6-DF929625EA0E}">
        <p15:presenceInfo xmlns:p15="http://schemas.microsoft.com/office/powerpoint/2012/main" userId="S::Hugues.LLITJOS@unice.fr::0110b67a-967a-47a2-ab55-6b1d5d9ffdde" providerId="AD"/>
      </p:ext>
    </p:extLst>
  </p:cmAuthor>
  <p:cmAuthor id="2" name="Pauline Robineau" initials="PR" lastIdx="2" clrIdx="1">
    <p:extLst>
      <p:ext uri="{19B8F6BF-5375-455C-9EA6-DF929625EA0E}">
        <p15:presenceInfo xmlns:p15="http://schemas.microsoft.com/office/powerpoint/2012/main" userId="S::Pauline.ROBINEAU@unice.fr::b1d07c6b-1e92-4cca-aae2-a1bf7bba77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FD5EA"/>
    <a:srgbClr val="E9EBF5"/>
    <a:srgbClr val="800080"/>
    <a:srgbClr val="00AFDA"/>
    <a:srgbClr val="660066"/>
    <a:srgbClr val="007EA1"/>
    <a:srgbClr val="F0E0C8"/>
    <a:srgbClr val="FFCCCC"/>
    <a:srgbClr val="B0A7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809" autoAdjust="0"/>
    <p:restoredTop sz="96327"/>
  </p:normalViewPr>
  <p:slideViewPr>
    <p:cSldViewPr snapToGrid="0" snapToObjects="1">
      <p:cViewPr varScale="1">
        <p:scale>
          <a:sx n="103" d="100"/>
          <a:sy n="103" d="100"/>
        </p:scale>
        <p:origin x="11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9F2104-2C41-4E3F-965A-864F9FF4A877}" type="datetimeFigureOut">
              <a:rPr lang="fr-FR" smtClean="0"/>
              <a:t>16/09/2024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F7EFA0-2721-404E-A25E-A7CA4B41AD62}" type="slidenum">
              <a:rPr lang="fr-FR" smtClean="0"/>
              <a:t>‹N°›</a:t>
            </a:fld>
            <a:endParaRPr lang="fr-FR"/>
          </a:p>
        </p:txBody>
      </p:sp>
    </p:spTree>
    <p:extLst>
      <p:ext uri="{BB962C8B-B14F-4D97-AF65-F5344CB8AC3E}">
        <p14:creationId xmlns:p14="http://schemas.microsoft.com/office/powerpoint/2010/main" val="263325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Voir Claire ANDRIKO pour rappel du cadre</a:t>
            </a:r>
          </a:p>
        </p:txBody>
      </p:sp>
      <p:sp>
        <p:nvSpPr>
          <p:cNvPr id="4" name="Espace réservé du numéro de diapositive 3"/>
          <p:cNvSpPr>
            <a:spLocks noGrp="1"/>
          </p:cNvSpPr>
          <p:nvPr>
            <p:ph type="sldNum" sz="quarter" idx="5"/>
          </p:nvPr>
        </p:nvSpPr>
        <p:spPr/>
        <p:txBody>
          <a:bodyPr/>
          <a:lstStyle/>
          <a:p>
            <a:fld id="{DFF7EFA0-2721-404E-A25E-A7CA4B41AD62}" type="slidenum">
              <a:rPr lang="fr-FR" smtClean="0"/>
              <a:t>6</a:t>
            </a:fld>
            <a:endParaRPr lang="fr-FR"/>
          </a:p>
        </p:txBody>
      </p:sp>
    </p:spTree>
    <p:extLst>
      <p:ext uri="{BB962C8B-B14F-4D97-AF65-F5344CB8AC3E}">
        <p14:creationId xmlns:p14="http://schemas.microsoft.com/office/powerpoint/2010/main" val="39588956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565EB-645F-9F49-B54C-1BEAEB3CEF3F}"/>
              </a:ext>
            </a:extLst>
          </p:cNvPr>
          <p:cNvSpPr>
            <a:spLocks noGrp="1"/>
          </p:cNvSpPr>
          <p:nvPr>
            <p:ph type="ctrTitle"/>
          </p:nvPr>
        </p:nvSpPr>
        <p:spPr>
          <a:xfrm>
            <a:off x="498389" y="726947"/>
            <a:ext cx="9144000" cy="2387600"/>
          </a:xfrm>
        </p:spPr>
        <p:txBody>
          <a:bodyPr anchor="b"/>
          <a:lstStyle>
            <a:lvl1pPr algn="ctr">
              <a:defRPr sz="6000">
                <a:solidFill>
                  <a:schemeClr val="bg1"/>
                </a:solidFill>
              </a:defRPr>
            </a:lvl1pPr>
          </a:lstStyle>
          <a:p>
            <a:r>
              <a:rPr lang="fr-FR" dirty="0"/>
              <a:t>Modifiez le style du titre</a:t>
            </a:r>
          </a:p>
        </p:txBody>
      </p:sp>
      <p:sp>
        <p:nvSpPr>
          <p:cNvPr id="3" name="Sous-titre 2">
            <a:extLst>
              <a:ext uri="{FF2B5EF4-FFF2-40B4-BE49-F238E27FC236}">
                <a16:creationId xmlns:a16="http://schemas.microsoft.com/office/drawing/2014/main" id="{CD8810B9-F005-FA4B-9FC4-D3F42CA2BEB8}"/>
              </a:ext>
            </a:extLst>
          </p:cNvPr>
          <p:cNvSpPr>
            <a:spLocks noGrp="1"/>
          </p:cNvSpPr>
          <p:nvPr>
            <p:ph type="subTitle" idx="1"/>
          </p:nvPr>
        </p:nvSpPr>
        <p:spPr>
          <a:xfrm>
            <a:off x="498389" y="3206622"/>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4" name="Espace réservé de la date 3">
            <a:extLst>
              <a:ext uri="{FF2B5EF4-FFF2-40B4-BE49-F238E27FC236}">
                <a16:creationId xmlns:a16="http://schemas.microsoft.com/office/drawing/2014/main" id="{E6434737-E9C1-724C-BB97-2C8B32185D69}"/>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5" name="Espace réservé du pied de page 4">
            <a:extLst>
              <a:ext uri="{FF2B5EF4-FFF2-40B4-BE49-F238E27FC236}">
                <a16:creationId xmlns:a16="http://schemas.microsoft.com/office/drawing/2014/main" id="{DE03D1D2-14B9-EE4F-9C38-4413083A315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1301A9-C74A-394C-BFC1-8A328A4F5635}"/>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2916751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907AFB-4C41-264D-9A86-B373B26FD4C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585C83E-DC7A-5245-9B17-A0CF6775E59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747ABCA-D978-3D48-9567-6F6DAC3A66F0}"/>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5" name="Espace réservé du pied de page 4">
            <a:extLst>
              <a:ext uri="{FF2B5EF4-FFF2-40B4-BE49-F238E27FC236}">
                <a16:creationId xmlns:a16="http://schemas.microsoft.com/office/drawing/2014/main" id="{1BDEBBCB-8C43-4041-8267-E7E3A8DC3F4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225708-BCC4-B94C-86A7-B64712714E06}"/>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3282802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B7D35CF-2B09-CA44-9EC1-0E6F25D4D37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F77BC52-D063-7740-8BBC-77043F15DE8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541140-AA0D-B347-B406-49AF4FFA24D1}"/>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5" name="Espace réservé du pied de page 4">
            <a:extLst>
              <a:ext uri="{FF2B5EF4-FFF2-40B4-BE49-F238E27FC236}">
                <a16:creationId xmlns:a16="http://schemas.microsoft.com/office/drawing/2014/main" id="{348134E4-3506-0C4E-8AC6-6806FDD843F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DBB440D-FC1A-7D40-8097-0B9B295F7571}"/>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355661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B9303-A836-7B47-AF40-5CB00B9DB83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542AE0E-B7EB-1B4B-A752-48DB286830A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492057-823C-0D4C-98FB-9964AFF4896B}"/>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5" name="Espace réservé du pied de page 4">
            <a:extLst>
              <a:ext uri="{FF2B5EF4-FFF2-40B4-BE49-F238E27FC236}">
                <a16:creationId xmlns:a16="http://schemas.microsoft.com/office/drawing/2014/main" id="{AE1A0F72-FCAB-B94B-847A-193F38DCC9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61ADFB-AEB9-DE40-BCBC-C229304B3B9F}"/>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331174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84E391-87FE-E24D-A29B-509C1F80983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F26EE5B-8D5E-0249-8197-4F8D8BC657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F2BF55C6-7112-CB40-8BFE-E970A4200C9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DF1E93-A48B-4840-8FBD-D530D62A70F4}"/>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178471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D82470-170A-6244-9CEE-C705A9E3FB7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2602C27-4BB2-F541-9CFC-DD98F763EE7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1AB0D4A-F50E-2E4A-B3B1-FEA11AC05E4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E4951EE-5408-7E41-8983-E4885A20DC9C}"/>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6" name="Espace réservé du pied de page 5">
            <a:extLst>
              <a:ext uri="{FF2B5EF4-FFF2-40B4-BE49-F238E27FC236}">
                <a16:creationId xmlns:a16="http://schemas.microsoft.com/office/drawing/2014/main" id="{FFEA078A-3333-5B44-9546-F3B67E57105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7ECF9D-CC63-A74F-B807-AF4891C8C6E7}"/>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409580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6A704F-A2AB-C042-8318-E8156EE90B5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7158D03-76F0-C849-B311-76294F480E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E119FC5-1E57-8647-9094-6AA0762DE41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2C59F66-67D7-3148-80CE-2B7E79C3F5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A3A4125-75ED-C144-9425-5037F65AD8D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1B52FDC-5EB7-9843-B14D-33A788AE9662}"/>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8" name="Espace réservé du pied de page 7">
            <a:extLst>
              <a:ext uri="{FF2B5EF4-FFF2-40B4-BE49-F238E27FC236}">
                <a16:creationId xmlns:a16="http://schemas.microsoft.com/office/drawing/2014/main" id="{C0932C9E-C9DA-EA40-B280-3398975419C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5CF29DE-F793-AE49-BF1F-342C5F7279C5}"/>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118560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3B344E-65E8-6C47-8ACE-F77D04078DD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4C41B8D-D8B9-994A-9567-B36D148525A9}"/>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4" name="Espace réservé du pied de page 3">
            <a:extLst>
              <a:ext uri="{FF2B5EF4-FFF2-40B4-BE49-F238E27FC236}">
                <a16:creationId xmlns:a16="http://schemas.microsoft.com/office/drawing/2014/main" id="{1704282C-0FD2-9646-9A7E-8C89D768A3C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A8ACBFF-9FC2-B843-8C3D-3D5C31DFA3AE}"/>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257296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B89A5E2-6B2B-BC44-93E6-B41B5F45E755}"/>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3" name="Espace réservé du pied de page 2">
            <a:extLst>
              <a:ext uri="{FF2B5EF4-FFF2-40B4-BE49-F238E27FC236}">
                <a16:creationId xmlns:a16="http://schemas.microsoft.com/office/drawing/2014/main" id="{5C7B6132-EDA5-1841-9B66-30983A5D31C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566DDF5-CA06-4A46-B36A-7C1AE6BFA5D0}"/>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124255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4B5FE9-F1B6-3C43-A076-777571977B0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F4036C8-1EEF-0449-B61F-846EC905F6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11BB652-4511-1247-BE65-1F3383BE24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99615D5-3415-5F44-97D5-2086CE93B243}"/>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6" name="Espace réservé du pied de page 5">
            <a:extLst>
              <a:ext uri="{FF2B5EF4-FFF2-40B4-BE49-F238E27FC236}">
                <a16:creationId xmlns:a16="http://schemas.microsoft.com/office/drawing/2014/main" id="{76A8247D-B124-A94D-BE55-8A47BF74046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83B9946-CB1D-364E-9274-8EB80CB7A5F2}"/>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2698824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98D90D-E08D-E340-AAD9-DFF2B83F5BC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431A650-6F0B-354C-9A7D-DAE389529C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14BC31C-BB7B-DA42-85EC-D89F182311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43BBCA1-C8C1-8A4A-9EE6-7C2D65103901}"/>
              </a:ext>
            </a:extLst>
          </p:cNvPr>
          <p:cNvSpPr>
            <a:spLocks noGrp="1"/>
          </p:cNvSpPr>
          <p:nvPr>
            <p:ph type="dt" sz="half" idx="10"/>
          </p:nvPr>
        </p:nvSpPr>
        <p:spPr/>
        <p:txBody>
          <a:bodyPr/>
          <a:lstStyle/>
          <a:p>
            <a:fld id="{5874A4A6-8FB3-6748-9183-085231ADC42E}" type="datetimeFigureOut">
              <a:rPr lang="fr-FR" smtClean="0"/>
              <a:t>16/09/2024</a:t>
            </a:fld>
            <a:endParaRPr lang="fr-FR"/>
          </a:p>
        </p:txBody>
      </p:sp>
      <p:sp>
        <p:nvSpPr>
          <p:cNvPr id="6" name="Espace réservé du pied de page 5">
            <a:extLst>
              <a:ext uri="{FF2B5EF4-FFF2-40B4-BE49-F238E27FC236}">
                <a16:creationId xmlns:a16="http://schemas.microsoft.com/office/drawing/2014/main" id="{59051AFD-BB7B-C440-9D0D-AFAE733EB9B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4E64950-1946-234E-B994-5E62B7A91846}"/>
              </a:ext>
            </a:extLst>
          </p:cNvPr>
          <p:cNvSpPr>
            <a:spLocks noGrp="1"/>
          </p:cNvSpPr>
          <p:nvPr>
            <p:ph type="sldNum" sz="quarter" idx="12"/>
          </p:nvPr>
        </p:nvSpPr>
        <p:spPr/>
        <p:txBody>
          <a:bodyPr/>
          <a:lstStyle/>
          <a:p>
            <a:fld id="{CA23F1A7-58AB-0B45-AF0A-DCEC269B84E3}" type="slidenum">
              <a:rPr lang="fr-FR" smtClean="0"/>
              <a:t>‹N°›</a:t>
            </a:fld>
            <a:endParaRPr lang="fr-FR"/>
          </a:p>
        </p:txBody>
      </p:sp>
    </p:spTree>
    <p:extLst>
      <p:ext uri="{BB962C8B-B14F-4D97-AF65-F5344CB8AC3E}">
        <p14:creationId xmlns:p14="http://schemas.microsoft.com/office/powerpoint/2010/main" val="2293550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E1A250A-CC03-3E43-AF33-B01A2D9701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9631DA9-36F9-0F46-BF4B-8A33663AB7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8CDDC7-C282-AE48-8994-5D26F79C13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4A4A6-8FB3-6748-9183-085231ADC42E}" type="datetimeFigureOut">
              <a:rPr lang="fr-FR" smtClean="0"/>
              <a:t>16/09/2024</a:t>
            </a:fld>
            <a:endParaRPr lang="fr-FR"/>
          </a:p>
        </p:txBody>
      </p:sp>
      <p:sp>
        <p:nvSpPr>
          <p:cNvPr id="5" name="Espace réservé du pied de page 4">
            <a:extLst>
              <a:ext uri="{FF2B5EF4-FFF2-40B4-BE49-F238E27FC236}">
                <a16:creationId xmlns:a16="http://schemas.microsoft.com/office/drawing/2014/main" id="{325D93B5-AB06-5445-9F36-1DC839FF62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D27C48E-5F8E-F942-99BE-5F24833083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3F1A7-58AB-0B45-AF0A-DCEC269B84E3}" type="slidenum">
              <a:rPr lang="fr-FR" smtClean="0"/>
              <a:t>‹N°›</a:t>
            </a:fld>
            <a:endParaRPr lang="fr-FR"/>
          </a:p>
        </p:txBody>
      </p:sp>
    </p:spTree>
    <p:extLst>
      <p:ext uri="{BB962C8B-B14F-4D97-AF65-F5344CB8AC3E}">
        <p14:creationId xmlns:p14="http://schemas.microsoft.com/office/powerpoint/2010/main" val="4195179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81A93A8E-E90D-4472-9281-AA8162337E68}"/>
              </a:ext>
            </a:extLst>
          </p:cNvPr>
          <p:cNvSpPr>
            <a:spLocks noGrp="1"/>
          </p:cNvSpPr>
          <p:nvPr>
            <p:ph type="ctrTitle"/>
          </p:nvPr>
        </p:nvSpPr>
        <p:spPr>
          <a:xfrm>
            <a:off x="1524000" y="1306968"/>
            <a:ext cx="9144000" cy="3207852"/>
          </a:xfrm>
        </p:spPr>
        <p:txBody>
          <a:bodyPr>
            <a:normAutofit/>
          </a:bodyPr>
          <a:lstStyle/>
          <a:p>
            <a:r>
              <a:rPr lang="fr-FR" sz="4900" dirty="0">
                <a:cs typeface="Arial" panose="020B0604020202020204" pitchFamily="34" charset="0"/>
              </a:rPr>
              <a:t>CA du 23 septembre 2024</a:t>
            </a:r>
            <a:br>
              <a:rPr lang="fr-FR" sz="4900" dirty="0">
                <a:cs typeface="Arial" panose="020B0604020202020204" pitchFamily="34" charset="0"/>
              </a:rPr>
            </a:br>
            <a:br>
              <a:rPr lang="fr-FR" sz="3100" dirty="0">
                <a:cs typeface="Arial" panose="020B0604020202020204" pitchFamily="34" charset="0"/>
              </a:rPr>
            </a:br>
            <a:r>
              <a:rPr lang="fr-FR" sz="3100" dirty="0">
                <a:cs typeface="Arial" panose="020B0604020202020204" pitchFamily="34" charset="0"/>
              </a:rPr>
              <a:t>Campagne d’emplois 2025-2026</a:t>
            </a:r>
            <a:br>
              <a:rPr lang="fr-FR" sz="3100" dirty="0">
                <a:cs typeface="Arial" panose="020B0604020202020204" pitchFamily="34" charset="0"/>
              </a:rPr>
            </a:br>
            <a:r>
              <a:rPr lang="fr-FR" sz="3100" dirty="0">
                <a:cs typeface="Arial" panose="020B0604020202020204" pitchFamily="34" charset="0"/>
              </a:rPr>
              <a:t>Enseignants du Second Degré</a:t>
            </a:r>
            <a:br>
              <a:rPr lang="fr-FR" dirty="0"/>
            </a:br>
            <a:endParaRPr lang="fr-FR" dirty="0"/>
          </a:p>
        </p:txBody>
      </p:sp>
    </p:spTree>
    <p:extLst>
      <p:ext uri="{BB962C8B-B14F-4D97-AF65-F5344CB8AC3E}">
        <p14:creationId xmlns:p14="http://schemas.microsoft.com/office/powerpoint/2010/main" val="1840667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F7EBD3-EE3F-40C2-8969-B93C541C2E45}"/>
              </a:ext>
            </a:extLst>
          </p:cNvPr>
          <p:cNvSpPr>
            <a:spLocks noGrp="1"/>
          </p:cNvSpPr>
          <p:nvPr>
            <p:ph type="title"/>
          </p:nvPr>
        </p:nvSpPr>
        <p:spPr>
          <a:xfrm>
            <a:off x="838200" y="411781"/>
            <a:ext cx="10515600" cy="801202"/>
          </a:xfrm>
        </p:spPr>
        <p:txBody>
          <a:bodyPr>
            <a:normAutofit/>
          </a:bodyPr>
          <a:lstStyle/>
          <a:p>
            <a:r>
              <a:rPr lang="fr-FR" sz="4000" b="1" dirty="0">
                <a:solidFill>
                  <a:srgbClr val="00AFDA"/>
                </a:solidFill>
              </a:rPr>
              <a:t>Contexte</a:t>
            </a:r>
          </a:p>
        </p:txBody>
      </p:sp>
      <p:sp>
        <p:nvSpPr>
          <p:cNvPr id="7" name="Espace réservé du contenu 6">
            <a:extLst>
              <a:ext uri="{FF2B5EF4-FFF2-40B4-BE49-F238E27FC236}">
                <a16:creationId xmlns:a16="http://schemas.microsoft.com/office/drawing/2014/main" id="{C543E064-C1E7-40A0-A30F-C2F416F72D3A}"/>
              </a:ext>
            </a:extLst>
          </p:cNvPr>
          <p:cNvSpPr txBox="1">
            <a:spLocks noGrp="1"/>
          </p:cNvSpPr>
          <p:nvPr>
            <p:ph idx="1"/>
          </p:nvPr>
        </p:nvSpPr>
        <p:spPr>
          <a:xfrm>
            <a:off x="838200" y="1212983"/>
            <a:ext cx="10515600" cy="4451056"/>
          </a:xfrm>
          <a:prstGeom prst="roundRect">
            <a:avLst>
              <a:gd name="adj" fmla="val 11119"/>
            </a:avLst>
          </a:prstGeom>
          <a:ln w="19050"/>
        </p:spPr>
        <p:style>
          <a:lnRef idx="2">
            <a:schemeClr val="accent5"/>
          </a:lnRef>
          <a:fillRef idx="1">
            <a:schemeClr val="lt1"/>
          </a:fillRef>
          <a:effectRef idx="0">
            <a:schemeClr val="accent5"/>
          </a:effectRef>
          <a:fontRef idx="minor">
            <a:schemeClr val="dk1"/>
          </a:fontRef>
        </p:style>
        <p:txBody>
          <a:bodyPr wrap="square" rtlCol="0">
            <a:spAutoFit/>
          </a:bodyPr>
          <a:lstStyle/>
          <a:p>
            <a:pPr marL="0" indent="0" algn="just">
              <a:buNone/>
            </a:pPr>
            <a:endParaRPr lang="fr-FR" sz="700" dirty="0">
              <a:latin typeface="Arial" panose="020B0604020202020204" pitchFamily="34" charset="0"/>
              <a:cs typeface="Arial" panose="020B0604020202020204" pitchFamily="34" charset="0"/>
              <a:sym typeface="Wingdings" panose="05000000000000000000" pitchFamily="2" charset="2"/>
            </a:endParaRPr>
          </a:p>
          <a:p>
            <a:pPr algn="just"/>
            <a:r>
              <a:rPr lang="fr-FR" sz="1600" dirty="0">
                <a:latin typeface="Arial" panose="020B0604020202020204" pitchFamily="34" charset="0"/>
                <a:cs typeface="Arial" panose="020B0604020202020204" pitchFamily="34" charset="0"/>
                <a:sym typeface="Wingdings" panose="05000000000000000000" pitchFamily="2" charset="2"/>
              </a:rPr>
              <a:t>Ouverture de concours pour le recrutement d’enseignants du second degré (PRAG et PRCE) à horizon septembre 2025 :</a:t>
            </a:r>
          </a:p>
          <a:p>
            <a:pPr lvl="1" algn="just"/>
            <a:r>
              <a:rPr lang="fr-FR" sz="1600" dirty="0">
                <a:latin typeface="Arial" panose="020B0604020202020204" pitchFamily="34" charset="0"/>
                <a:cs typeface="Arial" panose="020B0604020202020204" pitchFamily="34" charset="0"/>
                <a:sym typeface="Wingdings" panose="05000000000000000000" pitchFamily="2" charset="2"/>
              </a:rPr>
              <a:t>Campagne principale à l’automne avec résultats en janvier 2025</a:t>
            </a:r>
            <a:endParaRPr lang="fr-FR" sz="1800" dirty="0">
              <a:latin typeface="Arial" panose="020B0604020202020204" pitchFamily="34" charset="0"/>
              <a:cs typeface="Arial" panose="020B0604020202020204" pitchFamily="34" charset="0"/>
              <a:sym typeface="Wingdings" panose="05000000000000000000" pitchFamily="2" charset="2"/>
            </a:endParaRPr>
          </a:p>
          <a:p>
            <a:pPr lvl="1" algn="just"/>
            <a:r>
              <a:rPr lang="fr-FR" sz="1600" dirty="0">
                <a:latin typeface="Arial" panose="020B0604020202020204" pitchFamily="34" charset="0"/>
                <a:cs typeface="Arial" panose="020B0604020202020204" pitchFamily="34" charset="0"/>
                <a:sym typeface="Wingdings" panose="05000000000000000000" pitchFamily="2" charset="2"/>
              </a:rPr>
              <a:t>Seconde vague avec résultats au printemps 2025</a:t>
            </a:r>
          </a:p>
          <a:p>
            <a:pPr marL="0" indent="0" algn="just">
              <a:buNone/>
            </a:pPr>
            <a:endParaRPr lang="fr-FR" sz="1600" dirty="0">
              <a:latin typeface="Arial" panose="020B0604020202020204" pitchFamily="34" charset="0"/>
              <a:cs typeface="Arial" panose="020B0604020202020204" pitchFamily="34" charset="0"/>
              <a:sym typeface="Wingdings" panose="05000000000000000000" pitchFamily="2" charset="2"/>
            </a:endParaRPr>
          </a:p>
          <a:p>
            <a:pPr algn="just"/>
            <a:r>
              <a:rPr lang="fr-FR" sz="1600" dirty="0">
                <a:latin typeface="Arial" panose="020B0604020202020204" pitchFamily="34" charset="0"/>
                <a:cs typeface="Arial" panose="020B0604020202020204" pitchFamily="34" charset="0"/>
                <a:sym typeface="Wingdings" panose="05000000000000000000" pitchFamily="2" charset="2"/>
              </a:rPr>
              <a:t>Plus-value avérée du recours aux enseignants PRAG/PRCE (compétences professionnelles ou techniques particulières, réseau professionnel, préparation au concours de recrutement des enseignants, prises de responsabilités pédagogiques)</a:t>
            </a:r>
          </a:p>
          <a:p>
            <a:pPr marL="0" indent="0" algn="just">
              <a:buNone/>
            </a:pPr>
            <a:endParaRPr lang="fr-FR" sz="1600" dirty="0">
              <a:latin typeface="Arial" panose="020B0604020202020204" pitchFamily="34" charset="0"/>
              <a:cs typeface="Arial" panose="020B0604020202020204" pitchFamily="34" charset="0"/>
              <a:sym typeface="Wingdings" panose="05000000000000000000" pitchFamily="2" charset="2"/>
            </a:endParaRPr>
          </a:p>
          <a:p>
            <a:pPr algn="just"/>
            <a:r>
              <a:rPr lang="fr-FR" sz="1600" dirty="0">
                <a:latin typeface="Arial" panose="020B0604020202020204" pitchFamily="34" charset="0"/>
                <a:cs typeface="Arial" panose="020B0604020202020204" pitchFamily="34" charset="0"/>
                <a:sym typeface="Wingdings" panose="05000000000000000000" pitchFamily="2" charset="2"/>
              </a:rPr>
              <a:t>Culture de ce type de recrutement dans certaines composantes (IUT, INSPE, STAPS)</a:t>
            </a:r>
          </a:p>
          <a:p>
            <a:pPr algn="just"/>
            <a:endParaRPr lang="fr-FR" sz="1600" dirty="0">
              <a:latin typeface="Arial" panose="020B0604020202020204" pitchFamily="34" charset="0"/>
              <a:cs typeface="Arial" panose="020B0604020202020204" pitchFamily="34" charset="0"/>
              <a:sym typeface="Wingdings" panose="05000000000000000000" pitchFamily="2" charset="2"/>
            </a:endParaRPr>
          </a:p>
          <a:p>
            <a:pPr algn="just"/>
            <a:r>
              <a:rPr lang="fr-FR" sz="1600" dirty="0">
                <a:latin typeface="Arial" panose="020B0604020202020204" pitchFamily="34" charset="0"/>
                <a:cs typeface="Arial" panose="020B0604020202020204" pitchFamily="34" charset="0"/>
                <a:sym typeface="Wingdings" panose="05000000000000000000" pitchFamily="2" charset="2"/>
              </a:rPr>
              <a:t>Rappel des arbitrages antérieurs : en 2022 = 0 favorable sur 14, en 2023 = 11 favorables </a:t>
            </a:r>
            <a:r>
              <a:rPr lang="fr-FR" sz="1800" dirty="0">
                <a:latin typeface="Arial" panose="020B0604020202020204" pitchFamily="34" charset="0"/>
                <a:cs typeface="Arial" panose="020B0604020202020204" pitchFamily="34" charset="0"/>
                <a:sym typeface="Wingdings" panose="05000000000000000000" pitchFamily="2" charset="2"/>
              </a:rPr>
              <a:t>sur 17</a:t>
            </a:r>
          </a:p>
          <a:p>
            <a:pPr marL="0" indent="0" algn="just">
              <a:buNone/>
            </a:pPr>
            <a:endParaRPr lang="fr-FR" sz="800" dirty="0">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127573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F7EBD3-EE3F-40C2-8969-B93C541C2E45}"/>
              </a:ext>
            </a:extLst>
          </p:cNvPr>
          <p:cNvSpPr>
            <a:spLocks noGrp="1"/>
          </p:cNvSpPr>
          <p:nvPr>
            <p:ph type="title"/>
          </p:nvPr>
        </p:nvSpPr>
        <p:spPr>
          <a:xfrm>
            <a:off x="838200" y="365126"/>
            <a:ext cx="10515600" cy="801202"/>
          </a:xfrm>
        </p:spPr>
        <p:txBody>
          <a:bodyPr>
            <a:normAutofit/>
          </a:bodyPr>
          <a:lstStyle/>
          <a:p>
            <a:r>
              <a:rPr lang="fr-FR" sz="4000" b="1" dirty="0">
                <a:solidFill>
                  <a:srgbClr val="00AFDA"/>
                </a:solidFill>
              </a:rPr>
              <a:t>Principes d’arbitrage</a:t>
            </a:r>
          </a:p>
        </p:txBody>
      </p:sp>
      <p:sp>
        <p:nvSpPr>
          <p:cNvPr id="7" name="Espace réservé du contenu 6">
            <a:extLst>
              <a:ext uri="{FF2B5EF4-FFF2-40B4-BE49-F238E27FC236}">
                <a16:creationId xmlns:a16="http://schemas.microsoft.com/office/drawing/2014/main" id="{C543E064-C1E7-40A0-A30F-C2F416F72D3A}"/>
              </a:ext>
            </a:extLst>
          </p:cNvPr>
          <p:cNvSpPr txBox="1">
            <a:spLocks noGrp="1"/>
          </p:cNvSpPr>
          <p:nvPr>
            <p:ph idx="1"/>
          </p:nvPr>
        </p:nvSpPr>
        <p:spPr>
          <a:xfrm>
            <a:off x="838200" y="1212983"/>
            <a:ext cx="10515600" cy="4290036"/>
          </a:xfrm>
          <a:prstGeom prst="roundRect">
            <a:avLst>
              <a:gd name="adj" fmla="val 11119"/>
            </a:avLst>
          </a:prstGeom>
          <a:ln w="19050"/>
        </p:spPr>
        <p:style>
          <a:lnRef idx="2">
            <a:schemeClr val="accent5"/>
          </a:lnRef>
          <a:fillRef idx="1">
            <a:schemeClr val="lt1"/>
          </a:fillRef>
          <a:effectRef idx="0">
            <a:schemeClr val="accent5"/>
          </a:effectRef>
          <a:fontRef idx="minor">
            <a:schemeClr val="dk1"/>
          </a:fontRef>
        </p:style>
        <p:txBody>
          <a:bodyPr wrap="square" rtlCol="0">
            <a:spAutoFit/>
          </a:bodyPr>
          <a:lstStyle/>
          <a:p>
            <a:pPr marL="0" indent="0" algn="just">
              <a:buNone/>
            </a:pPr>
            <a:r>
              <a:rPr lang="fr-FR" sz="2000" dirty="0">
                <a:solidFill>
                  <a:schemeClr val="accent1">
                    <a:lumMod val="75000"/>
                  </a:schemeClr>
                </a:solidFill>
                <a:latin typeface="Arial" panose="020B0604020202020204" pitchFamily="34" charset="0"/>
                <a:cs typeface="Arial" panose="020B0604020202020204" pitchFamily="34" charset="0"/>
              </a:rPr>
              <a:t>Des principes techniques (DRH)</a:t>
            </a:r>
          </a:p>
          <a:p>
            <a:pPr marL="1200150" lvl="2"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sym typeface="Wingdings" panose="05000000000000000000" pitchFamily="2" charset="2"/>
              </a:rPr>
              <a:t>Dossier complet </a:t>
            </a:r>
            <a:r>
              <a:rPr lang="fr-FR" sz="1400" dirty="0">
                <a:latin typeface="Arial" panose="020B0604020202020204" pitchFamily="34" charset="0"/>
                <a:cs typeface="Arial" panose="020B0604020202020204" pitchFamily="34" charset="0"/>
                <a:sym typeface="Wingdings" panose="05000000000000000000" pitchFamily="2" charset="2"/>
              </a:rPr>
              <a:t> éléments de saisie du formulaire FORMS + nom de la personne à remplacer, motif de remplacement (retraite, démission, mutation etc.) et date de départ, état du support de poste</a:t>
            </a:r>
          </a:p>
          <a:p>
            <a:pPr marL="1200150" lvl="2"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sym typeface="Wingdings" panose="05000000000000000000" pitchFamily="2" charset="2"/>
              </a:rPr>
              <a:t>Support vacant au 1</a:t>
            </a:r>
            <a:r>
              <a:rPr lang="fr-FR" sz="1400" b="1" baseline="30000" dirty="0">
                <a:latin typeface="Arial" panose="020B0604020202020204" pitchFamily="34" charset="0"/>
                <a:cs typeface="Arial" panose="020B0604020202020204" pitchFamily="34" charset="0"/>
                <a:sym typeface="Wingdings" panose="05000000000000000000" pitchFamily="2" charset="2"/>
              </a:rPr>
              <a:t>er</a:t>
            </a:r>
            <a:r>
              <a:rPr lang="fr-FR" sz="1400" b="1" dirty="0">
                <a:latin typeface="Arial" panose="020B0604020202020204" pitchFamily="34" charset="0"/>
                <a:cs typeface="Arial" panose="020B0604020202020204" pitchFamily="34" charset="0"/>
                <a:sym typeface="Wingdings" panose="05000000000000000000" pitchFamily="2" charset="2"/>
              </a:rPr>
              <a:t> septembre 2025</a:t>
            </a:r>
          </a:p>
          <a:p>
            <a:pPr marL="1200150" lvl="2" indent="-285750" algn="just">
              <a:buFont typeface="Arial" panose="020B0604020202020204" pitchFamily="34" charset="0"/>
              <a:buChar char="•"/>
            </a:pPr>
            <a:r>
              <a:rPr lang="fr-FR" sz="1400" b="1" dirty="0">
                <a:latin typeface="Arial" panose="020B0604020202020204" pitchFamily="34" charset="0"/>
                <a:cs typeface="Arial" panose="020B0604020202020204" pitchFamily="34" charset="0"/>
                <a:sym typeface="Wingdings" panose="05000000000000000000" pitchFamily="2" charset="2"/>
              </a:rPr>
              <a:t>Période transitoire </a:t>
            </a:r>
            <a:r>
              <a:rPr lang="fr-FR" sz="1400" dirty="0">
                <a:latin typeface="Arial" panose="020B0604020202020204" pitchFamily="34" charset="0"/>
                <a:cs typeface="Arial" panose="020B0604020202020204" pitchFamily="34" charset="0"/>
                <a:sym typeface="Wingdings" panose="05000000000000000000" pitchFamily="2" charset="2"/>
              </a:rPr>
              <a:t>= heures complémentaires, vacations, remplacement par un contractuel </a:t>
            </a:r>
          </a:p>
          <a:p>
            <a:pPr marL="1200150" lvl="2" indent="-285750" algn="just">
              <a:buFont typeface="Arial" panose="020B0604020202020204" pitchFamily="34" charset="0"/>
              <a:buChar char="•"/>
            </a:pPr>
            <a:endParaRPr lang="fr-FR" sz="1400" dirty="0">
              <a:latin typeface="Arial" panose="020B0604020202020204" pitchFamily="34" charset="0"/>
              <a:cs typeface="Arial" panose="020B0604020202020204" pitchFamily="34" charset="0"/>
              <a:sym typeface="Wingdings" panose="05000000000000000000" pitchFamily="2" charset="2"/>
            </a:endParaRPr>
          </a:p>
          <a:p>
            <a:pPr marL="0" indent="0" algn="just">
              <a:buNone/>
            </a:pPr>
            <a:r>
              <a:rPr lang="fr-FR" sz="2000" dirty="0">
                <a:solidFill>
                  <a:schemeClr val="accent1">
                    <a:lumMod val="75000"/>
                  </a:schemeClr>
                </a:solidFill>
                <a:latin typeface="Arial" panose="020B0604020202020204" pitchFamily="34" charset="0"/>
                <a:cs typeface="Arial" panose="020B0604020202020204" pitchFamily="34" charset="0"/>
              </a:rPr>
              <a:t>Principes stratégiques d’arbitrage par la commission</a:t>
            </a:r>
          </a:p>
          <a:p>
            <a:pPr marL="1200150" lvl="2"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sym typeface="Wingdings" panose="05000000000000000000" pitchFamily="2" charset="2"/>
              </a:rPr>
              <a:t>Examen des argumentaires des composantes  </a:t>
            </a:r>
          </a:p>
          <a:p>
            <a:pPr marL="1200150" lvl="2"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sym typeface="Wingdings" panose="05000000000000000000" pitchFamily="2" charset="2"/>
              </a:rPr>
              <a:t>Identification et discussion de la plus-value d’un support second degré</a:t>
            </a:r>
          </a:p>
          <a:p>
            <a:pPr marL="1200150" lvl="2" indent="-285750" algn="just">
              <a:buFont typeface="Arial" panose="020B0604020202020204" pitchFamily="34" charset="0"/>
              <a:buChar char="•"/>
            </a:pPr>
            <a:r>
              <a:rPr lang="fr-FR" sz="1400" dirty="0">
                <a:latin typeface="Arial" panose="020B0604020202020204" pitchFamily="34" charset="0"/>
                <a:cs typeface="Arial" panose="020B0604020202020204" pitchFamily="34" charset="0"/>
                <a:sym typeface="Wingdings" panose="05000000000000000000" pitchFamily="2" charset="2"/>
              </a:rPr>
              <a:t>Discussion avec les Directeurs de composantes des situations non arbitrables en première intention </a:t>
            </a:r>
          </a:p>
          <a:p>
            <a:pPr marL="0" indent="0" algn="just">
              <a:buNone/>
            </a:pPr>
            <a:endParaRPr lang="fr-FR" sz="1400" dirty="0">
              <a:latin typeface="Arial" panose="020B0604020202020204" pitchFamily="34" charset="0"/>
              <a:cs typeface="Arial" panose="020B0604020202020204" pitchFamily="34" charset="0"/>
              <a:sym typeface="Wingdings" panose="05000000000000000000" pitchFamily="2" charset="2"/>
            </a:endParaRP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fr-F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13 demandes d’ouverture de concours (dont 6 ont été arbitrées favorablement) et 2 demandes de créations de postes du 2</a:t>
            </a:r>
            <a:r>
              <a:rPr kumimoji="0" lang="fr-FR" sz="1200" b="1"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nd</a:t>
            </a:r>
            <a:r>
              <a:rPr kumimoji="0" lang="fr-F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 degré ont été présentées au CSAE du 10 septembre</a:t>
            </a:r>
          </a:p>
          <a:p>
            <a:pPr marL="228600" marR="0" lvl="0"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fr-FR"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rPr>
              <a:t>Une demande d’ouverture de concours d’agrégation relative à la Campagne des Enseignants-Chercheurs a reçu un vote favorable lors de ce CSAE</a:t>
            </a:r>
            <a:endParaRPr kumimoji="0" lang="fr-FR" sz="1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82969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F7EBD3-EE3F-40C2-8969-B93C541C2E45}"/>
              </a:ext>
            </a:extLst>
          </p:cNvPr>
          <p:cNvSpPr>
            <a:spLocks noGrp="1"/>
          </p:cNvSpPr>
          <p:nvPr>
            <p:ph type="title"/>
          </p:nvPr>
        </p:nvSpPr>
        <p:spPr>
          <a:xfrm>
            <a:off x="838200" y="365126"/>
            <a:ext cx="10515600" cy="801202"/>
          </a:xfrm>
        </p:spPr>
        <p:txBody>
          <a:bodyPr>
            <a:normAutofit/>
          </a:bodyPr>
          <a:lstStyle/>
          <a:p>
            <a:r>
              <a:rPr lang="fr-FR" sz="4000" b="1" dirty="0">
                <a:solidFill>
                  <a:srgbClr val="00AFDA"/>
                </a:solidFill>
              </a:rPr>
              <a:t>Chiffrage</a:t>
            </a:r>
          </a:p>
        </p:txBody>
      </p:sp>
      <p:graphicFrame>
        <p:nvGraphicFramePr>
          <p:cNvPr id="6" name="Tableau 5">
            <a:extLst>
              <a:ext uri="{FF2B5EF4-FFF2-40B4-BE49-F238E27FC236}">
                <a16:creationId xmlns:a16="http://schemas.microsoft.com/office/drawing/2014/main" id="{D27ABD2A-4E97-4E62-96B5-3BCC358ECAD2}"/>
              </a:ext>
            </a:extLst>
          </p:cNvPr>
          <p:cNvGraphicFramePr>
            <a:graphicFrameLocks noGrp="1"/>
          </p:cNvGraphicFramePr>
          <p:nvPr>
            <p:extLst>
              <p:ext uri="{D42A27DB-BD31-4B8C-83A1-F6EECF244321}">
                <p14:modId xmlns:p14="http://schemas.microsoft.com/office/powerpoint/2010/main" val="2042071067"/>
              </p:ext>
            </p:extLst>
          </p:nvPr>
        </p:nvGraphicFramePr>
        <p:xfrm>
          <a:off x="838199" y="4845655"/>
          <a:ext cx="5176546" cy="798001"/>
        </p:xfrm>
        <a:graphic>
          <a:graphicData uri="http://schemas.openxmlformats.org/drawingml/2006/table">
            <a:tbl>
              <a:tblPr/>
              <a:tblGrid>
                <a:gridCol w="2057874">
                  <a:extLst>
                    <a:ext uri="{9D8B030D-6E8A-4147-A177-3AD203B41FA5}">
                      <a16:colId xmlns:a16="http://schemas.microsoft.com/office/drawing/2014/main" val="3169712261"/>
                    </a:ext>
                  </a:extLst>
                </a:gridCol>
                <a:gridCol w="3118672">
                  <a:extLst>
                    <a:ext uri="{9D8B030D-6E8A-4147-A177-3AD203B41FA5}">
                      <a16:colId xmlns:a16="http://schemas.microsoft.com/office/drawing/2014/main" val="2198877086"/>
                    </a:ext>
                  </a:extLst>
                </a:gridCol>
              </a:tblGrid>
              <a:tr h="289366">
                <a:tc>
                  <a:txBody>
                    <a:bodyPr/>
                    <a:lstStyle/>
                    <a:p>
                      <a:pPr algn="ctr" fontAlgn="ctr"/>
                      <a:r>
                        <a:rPr lang="fr-FR" sz="1050" b="1" i="0" u="none" strike="noStrike" dirty="0">
                          <a:solidFill>
                            <a:srgbClr val="FFFFFF"/>
                          </a:solidFill>
                          <a:effectLst/>
                          <a:latin typeface="Calibri" panose="020F0502020204030204" pitchFamily="34" charset="0"/>
                        </a:rPr>
                        <a:t>AGREGATION</a:t>
                      </a:r>
                    </a:p>
                  </a:txBody>
                  <a:tcPr marL="9525" marR="9525" marT="9525" marB="0" anchor="ctr">
                    <a:lnL>
                      <a:noFill/>
                    </a:lnL>
                    <a:lnR>
                      <a:noFill/>
                    </a:lnR>
                    <a:lnT>
                      <a:noFill/>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1050" b="1" i="0" u="none" strike="noStrike" dirty="0">
                          <a:solidFill>
                            <a:srgbClr val="FFFFFF"/>
                          </a:solidFill>
                          <a:effectLst/>
                          <a:latin typeface="Calibri" panose="020F0502020204030204" pitchFamily="34" charset="0"/>
                        </a:rPr>
                        <a:t>Surcoût annuel</a:t>
                      </a:r>
                    </a:p>
                  </a:txBody>
                  <a:tcPr marL="9525" marR="9525" marT="9525" marB="0" anchor="ctr">
                    <a:lnL>
                      <a:noFill/>
                    </a:lnL>
                    <a:lnR>
                      <a:noFill/>
                    </a:lnR>
                    <a:lnT>
                      <a:noFill/>
                    </a:lnT>
                    <a:lnB w="6350" cap="flat" cmpd="sng" algn="ctr">
                      <a:solidFill>
                        <a:srgbClr val="8EA9DB"/>
                      </a:solidFill>
                      <a:prstDash val="solid"/>
                      <a:round/>
                      <a:headEnd type="none" w="med" len="med"/>
                      <a:tailEnd type="none" w="med" len="med"/>
                    </a:lnB>
                    <a:solidFill>
                      <a:srgbClr val="2D7B93"/>
                    </a:solidFill>
                  </a:tcPr>
                </a:tc>
                <a:extLst>
                  <a:ext uri="{0D108BD9-81ED-4DB2-BD59-A6C34878D82A}">
                    <a16:rowId xmlns:a16="http://schemas.microsoft.com/office/drawing/2014/main" val="1666889743"/>
                  </a:ext>
                </a:extLst>
              </a:tr>
              <a:tr h="145328">
                <a:tc>
                  <a:txBody>
                    <a:bodyPr/>
                    <a:lstStyle/>
                    <a:p>
                      <a:pPr algn="l" fontAlgn="b"/>
                      <a:r>
                        <a:rPr lang="fr-FR" sz="1050" b="1" i="0" u="none" strike="noStrike">
                          <a:solidFill>
                            <a:srgbClr val="000000"/>
                          </a:solidFill>
                          <a:effectLst/>
                          <a:latin typeface="Calibri" panose="020F0502020204030204" pitchFamily="34" charset="0"/>
                        </a:rPr>
                        <a:t>Droit et Science politique;</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endParaRPr lang="fr-FR" sz="1050" b="1"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711527762"/>
                  </a:ext>
                </a:extLst>
              </a:tr>
              <a:tr h="145328">
                <a:tc>
                  <a:txBody>
                    <a:bodyPr/>
                    <a:lstStyle/>
                    <a:p>
                      <a:pPr algn="l" fontAlgn="b"/>
                      <a:r>
                        <a:rPr lang="fr-FR" sz="1050" b="0" i="0" u="none" strike="noStrike" dirty="0">
                          <a:solidFill>
                            <a:srgbClr val="000000"/>
                          </a:solidFill>
                          <a:effectLst/>
                          <a:latin typeface="Calibri" panose="020F0502020204030204" pitchFamily="34" charset="0"/>
                        </a:rPr>
                        <a:t>LEX SOCIETY</a:t>
                      </a:r>
                    </a:p>
                  </a:txBody>
                  <a:tcPr marL="857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ctr" fontAlgn="b"/>
                      <a:r>
                        <a:rPr lang="fr-FR" sz="1050" b="0" i="0" u="none" strike="noStrike">
                          <a:solidFill>
                            <a:srgbClr val="000000"/>
                          </a:solidFill>
                          <a:effectLst/>
                          <a:latin typeface="Calibri" panose="020F0502020204030204" pitchFamily="34" charset="0"/>
                        </a:rPr>
                        <a:t>30 487</a:t>
                      </a:r>
                    </a:p>
                  </a:txBody>
                  <a:tcPr marL="9525" marR="9525" marT="9525"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099274292"/>
                  </a:ext>
                </a:extLst>
              </a:tr>
              <a:tr h="145328">
                <a:tc>
                  <a:txBody>
                    <a:bodyPr/>
                    <a:lstStyle/>
                    <a:p>
                      <a:pPr algn="ctr" fontAlgn="ctr"/>
                      <a:r>
                        <a:rPr lang="fr-FR" sz="1050" b="1" i="0" u="none" strike="noStrike">
                          <a:solidFill>
                            <a:srgbClr val="FFFFFF"/>
                          </a:solidFill>
                          <a:effectLst/>
                          <a:latin typeface="Calibri" panose="020F0502020204030204" pitchFamily="34" charset="0"/>
                        </a:rPr>
                        <a:t>Total général</a:t>
                      </a:r>
                    </a:p>
                  </a:txBody>
                  <a:tcPr marL="9525" marR="9525" marT="9525" marB="0" anchor="ctr">
                    <a:lnL>
                      <a:noFill/>
                    </a:lnL>
                    <a:lnR>
                      <a:noFill/>
                    </a:lnR>
                    <a:lnT w="6350" cap="flat" cmpd="sng" algn="ctr">
                      <a:solidFill>
                        <a:srgbClr val="8EA9DB"/>
                      </a:solidFill>
                      <a:prstDash val="solid"/>
                      <a:round/>
                      <a:headEnd type="none" w="med" len="med"/>
                      <a:tailEnd type="none" w="med" len="med"/>
                    </a:lnT>
                    <a:lnB>
                      <a:noFill/>
                    </a:lnB>
                    <a:solidFill>
                      <a:srgbClr val="2D7B93"/>
                    </a:solidFill>
                  </a:tcPr>
                </a:tc>
                <a:tc>
                  <a:txBody>
                    <a:bodyPr/>
                    <a:lstStyle/>
                    <a:p>
                      <a:pPr algn="ctr" fontAlgn="ctr"/>
                      <a:r>
                        <a:rPr lang="fr-FR" sz="1050" b="1" i="0" u="none" strike="noStrike" dirty="0">
                          <a:solidFill>
                            <a:srgbClr val="FFFFFF"/>
                          </a:solidFill>
                          <a:effectLst/>
                          <a:latin typeface="Calibri" panose="020F0502020204030204" pitchFamily="34" charset="0"/>
                        </a:rPr>
                        <a:t>30 487</a:t>
                      </a:r>
                    </a:p>
                  </a:txBody>
                  <a:tcPr marL="9525" marR="9525" marT="9525" marB="0" anchor="ctr">
                    <a:lnL>
                      <a:noFill/>
                    </a:lnL>
                    <a:lnR>
                      <a:noFill/>
                    </a:lnR>
                    <a:lnT w="6350" cap="flat" cmpd="sng" algn="ctr">
                      <a:solidFill>
                        <a:srgbClr val="8EA9DB"/>
                      </a:solidFill>
                      <a:prstDash val="solid"/>
                      <a:round/>
                      <a:headEnd type="none" w="med" len="med"/>
                      <a:tailEnd type="none" w="med" len="med"/>
                    </a:lnT>
                    <a:lnB>
                      <a:noFill/>
                    </a:lnB>
                    <a:solidFill>
                      <a:srgbClr val="2D7B93"/>
                    </a:solidFill>
                  </a:tcPr>
                </a:tc>
                <a:extLst>
                  <a:ext uri="{0D108BD9-81ED-4DB2-BD59-A6C34878D82A}">
                    <a16:rowId xmlns:a16="http://schemas.microsoft.com/office/drawing/2014/main" val="2591248997"/>
                  </a:ext>
                </a:extLst>
              </a:tr>
            </a:tbl>
          </a:graphicData>
        </a:graphic>
      </p:graphicFrame>
      <p:graphicFrame>
        <p:nvGraphicFramePr>
          <p:cNvPr id="7" name="Tableau 6">
            <a:extLst>
              <a:ext uri="{FF2B5EF4-FFF2-40B4-BE49-F238E27FC236}">
                <a16:creationId xmlns:a16="http://schemas.microsoft.com/office/drawing/2014/main" id="{6E9FEAEB-AE2C-49D9-A745-57DB01E38322}"/>
              </a:ext>
            </a:extLst>
          </p:cNvPr>
          <p:cNvGraphicFramePr>
            <a:graphicFrameLocks noGrp="1"/>
          </p:cNvGraphicFramePr>
          <p:nvPr>
            <p:extLst>
              <p:ext uri="{D42A27DB-BD31-4B8C-83A1-F6EECF244321}">
                <p14:modId xmlns:p14="http://schemas.microsoft.com/office/powerpoint/2010/main" val="3560448585"/>
              </p:ext>
            </p:extLst>
          </p:nvPr>
        </p:nvGraphicFramePr>
        <p:xfrm>
          <a:off x="838200" y="1468934"/>
          <a:ext cx="8013700" cy="1647825"/>
        </p:xfrm>
        <a:graphic>
          <a:graphicData uri="http://schemas.openxmlformats.org/drawingml/2006/table">
            <a:tbl>
              <a:tblPr/>
              <a:tblGrid>
                <a:gridCol w="3643456">
                  <a:extLst>
                    <a:ext uri="{9D8B030D-6E8A-4147-A177-3AD203B41FA5}">
                      <a16:colId xmlns:a16="http://schemas.microsoft.com/office/drawing/2014/main" val="3614065253"/>
                    </a:ext>
                  </a:extLst>
                </a:gridCol>
                <a:gridCol w="1704300">
                  <a:extLst>
                    <a:ext uri="{9D8B030D-6E8A-4147-A177-3AD203B41FA5}">
                      <a16:colId xmlns:a16="http://schemas.microsoft.com/office/drawing/2014/main" val="1961052508"/>
                    </a:ext>
                  </a:extLst>
                </a:gridCol>
                <a:gridCol w="2665944">
                  <a:extLst>
                    <a:ext uri="{9D8B030D-6E8A-4147-A177-3AD203B41FA5}">
                      <a16:colId xmlns:a16="http://schemas.microsoft.com/office/drawing/2014/main" val="1759918893"/>
                    </a:ext>
                  </a:extLst>
                </a:gridCol>
              </a:tblGrid>
              <a:tr h="504825">
                <a:tc>
                  <a:txBody>
                    <a:bodyPr/>
                    <a:lstStyle/>
                    <a:p>
                      <a:pPr algn="ctr" fontAlgn="ctr"/>
                      <a:r>
                        <a:rPr lang="fr-FR" sz="1050" b="1" i="0" u="none" strike="noStrike" dirty="0">
                          <a:solidFill>
                            <a:srgbClr val="FFFFFF"/>
                          </a:solidFill>
                          <a:effectLst/>
                          <a:latin typeface="Calibri" panose="020F0502020204030204" pitchFamily="34" charset="0"/>
                        </a:rPr>
                        <a:t>DEPARTEMENT DISCIPLINAIRE</a:t>
                      </a:r>
                    </a:p>
                  </a:txBody>
                  <a:tcPr marL="9525" marR="9525" marT="9525" marB="0" anchor="ctr">
                    <a:lnL>
                      <a:noFill/>
                    </a:lnL>
                    <a:lnR>
                      <a:noFill/>
                    </a:lnR>
                    <a:lnT>
                      <a:noFill/>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1050" b="1" i="0" u="none" strike="noStrike" dirty="0">
                          <a:solidFill>
                            <a:srgbClr val="FFFFFF"/>
                          </a:solidFill>
                          <a:effectLst/>
                          <a:latin typeface="Calibri" panose="020F0502020204030204" pitchFamily="34" charset="0"/>
                        </a:rPr>
                        <a:t>Nombre de Postes demandés</a:t>
                      </a:r>
                    </a:p>
                  </a:txBody>
                  <a:tcPr marL="9525" marR="9525" marT="9525" marB="0" anchor="ctr">
                    <a:lnL>
                      <a:noFill/>
                    </a:lnL>
                    <a:lnR>
                      <a:noFill/>
                    </a:lnR>
                    <a:lnT>
                      <a:noFill/>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1050" b="1" i="0" u="none" strike="noStrike" dirty="0">
                          <a:solidFill>
                            <a:srgbClr val="FFFFFF"/>
                          </a:solidFill>
                          <a:effectLst/>
                          <a:latin typeface="Calibri" panose="020F0502020204030204" pitchFamily="34" charset="0"/>
                        </a:rPr>
                        <a:t>Surcoût annuel</a:t>
                      </a:r>
                    </a:p>
                  </a:txBody>
                  <a:tcPr marL="9525" marR="9525" marT="9525" marB="0" anchor="ctr">
                    <a:lnL>
                      <a:noFill/>
                    </a:lnL>
                    <a:lnR>
                      <a:noFill/>
                    </a:lnR>
                    <a:lnT>
                      <a:noFill/>
                    </a:lnT>
                    <a:lnB w="6350" cap="flat" cmpd="sng" algn="ctr">
                      <a:solidFill>
                        <a:srgbClr val="8EA9DB"/>
                      </a:solidFill>
                      <a:prstDash val="solid"/>
                      <a:round/>
                      <a:headEnd type="none" w="med" len="med"/>
                      <a:tailEnd type="none" w="med" len="med"/>
                    </a:lnB>
                    <a:solidFill>
                      <a:srgbClr val="2D7B93"/>
                    </a:solidFill>
                  </a:tcPr>
                </a:tc>
                <a:extLst>
                  <a:ext uri="{0D108BD9-81ED-4DB2-BD59-A6C34878D82A}">
                    <a16:rowId xmlns:a16="http://schemas.microsoft.com/office/drawing/2014/main" val="1492268484"/>
                  </a:ext>
                </a:extLst>
              </a:tr>
              <a:tr h="190500">
                <a:tc>
                  <a:txBody>
                    <a:bodyPr/>
                    <a:lstStyle/>
                    <a:p>
                      <a:pPr algn="l" fontAlgn="b"/>
                      <a:r>
                        <a:rPr lang="fr-FR" sz="1050" b="0" i="0" u="none" strike="noStrike">
                          <a:solidFill>
                            <a:srgbClr val="000000"/>
                          </a:solidFill>
                          <a:effectLst/>
                          <a:latin typeface="Calibri" panose="020F0502020204030204" pitchFamily="34" charset="0"/>
                        </a:rPr>
                        <a:t>Culture et Langues Etrangères et Régionales;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ctr" fontAlgn="b"/>
                      <a:r>
                        <a:rPr lang="fr-FR" sz="1050" b="0" i="0" u="none" strike="noStrike">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ctr" fontAlgn="b"/>
                      <a:r>
                        <a:rPr lang="fr-FR" sz="1050" b="0" i="0" u="none" strike="noStrike">
                          <a:solidFill>
                            <a:srgbClr val="000000"/>
                          </a:solidFill>
                          <a:effectLst/>
                          <a:latin typeface="Calibri" panose="020F0502020204030204" pitchFamily="34" charset="0"/>
                        </a:rPr>
                        <a:t>58 905</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040033079"/>
                  </a:ext>
                </a:extLst>
              </a:tr>
              <a:tr h="190500">
                <a:tc>
                  <a:txBody>
                    <a:bodyPr/>
                    <a:lstStyle/>
                    <a:p>
                      <a:pPr algn="l" fontAlgn="b"/>
                      <a:r>
                        <a:rPr lang="fr-FR" sz="1050" b="0" i="0" u="none" strike="noStrike">
                          <a:solidFill>
                            <a:srgbClr val="000000"/>
                          </a:solidFill>
                          <a:effectLst/>
                          <a:latin typeface="Calibri" panose="020F0502020204030204" pitchFamily="34" charset="0"/>
                        </a:rPr>
                        <a:t>Electronique, Automatique et traitement du signal;</a:t>
                      </a:r>
                    </a:p>
                  </a:txBody>
                  <a:tcPr marL="9525" marR="9525" marT="9525" marB="0" anchor="b">
                    <a:lnL>
                      <a:noFill/>
                    </a:lnL>
                    <a:lnR>
                      <a:noFill/>
                    </a:lnR>
                    <a:lnT>
                      <a:noFill/>
                    </a:lnT>
                    <a:lnB>
                      <a:noFill/>
                    </a:lnB>
                  </a:tcPr>
                </a:tc>
                <a:tc>
                  <a:txBody>
                    <a:bodyPr/>
                    <a:lstStyle/>
                    <a:p>
                      <a:pPr algn="ctr" fontAlgn="b"/>
                      <a:r>
                        <a:rPr lang="fr-FR" sz="105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ctr" fontAlgn="b"/>
                      <a:r>
                        <a:rPr lang="fr-FR" sz="1050" b="0" i="0" u="none" strike="noStrike">
                          <a:solidFill>
                            <a:srgbClr val="000000"/>
                          </a:solidFill>
                          <a:effectLst/>
                          <a:latin typeface="Calibri" panose="020F0502020204030204" pitchFamily="34" charset="0"/>
                        </a:rPr>
                        <a:t>55 905</a:t>
                      </a:r>
                    </a:p>
                  </a:txBody>
                  <a:tcPr marL="9525" marR="9525" marT="9525" marB="0" anchor="b">
                    <a:lnL>
                      <a:noFill/>
                    </a:lnL>
                    <a:lnR>
                      <a:noFill/>
                    </a:lnR>
                    <a:lnT>
                      <a:noFill/>
                    </a:lnT>
                    <a:lnB>
                      <a:noFill/>
                    </a:lnB>
                  </a:tcPr>
                </a:tc>
                <a:extLst>
                  <a:ext uri="{0D108BD9-81ED-4DB2-BD59-A6C34878D82A}">
                    <a16:rowId xmlns:a16="http://schemas.microsoft.com/office/drawing/2014/main" val="2344983352"/>
                  </a:ext>
                </a:extLst>
              </a:tr>
              <a:tr h="190500">
                <a:tc>
                  <a:txBody>
                    <a:bodyPr/>
                    <a:lstStyle/>
                    <a:p>
                      <a:pPr algn="l" fontAlgn="b"/>
                      <a:r>
                        <a:rPr lang="fr-FR" sz="1050" b="0" i="0" u="none" strike="noStrike">
                          <a:solidFill>
                            <a:srgbClr val="000000"/>
                          </a:solidFill>
                          <a:effectLst/>
                          <a:latin typeface="Calibri" panose="020F0502020204030204" pitchFamily="34" charset="0"/>
                        </a:rPr>
                        <a:t>Science de Gestion et du Management;</a:t>
                      </a:r>
                    </a:p>
                  </a:txBody>
                  <a:tcPr marL="9525" marR="9525" marT="9525" marB="0" anchor="b">
                    <a:lnL>
                      <a:noFill/>
                    </a:lnL>
                    <a:lnR>
                      <a:noFill/>
                    </a:lnR>
                    <a:lnT>
                      <a:noFill/>
                    </a:lnT>
                    <a:lnB>
                      <a:noFill/>
                    </a:lnB>
                  </a:tcPr>
                </a:tc>
                <a:tc>
                  <a:txBody>
                    <a:bodyPr/>
                    <a:lstStyle/>
                    <a:p>
                      <a:pPr algn="ctr" fontAlgn="b"/>
                      <a:r>
                        <a:rPr lang="fr-FR" sz="105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tcPr>
                </a:tc>
                <a:tc>
                  <a:txBody>
                    <a:bodyPr/>
                    <a:lstStyle/>
                    <a:p>
                      <a:pPr algn="ctr" fontAlgn="b"/>
                      <a:r>
                        <a:rPr lang="fr-FR" sz="1050" b="0" i="0" u="none" strike="noStrike">
                          <a:solidFill>
                            <a:srgbClr val="000000"/>
                          </a:solidFill>
                          <a:effectLst/>
                          <a:latin typeface="Calibri" panose="020F0502020204030204" pitchFamily="34" charset="0"/>
                        </a:rPr>
                        <a:t>18 596</a:t>
                      </a:r>
                    </a:p>
                  </a:txBody>
                  <a:tcPr marL="9525" marR="9525" marT="9525" marB="0" anchor="b">
                    <a:lnL>
                      <a:noFill/>
                    </a:lnL>
                    <a:lnR>
                      <a:noFill/>
                    </a:lnR>
                    <a:lnT>
                      <a:noFill/>
                    </a:lnT>
                    <a:lnB>
                      <a:noFill/>
                    </a:lnB>
                  </a:tcPr>
                </a:tc>
                <a:extLst>
                  <a:ext uri="{0D108BD9-81ED-4DB2-BD59-A6C34878D82A}">
                    <a16:rowId xmlns:a16="http://schemas.microsoft.com/office/drawing/2014/main" val="1037828203"/>
                  </a:ext>
                </a:extLst>
              </a:tr>
              <a:tr h="190500">
                <a:tc>
                  <a:txBody>
                    <a:bodyPr/>
                    <a:lstStyle/>
                    <a:p>
                      <a:pPr algn="l" fontAlgn="b"/>
                      <a:r>
                        <a:rPr lang="fr-FR" sz="1050" b="0" i="0" u="none" strike="noStrike">
                          <a:solidFill>
                            <a:srgbClr val="000000"/>
                          </a:solidFill>
                          <a:effectLst/>
                          <a:latin typeface="Calibri" panose="020F0502020204030204" pitchFamily="34" charset="0"/>
                        </a:rPr>
                        <a:t>Sciences de l’éducation;</a:t>
                      </a:r>
                    </a:p>
                  </a:txBody>
                  <a:tcPr marL="9525" marR="9525" marT="9525" marB="0" anchor="b">
                    <a:lnL>
                      <a:noFill/>
                    </a:lnL>
                    <a:lnR>
                      <a:noFill/>
                    </a:lnR>
                    <a:lnT>
                      <a:noFill/>
                    </a:lnT>
                    <a:lnB>
                      <a:noFill/>
                    </a:lnB>
                  </a:tcPr>
                </a:tc>
                <a:tc>
                  <a:txBody>
                    <a:bodyPr/>
                    <a:lstStyle/>
                    <a:p>
                      <a:pPr algn="ctr" fontAlgn="b"/>
                      <a:r>
                        <a:rPr lang="fr-FR" sz="105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tcPr>
                </a:tc>
                <a:tc>
                  <a:txBody>
                    <a:bodyPr/>
                    <a:lstStyle/>
                    <a:p>
                      <a:pPr algn="ctr" fontAlgn="b"/>
                      <a:r>
                        <a:rPr lang="fr-FR" sz="1050" b="0" i="0" u="none" strike="noStrike">
                          <a:solidFill>
                            <a:srgbClr val="000000"/>
                          </a:solidFill>
                          <a:effectLst/>
                          <a:latin typeface="Calibri" panose="020F0502020204030204" pitchFamily="34" charset="0"/>
                        </a:rPr>
                        <a:t>42 107</a:t>
                      </a:r>
                    </a:p>
                  </a:txBody>
                  <a:tcPr marL="9525" marR="9525" marT="9525" marB="0" anchor="b">
                    <a:lnL>
                      <a:noFill/>
                    </a:lnL>
                    <a:lnR>
                      <a:noFill/>
                    </a:lnR>
                    <a:lnT>
                      <a:noFill/>
                    </a:lnT>
                    <a:lnB>
                      <a:noFill/>
                    </a:lnB>
                  </a:tcPr>
                </a:tc>
                <a:extLst>
                  <a:ext uri="{0D108BD9-81ED-4DB2-BD59-A6C34878D82A}">
                    <a16:rowId xmlns:a16="http://schemas.microsoft.com/office/drawing/2014/main" val="2659228161"/>
                  </a:ext>
                </a:extLst>
              </a:tr>
              <a:tr h="190500">
                <a:tc>
                  <a:txBody>
                    <a:bodyPr/>
                    <a:lstStyle/>
                    <a:p>
                      <a:pPr algn="l" fontAlgn="b"/>
                      <a:r>
                        <a:rPr lang="fr-FR" sz="1050" b="0" i="0" u="none" strike="noStrike">
                          <a:solidFill>
                            <a:srgbClr val="000000"/>
                          </a:solidFill>
                          <a:effectLst/>
                          <a:latin typeface="Calibri" panose="020F0502020204030204" pitchFamily="34" charset="0"/>
                        </a:rPr>
                        <a:t>Sciences et techniques des activités physiques et sportives;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ctr" fontAlgn="b"/>
                      <a:r>
                        <a:rPr lang="fr-FR" sz="105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ctr" fontAlgn="b"/>
                      <a:r>
                        <a:rPr lang="fr-FR" sz="1050" b="0" i="0" u="none" strike="noStrike">
                          <a:solidFill>
                            <a:srgbClr val="000000"/>
                          </a:solidFill>
                          <a:effectLst/>
                          <a:latin typeface="Calibri" panose="020F0502020204030204" pitchFamily="34" charset="0"/>
                        </a:rPr>
                        <a:t>36 474</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970465245"/>
                  </a:ext>
                </a:extLst>
              </a:tr>
              <a:tr h="190500">
                <a:tc>
                  <a:txBody>
                    <a:bodyPr/>
                    <a:lstStyle/>
                    <a:p>
                      <a:pPr algn="ctr" fontAlgn="ctr"/>
                      <a:r>
                        <a:rPr lang="fr-FR" sz="1050" b="1" i="0" u="none" strike="noStrike">
                          <a:solidFill>
                            <a:srgbClr val="FFFFFF"/>
                          </a:solidFill>
                          <a:effectLst/>
                          <a:latin typeface="Calibri" panose="020F0502020204030204" pitchFamily="34" charset="0"/>
                        </a:rPr>
                        <a:t>Total général</a:t>
                      </a:r>
                    </a:p>
                  </a:txBody>
                  <a:tcPr marL="9525" marR="9525" marT="9525" marB="0" anchor="ctr">
                    <a:lnL>
                      <a:noFill/>
                    </a:lnL>
                    <a:lnR>
                      <a:noFill/>
                    </a:lnR>
                    <a:lnT w="6350" cap="flat" cmpd="sng" algn="ctr">
                      <a:solidFill>
                        <a:srgbClr val="8EA9DB"/>
                      </a:solidFill>
                      <a:prstDash val="solid"/>
                      <a:round/>
                      <a:headEnd type="none" w="med" len="med"/>
                      <a:tailEnd type="none" w="med" len="med"/>
                    </a:lnT>
                    <a:lnB>
                      <a:noFill/>
                    </a:lnB>
                    <a:solidFill>
                      <a:srgbClr val="2D7B93"/>
                    </a:solidFill>
                  </a:tcPr>
                </a:tc>
                <a:tc>
                  <a:txBody>
                    <a:bodyPr/>
                    <a:lstStyle/>
                    <a:p>
                      <a:pPr algn="ctr" fontAlgn="ctr"/>
                      <a:r>
                        <a:rPr lang="fr-FR" sz="1050" b="1" i="0" u="none" strike="noStrike">
                          <a:solidFill>
                            <a:srgbClr val="FFFFFF"/>
                          </a:solidFill>
                          <a:effectLst/>
                          <a:latin typeface="Calibri" panose="020F0502020204030204" pitchFamily="34" charset="0"/>
                        </a:rPr>
                        <a:t>6</a:t>
                      </a:r>
                    </a:p>
                  </a:txBody>
                  <a:tcPr marL="9525" marR="9525" marT="9525" marB="0" anchor="ctr">
                    <a:lnL>
                      <a:noFill/>
                    </a:lnL>
                    <a:lnR>
                      <a:noFill/>
                    </a:lnR>
                    <a:lnT w="6350" cap="flat" cmpd="sng" algn="ctr">
                      <a:solidFill>
                        <a:srgbClr val="8EA9DB"/>
                      </a:solidFill>
                      <a:prstDash val="solid"/>
                      <a:round/>
                      <a:headEnd type="none" w="med" len="med"/>
                      <a:tailEnd type="none" w="med" len="med"/>
                    </a:lnT>
                    <a:lnB>
                      <a:noFill/>
                    </a:lnB>
                    <a:solidFill>
                      <a:srgbClr val="2D7B93"/>
                    </a:solidFill>
                  </a:tcPr>
                </a:tc>
                <a:tc>
                  <a:txBody>
                    <a:bodyPr/>
                    <a:lstStyle/>
                    <a:p>
                      <a:pPr algn="ctr" fontAlgn="ctr"/>
                      <a:r>
                        <a:rPr lang="fr-FR" sz="1050" b="1" i="0" u="none" strike="noStrike" dirty="0">
                          <a:solidFill>
                            <a:srgbClr val="FFFFFF"/>
                          </a:solidFill>
                          <a:effectLst/>
                          <a:latin typeface="Calibri" panose="020F0502020204030204" pitchFamily="34" charset="0"/>
                        </a:rPr>
                        <a:t>211 987</a:t>
                      </a:r>
                    </a:p>
                  </a:txBody>
                  <a:tcPr marL="9525" marR="9525" marT="9525" marB="0" anchor="ctr">
                    <a:lnL>
                      <a:noFill/>
                    </a:lnL>
                    <a:lnR>
                      <a:noFill/>
                    </a:lnR>
                    <a:lnT w="6350" cap="flat" cmpd="sng" algn="ctr">
                      <a:solidFill>
                        <a:srgbClr val="8EA9DB"/>
                      </a:solidFill>
                      <a:prstDash val="solid"/>
                      <a:round/>
                      <a:headEnd type="none" w="med" len="med"/>
                      <a:tailEnd type="none" w="med" len="med"/>
                    </a:lnT>
                    <a:lnB>
                      <a:noFill/>
                    </a:lnB>
                    <a:solidFill>
                      <a:srgbClr val="2D7B93"/>
                    </a:solidFill>
                  </a:tcPr>
                </a:tc>
                <a:extLst>
                  <a:ext uri="{0D108BD9-81ED-4DB2-BD59-A6C34878D82A}">
                    <a16:rowId xmlns:a16="http://schemas.microsoft.com/office/drawing/2014/main" val="3886376215"/>
                  </a:ext>
                </a:extLst>
              </a:tr>
            </a:tbl>
          </a:graphicData>
        </a:graphic>
      </p:graphicFrame>
      <p:graphicFrame>
        <p:nvGraphicFramePr>
          <p:cNvPr id="8" name="Tableau 7">
            <a:extLst>
              <a:ext uri="{FF2B5EF4-FFF2-40B4-BE49-F238E27FC236}">
                <a16:creationId xmlns:a16="http://schemas.microsoft.com/office/drawing/2014/main" id="{3C287EDF-DA61-4943-911F-F02F4E659FEB}"/>
              </a:ext>
            </a:extLst>
          </p:cNvPr>
          <p:cNvGraphicFramePr>
            <a:graphicFrameLocks noGrp="1"/>
          </p:cNvGraphicFramePr>
          <p:nvPr>
            <p:extLst>
              <p:ext uri="{D42A27DB-BD31-4B8C-83A1-F6EECF244321}">
                <p14:modId xmlns:p14="http://schemas.microsoft.com/office/powerpoint/2010/main" val="1260105639"/>
              </p:ext>
            </p:extLst>
          </p:nvPr>
        </p:nvGraphicFramePr>
        <p:xfrm>
          <a:off x="838199" y="3416692"/>
          <a:ext cx="6187103" cy="1129030"/>
        </p:xfrm>
        <a:graphic>
          <a:graphicData uri="http://schemas.openxmlformats.org/drawingml/2006/table">
            <a:tbl>
              <a:tblPr/>
              <a:tblGrid>
                <a:gridCol w="2812987">
                  <a:extLst>
                    <a:ext uri="{9D8B030D-6E8A-4147-A177-3AD203B41FA5}">
                      <a16:colId xmlns:a16="http://schemas.microsoft.com/office/drawing/2014/main" val="1182822893"/>
                    </a:ext>
                  </a:extLst>
                </a:gridCol>
                <a:gridCol w="1315832">
                  <a:extLst>
                    <a:ext uri="{9D8B030D-6E8A-4147-A177-3AD203B41FA5}">
                      <a16:colId xmlns:a16="http://schemas.microsoft.com/office/drawing/2014/main" val="3190995959"/>
                    </a:ext>
                  </a:extLst>
                </a:gridCol>
                <a:gridCol w="2058284">
                  <a:extLst>
                    <a:ext uri="{9D8B030D-6E8A-4147-A177-3AD203B41FA5}">
                      <a16:colId xmlns:a16="http://schemas.microsoft.com/office/drawing/2014/main" val="265380258"/>
                    </a:ext>
                  </a:extLst>
                </a:gridCol>
              </a:tblGrid>
              <a:tr h="367030">
                <a:tc>
                  <a:txBody>
                    <a:bodyPr/>
                    <a:lstStyle/>
                    <a:p>
                      <a:pPr algn="ctr" fontAlgn="ctr"/>
                      <a:r>
                        <a:rPr lang="fr-FR" sz="1050" b="1" i="0" u="none" strike="noStrike" dirty="0">
                          <a:solidFill>
                            <a:srgbClr val="FFFFFF"/>
                          </a:solidFill>
                          <a:effectLst/>
                          <a:latin typeface="Calibri" panose="020F0502020204030204" pitchFamily="34" charset="0"/>
                        </a:rPr>
                        <a:t>COMPOSANTE</a:t>
                      </a:r>
                    </a:p>
                  </a:txBody>
                  <a:tcPr marL="9525" marR="9525" marT="9525" marB="0" anchor="ctr">
                    <a:lnL>
                      <a:noFill/>
                    </a:lnL>
                    <a:lnR>
                      <a:noFill/>
                    </a:lnR>
                    <a:lnT>
                      <a:noFill/>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1050" b="1" i="0" u="none" strike="noStrike" dirty="0">
                          <a:solidFill>
                            <a:srgbClr val="FFFFFF"/>
                          </a:solidFill>
                          <a:effectLst/>
                          <a:latin typeface="Calibri" panose="020F0502020204030204" pitchFamily="34" charset="0"/>
                        </a:rPr>
                        <a:t>Nombre de Postes demandés</a:t>
                      </a:r>
                    </a:p>
                  </a:txBody>
                  <a:tcPr marL="9525" marR="9525" marT="9525" marB="0" anchor="ctr">
                    <a:lnL>
                      <a:noFill/>
                    </a:lnL>
                    <a:lnR>
                      <a:noFill/>
                    </a:lnR>
                    <a:lnT>
                      <a:noFill/>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1050" b="1" i="0" u="none" strike="noStrike" dirty="0">
                          <a:solidFill>
                            <a:srgbClr val="FFFFFF"/>
                          </a:solidFill>
                          <a:effectLst/>
                          <a:latin typeface="Calibri" panose="020F0502020204030204" pitchFamily="34" charset="0"/>
                        </a:rPr>
                        <a:t>Surcoût annuel</a:t>
                      </a:r>
                    </a:p>
                  </a:txBody>
                  <a:tcPr marL="9525" marR="9525" marT="9525" marB="0" anchor="ctr">
                    <a:lnL>
                      <a:noFill/>
                    </a:lnL>
                    <a:lnR>
                      <a:noFill/>
                    </a:lnR>
                    <a:lnT>
                      <a:noFill/>
                    </a:lnT>
                    <a:lnB w="6350" cap="flat" cmpd="sng" algn="ctr">
                      <a:solidFill>
                        <a:srgbClr val="8EA9DB"/>
                      </a:solidFill>
                      <a:prstDash val="solid"/>
                      <a:round/>
                      <a:headEnd type="none" w="med" len="med"/>
                      <a:tailEnd type="none" w="med" len="med"/>
                    </a:lnB>
                    <a:solidFill>
                      <a:srgbClr val="2D7B93"/>
                    </a:solidFill>
                  </a:tcPr>
                </a:tc>
                <a:extLst>
                  <a:ext uri="{0D108BD9-81ED-4DB2-BD59-A6C34878D82A}">
                    <a16:rowId xmlns:a16="http://schemas.microsoft.com/office/drawing/2014/main" val="3677818721"/>
                  </a:ext>
                </a:extLst>
              </a:tr>
              <a:tr h="190500">
                <a:tc>
                  <a:txBody>
                    <a:bodyPr/>
                    <a:lstStyle/>
                    <a:p>
                      <a:pPr algn="l" fontAlgn="b"/>
                      <a:r>
                        <a:rPr lang="fr-FR" sz="1050" b="0" i="0" u="none" strike="noStrike">
                          <a:solidFill>
                            <a:srgbClr val="000000"/>
                          </a:solidFill>
                          <a:effectLst/>
                          <a:latin typeface="Calibri" panose="020F0502020204030204" pitchFamily="34" charset="0"/>
                        </a:rPr>
                        <a:t>INSPE</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ctr" fontAlgn="b"/>
                      <a:r>
                        <a:rPr lang="fr-FR" sz="1050" b="0" i="0" u="none" strike="noStrike">
                          <a:solidFill>
                            <a:srgbClr val="000000"/>
                          </a:solidFill>
                          <a:effectLst/>
                          <a:latin typeface="Calibri" panose="020F0502020204030204" pitchFamily="34" charset="0"/>
                        </a:rPr>
                        <a:t>2</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ctr" fontAlgn="b"/>
                      <a:r>
                        <a:rPr lang="fr-FR" sz="1050" b="0" i="0" u="none" strike="noStrike">
                          <a:solidFill>
                            <a:srgbClr val="000000"/>
                          </a:solidFill>
                          <a:effectLst/>
                          <a:latin typeface="Calibri" panose="020F0502020204030204" pitchFamily="34" charset="0"/>
                        </a:rPr>
                        <a:t>42 107</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745712199"/>
                  </a:ext>
                </a:extLst>
              </a:tr>
              <a:tr h="190500">
                <a:tc>
                  <a:txBody>
                    <a:bodyPr/>
                    <a:lstStyle/>
                    <a:p>
                      <a:pPr algn="l" fontAlgn="b"/>
                      <a:r>
                        <a:rPr lang="fr-FR" sz="1050" b="0" i="0" u="none" strike="noStrike">
                          <a:solidFill>
                            <a:srgbClr val="000000"/>
                          </a:solidFill>
                          <a:effectLst/>
                          <a:latin typeface="Calibri" panose="020F0502020204030204" pitchFamily="34" charset="0"/>
                        </a:rPr>
                        <a:t>IUT</a:t>
                      </a:r>
                    </a:p>
                  </a:txBody>
                  <a:tcPr marL="9525" marR="9525" marT="9525" marB="0" anchor="b">
                    <a:lnL>
                      <a:noFill/>
                    </a:lnL>
                    <a:lnR>
                      <a:noFill/>
                    </a:lnR>
                    <a:lnT>
                      <a:noFill/>
                    </a:lnT>
                    <a:lnB>
                      <a:noFill/>
                    </a:lnB>
                  </a:tcPr>
                </a:tc>
                <a:tc>
                  <a:txBody>
                    <a:bodyPr/>
                    <a:lstStyle/>
                    <a:p>
                      <a:pPr algn="ctr" fontAlgn="b"/>
                      <a:r>
                        <a:rPr lang="fr-FR" sz="105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tcPr>
                </a:tc>
                <a:tc>
                  <a:txBody>
                    <a:bodyPr/>
                    <a:lstStyle/>
                    <a:p>
                      <a:pPr algn="ctr" fontAlgn="b"/>
                      <a:r>
                        <a:rPr lang="fr-FR" sz="1050" b="0" i="0" u="none" strike="noStrike">
                          <a:solidFill>
                            <a:srgbClr val="000000"/>
                          </a:solidFill>
                          <a:effectLst/>
                          <a:latin typeface="Calibri" panose="020F0502020204030204" pitchFamily="34" charset="0"/>
                        </a:rPr>
                        <a:t>133 406</a:t>
                      </a:r>
                    </a:p>
                  </a:txBody>
                  <a:tcPr marL="9525" marR="9525" marT="9525" marB="0" anchor="b">
                    <a:lnL>
                      <a:noFill/>
                    </a:lnL>
                    <a:lnR>
                      <a:noFill/>
                    </a:lnR>
                    <a:lnT>
                      <a:noFill/>
                    </a:lnT>
                    <a:lnB>
                      <a:noFill/>
                    </a:lnB>
                  </a:tcPr>
                </a:tc>
                <a:extLst>
                  <a:ext uri="{0D108BD9-81ED-4DB2-BD59-A6C34878D82A}">
                    <a16:rowId xmlns:a16="http://schemas.microsoft.com/office/drawing/2014/main" val="2122099714"/>
                  </a:ext>
                </a:extLst>
              </a:tr>
              <a:tr h="190500">
                <a:tc>
                  <a:txBody>
                    <a:bodyPr/>
                    <a:lstStyle/>
                    <a:p>
                      <a:pPr algn="l" fontAlgn="b"/>
                      <a:r>
                        <a:rPr lang="fr-FR" sz="1050" b="0" i="0" u="none" strike="noStrike">
                          <a:solidFill>
                            <a:srgbClr val="000000"/>
                          </a:solidFill>
                          <a:effectLst/>
                          <a:latin typeface="Calibri" panose="020F0502020204030204" pitchFamily="34" charset="0"/>
                        </a:rPr>
                        <a:t>UniCA Sport</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ctr" fontAlgn="b"/>
                      <a:r>
                        <a:rPr lang="fr-FR" sz="105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ctr" fontAlgn="b"/>
                      <a:r>
                        <a:rPr lang="fr-FR" sz="1050" b="0" i="0" u="none" strike="noStrike">
                          <a:solidFill>
                            <a:srgbClr val="000000"/>
                          </a:solidFill>
                          <a:effectLst/>
                          <a:latin typeface="Calibri" panose="020F0502020204030204" pitchFamily="34" charset="0"/>
                        </a:rPr>
                        <a:t>36 474</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361546534"/>
                  </a:ext>
                </a:extLst>
              </a:tr>
              <a:tr h="190500">
                <a:tc>
                  <a:txBody>
                    <a:bodyPr/>
                    <a:lstStyle/>
                    <a:p>
                      <a:pPr algn="ctr" fontAlgn="ctr"/>
                      <a:r>
                        <a:rPr lang="fr-FR" sz="1050" b="1" i="0" u="none" strike="noStrike" dirty="0">
                          <a:solidFill>
                            <a:srgbClr val="FFFFFF"/>
                          </a:solidFill>
                          <a:effectLst/>
                          <a:latin typeface="Calibri" panose="020F0502020204030204" pitchFamily="34" charset="0"/>
                        </a:rPr>
                        <a:t>Total général</a:t>
                      </a:r>
                    </a:p>
                  </a:txBody>
                  <a:tcPr marL="9525" marR="9525" marT="9525" marB="0" anchor="ctr">
                    <a:lnL>
                      <a:noFill/>
                    </a:lnL>
                    <a:lnR>
                      <a:noFill/>
                    </a:lnR>
                    <a:lnT w="6350" cap="flat" cmpd="sng" algn="ctr">
                      <a:solidFill>
                        <a:srgbClr val="8EA9DB"/>
                      </a:solidFill>
                      <a:prstDash val="solid"/>
                      <a:round/>
                      <a:headEnd type="none" w="med" len="med"/>
                      <a:tailEnd type="none" w="med" len="med"/>
                    </a:lnT>
                    <a:lnB>
                      <a:noFill/>
                    </a:lnB>
                    <a:solidFill>
                      <a:srgbClr val="2D7B93"/>
                    </a:solidFill>
                  </a:tcPr>
                </a:tc>
                <a:tc>
                  <a:txBody>
                    <a:bodyPr/>
                    <a:lstStyle/>
                    <a:p>
                      <a:pPr algn="ctr" fontAlgn="ctr"/>
                      <a:r>
                        <a:rPr lang="fr-FR" sz="1050" b="1" i="0" u="none" strike="noStrike">
                          <a:solidFill>
                            <a:srgbClr val="FFFFFF"/>
                          </a:solidFill>
                          <a:effectLst/>
                          <a:latin typeface="Calibri" panose="020F0502020204030204" pitchFamily="34" charset="0"/>
                        </a:rPr>
                        <a:t>6</a:t>
                      </a:r>
                    </a:p>
                  </a:txBody>
                  <a:tcPr marL="9525" marR="9525" marT="9525" marB="0" anchor="ctr">
                    <a:lnL>
                      <a:noFill/>
                    </a:lnL>
                    <a:lnR>
                      <a:noFill/>
                    </a:lnR>
                    <a:lnT w="6350" cap="flat" cmpd="sng" algn="ctr">
                      <a:solidFill>
                        <a:srgbClr val="8EA9DB"/>
                      </a:solidFill>
                      <a:prstDash val="solid"/>
                      <a:round/>
                      <a:headEnd type="none" w="med" len="med"/>
                      <a:tailEnd type="none" w="med" len="med"/>
                    </a:lnT>
                    <a:lnB>
                      <a:noFill/>
                    </a:lnB>
                    <a:solidFill>
                      <a:srgbClr val="2D7B93"/>
                    </a:solidFill>
                  </a:tcPr>
                </a:tc>
                <a:tc>
                  <a:txBody>
                    <a:bodyPr/>
                    <a:lstStyle/>
                    <a:p>
                      <a:pPr algn="ctr" fontAlgn="ctr"/>
                      <a:r>
                        <a:rPr lang="fr-FR" sz="1050" b="1" i="0" u="none" strike="noStrike" dirty="0">
                          <a:solidFill>
                            <a:srgbClr val="FFFFFF"/>
                          </a:solidFill>
                          <a:effectLst/>
                          <a:latin typeface="Calibri" panose="020F0502020204030204" pitchFamily="34" charset="0"/>
                        </a:rPr>
                        <a:t>211 987</a:t>
                      </a:r>
                    </a:p>
                  </a:txBody>
                  <a:tcPr marL="9525" marR="9525" marT="9525" marB="0" anchor="ctr">
                    <a:lnL>
                      <a:noFill/>
                    </a:lnL>
                    <a:lnR>
                      <a:noFill/>
                    </a:lnR>
                    <a:lnT w="6350" cap="flat" cmpd="sng" algn="ctr">
                      <a:solidFill>
                        <a:srgbClr val="8EA9DB"/>
                      </a:solidFill>
                      <a:prstDash val="solid"/>
                      <a:round/>
                      <a:headEnd type="none" w="med" len="med"/>
                      <a:tailEnd type="none" w="med" len="med"/>
                    </a:lnT>
                    <a:lnB>
                      <a:noFill/>
                    </a:lnB>
                    <a:solidFill>
                      <a:srgbClr val="2D7B93"/>
                    </a:solidFill>
                  </a:tcPr>
                </a:tc>
                <a:extLst>
                  <a:ext uri="{0D108BD9-81ED-4DB2-BD59-A6C34878D82A}">
                    <a16:rowId xmlns:a16="http://schemas.microsoft.com/office/drawing/2014/main" val="2482522751"/>
                  </a:ext>
                </a:extLst>
              </a:tr>
            </a:tbl>
          </a:graphicData>
        </a:graphic>
      </p:graphicFrame>
    </p:spTree>
    <p:extLst>
      <p:ext uri="{BB962C8B-B14F-4D97-AF65-F5344CB8AC3E}">
        <p14:creationId xmlns:p14="http://schemas.microsoft.com/office/powerpoint/2010/main" val="1715715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F7EBD3-EE3F-40C2-8969-B93C541C2E45}"/>
              </a:ext>
            </a:extLst>
          </p:cNvPr>
          <p:cNvSpPr>
            <a:spLocks noGrp="1"/>
          </p:cNvSpPr>
          <p:nvPr>
            <p:ph type="title"/>
          </p:nvPr>
        </p:nvSpPr>
        <p:spPr>
          <a:xfrm>
            <a:off x="838200" y="365126"/>
            <a:ext cx="10515600" cy="801202"/>
          </a:xfrm>
        </p:spPr>
        <p:txBody>
          <a:bodyPr>
            <a:normAutofit/>
          </a:bodyPr>
          <a:lstStyle/>
          <a:p>
            <a:r>
              <a:rPr lang="fr-FR" sz="4000" b="1" dirty="0">
                <a:solidFill>
                  <a:srgbClr val="00AFDA"/>
                </a:solidFill>
              </a:rPr>
              <a:t>Analyse des demandes</a:t>
            </a:r>
          </a:p>
        </p:txBody>
      </p:sp>
      <p:sp>
        <p:nvSpPr>
          <p:cNvPr id="3" name="Espace réservé du contenu 2">
            <a:extLst>
              <a:ext uri="{FF2B5EF4-FFF2-40B4-BE49-F238E27FC236}">
                <a16:creationId xmlns:a16="http://schemas.microsoft.com/office/drawing/2014/main" id="{72303294-B4FA-4470-8790-67851E000697}"/>
              </a:ext>
            </a:extLst>
          </p:cNvPr>
          <p:cNvSpPr>
            <a:spLocks noGrp="1"/>
          </p:cNvSpPr>
          <p:nvPr>
            <p:ph idx="1"/>
          </p:nvPr>
        </p:nvSpPr>
        <p:spPr>
          <a:xfrm>
            <a:off x="838201" y="1396417"/>
            <a:ext cx="8707016" cy="4351338"/>
          </a:xfrm>
        </p:spPr>
        <p:txBody>
          <a:bodyPr>
            <a:normAutofit/>
          </a:bodyPr>
          <a:lstStyle/>
          <a:p>
            <a:pPr marL="0" indent="0">
              <a:buNone/>
            </a:pPr>
            <a:r>
              <a:rPr lang="fr-FR" sz="2000" dirty="0"/>
              <a:t>15 demandes réceptionnées : 6 arbitrées favorablement</a:t>
            </a:r>
          </a:p>
          <a:p>
            <a:pPr marL="0" indent="0">
              <a:buNone/>
            </a:pPr>
            <a:endParaRPr lang="fr-FR" sz="2000" dirty="0"/>
          </a:p>
          <a:p>
            <a:pPr marL="0" indent="0">
              <a:buNone/>
            </a:pPr>
            <a:endParaRPr lang="fr-FR" sz="2000" dirty="0"/>
          </a:p>
          <a:p>
            <a:pPr marL="0" indent="0">
              <a:buNone/>
            </a:pPr>
            <a:endParaRPr lang="fr-FR" sz="2000" dirty="0"/>
          </a:p>
          <a:p>
            <a:pPr marL="0" indent="0">
              <a:buNone/>
            </a:pPr>
            <a:endParaRPr lang="fr-FR" sz="2000" b="1" dirty="0"/>
          </a:p>
        </p:txBody>
      </p:sp>
      <p:graphicFrame>
        <p:nvGraphicFramePr>
          <p:cNvPr id="4" name="Tableau 3">
            <a:extLst>
              <a:ext uri="{FF2B5EF4-FFF2-40B4-BE49-F238E27FC236}">
                <a16:creationId xmlns:a16="http://schemas.microsoft.com/office/drawing/2014/main" id="{64DA8408-BCC4-4698-BC06-589570CC22D1}"/>
              </a:ext>
            </a:extLst>
          </p:cNvPr>
          <p:cNvGraphicFramePr>
            <a:graphicFrameLocks noGrp="1"/>
          </p:cNvGraphicFramePr>
          <p:nvPr>
            <p:extLst>
              <p:ext uri="{D42A27DB-BD31-4B8C-83A1-F6EECF244321}">
                <p14:modId xmlns:p14="http://schemas.microsoft.com/office/powerpoint/2010/main" val="2719898075"/>
              </p:ext>
            </p:extLst>
          </p:nvPr>
        </p:nvGraphicFramePr>
        <p:xfrm>
          <a:off x="838201" y="1970213"/>
          <a:ext cx="8408436" cy="2917573"/>
        </p:xfrm>
        <a:graphic>
          <a:graphicData uri="http://schemas.openxmlformats.org/drawingml/2006/table">
            <a:tbl>
              <a:tblPr/>
              <a:tblGrid>
                <a:gridCol w="554490">
                  <a:extLst>
                    <a:ext uri="{9D8B030D-6E8A-4147-A177-3AD203B41FA5}">
                      <a16:colId xmlns:a16="http://schemas.microsoft.com/office/drawing/2014/main" val="411858597"/>
                    </a:ext>
                  </a:extLst>
                </a:gridCol>
                <a:gridCol w="1087195">
                  <a:extLst>
                    <a:ext uri="{9D8B030D-6E8A-4147-A177-3AD203B41FA5}">
                      <a16:colId xmlns:a16="http://schemas.microsoft.com/office/drawing/2014/main" val="1877627961"/>
                    </a:ext>
                  </a:extLst>
                </a:gridCol>
                <a:gridCol w="1774366">
                  <a:extLst>
                    <a:ext uri="{9D8B030D-6E8A-4147-A177-3AD203B41FA5}">
                      <a16:colId xmlns:a16="http://schemas.microsoft.com/office/drawing/2014/main" val="4209853785"/>
                    </a:ext>
                  </a:extLst>
                </a:gridCol>
                <a:gridCol w="1087195">
                  <a:extLst>
                    <a:ext uri="{9D8B030D-6E8A-4147-A177-3AD203B41FA5}">
                      <a16:colId xmlns:a16="http://schemas.microsoft.com/office/drawing/2014/main" val="2766980374"/>
                    </a:ext>
                  </a:extLst>
                </a:gridCol>
                <a:gridCol w="2067454">
                  <a:extLst>
                    <a:ext uri="{9D8B030D-6E8A-4147-A177-3AD203B41FA5}">
                      <a16:colId xmlns:a16="http://schemas.microsoft.com/office/drawing/2014/main" val="2028711846"/>
                    </a:ext>
                  </a:extLst>
                </a:gridCol>
                <a:gridCol w="918868">
                  <a:extLst>
                    <a:ext uri="{9D8B030D-6E8A-4147-A177-3AD203B41FA5}">
                      <a16:colId xmlns:a16="http://schemas.microsoft.com/office/drawing/2014/main" val="3465105070"/>
                    </a:ext>
                  </a:extLst>
                </a:gridCol>
                <a:gridCol w="918868">
                  <a:extLst>
                    <a:ext uri="{9D8B030D-6E8A-4147-A177-3AD203B41FA5}">
                      <a16:colId xmlns:a16="http://schemas.microsoft.com/office/drawing/2014/main" val="1379747577"/>
                    </a:ext>
                  </a:extLst>
                </a:gridCol>
              </a:tblGrid>
              <a:tr h="458131">
                <a:tc>
                  <a:txBody>
                    <a:bodyPr/>
                    <a:lstStyle/>
                    <a:p>
                      <a:pPr algn="ctr" fontAlgn="ctr"/>
                      <a:r>
                        <a:rPr lang="fr-FR" sz="900" b="1" i="0" u="none" strike="noStrike">
                          <a:solidFill>
                            <a:srgbClr val="FFFFFF"/>
                          </a:solidFill>
                          <a:effectLst/>
                          <a:latin typeface="Calibri" panose="020F0502020204030204" pitchFamily="34" charset="0"/>
                        </a:rPr>
                        <a:t>ID</a:t>
                      </a:r>
                    </a:p>
                  </a:txBody>
                  <a:tcPr marL="7433" marR="7433" marT="7433"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900" b="1" i="0" u="none" strike="noStrike">
                          <a:solidFill>
                            <a:srgbClr val="FFFFFF"/>
                          </a:solidFill>
                          <a:effectLst/>
                          <a:latin typeface="Calibri" panose="020F0502020204030204" pitchFamily="34" charset="0"/>
                        </a:rPr>
                        <a:t>Composante principale</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900" b="1" i="0" u="none" strike="noStrike">
                          <a:solidFill>
                            <a:srgbClr val="FFFFFF"/>
                          </a:solidFill>
                          <a:effectLst/>
                          <a:latin typeface="Calibri" panose="020F0502020204030204" pitchFamily="34" charset="0"/>
                        </a:rPr>
                        <a:t>Département disciplinaire</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900" b="1" i="0" u="none" strike="noStrike">
                          <a:solidFill>
                            <a:srgbClr val="FFFFFF"/>
                          </a:solidFill>
                          <a:effectLst/>
                          <a:latin typeface="Calibri" panose="020F0502020204030204" pitchFamily="34" charset="0"/>
                        </a:rPr>
                        <a:t>Discipline</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900" b="1" i="0" u="none" strike="noStrike">
                          <a:solidFill>
                            <a:srgbClr val="FFFFFF"/>
                          </a:solidFill>
                          <a:effectLst/>
                          <a:latin typeface="Calibri" panose="020F0502020204030204" pitchFamily="34" charset="0"/>
                        </a:rPr>
                        <a:t>Profil à publier</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900" b="1" i="0" u="none" strike="noStrike">
                          <a:solidFill>
                            <a:srgbClr val="FFFFFF"/>
                          </a:solidFill>
                          <a:effectLst/>
                          <a:latin typeface="Calibri" panose="020F0502020204030204" pitchFamily="34" charset="0"/>
                        </a:rPr>
                        <a:t>Type de recrutement</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D7B93"/>
                    </a:solidFill>
                  </a:tcPr>
                </a:tc>
                <a:tc>
                  <a:txBody>
                    <a:bodyPr/>
                    <a:lstStyle/>
                    <a:p>
                      <a:pPr algn="ctr" fontAlgn="ctr"/>
                      <a:r>
                        <a:rPr lang="fr-FR" sz="900" b="1" i="0" u="none" strike="noStrike" dirty="0">
                          <a:solidFill>
                            <a:srgbClr val="FFFFFF"/>
                          </a:solidFill>
                          <a:effectLst/>
                          <a:latin typeface="Calibri" panose="020F0502020204030204" pitchFamily="34" charset="0"/>
                        </a:rPr>
                        <a:t>Poste demandé</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2D7B93"/>
                    </a:solidFill>
                  </a:tcPr>
                </a:tc>
                <a:extLst>
                  <a:ext uri="{0D108BD9-81ED-4DB2-BD59-A6C34878D82A}">
                    <a16:rowId xmlns:a16="http://schemas.microsoft.com/office/drawing/2014/main" val="3423796634"/>
                  </a:ext>
                </a:extLst>
              </a:tr>
              <a:tr h="409907">
                <a:tc>
                  <a:txBody>
                    <a:bodyPr/>
                    <a:lstStyle/>
                    <a:p>
                      <a:pPr algn="ctr" fontAlgn="ctr"/>
                      <a:r>
                        <a:rPr lang="fr-FR" sz="1600" b="1" i="0" u="none" strike="noStrike">
                          <a:solidFill>
                            <a:srgbClr val="000000"/>
                          </a:solidFill>
                          <a:effectLst/>
                          <a:latin typeface="Calibri" panose="020F0502020204030204" pitchFamily="34" charset="0"/>
                        </a:rPr>
                        <a:t>1</a:t>
                      </a:r>
                    </a:p>
                  </a:txBody>
                  <a:tcPr marL="7433" marR="7433" marT="7433"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IUT</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Electronique, Automatique et traitement du signal;</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H1415</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Sciences Industrielles de l’ingénieur option ingénierie électrique </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Concours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PRAG</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493286524"/>
                  </a:ext>
                </a:extLst>
              </a:tr>
              <a:tr h="409907">
                <a:tc>
                  <a:txBody>
                    <a:bodyPr/>
                    <a:lstStyle/>
                    <a:p>
                      <a:pPr algn="ctr" fontAlgn="ctr"/>
                      <a:r>
                        <a:rPr lang="fr-FR" sz="1600" b="1" i="0" u="none" strike="noStrike">
                          <a:solidFill>
                            <a:srgbClr val="000000"/>
                          </a:solidFill>
                          <a:effectLst/>
                          <a:latin typeface="Calibri" panose="020F0502020204030204" pitchFamily="34" charset="0"/>
                        </a:rPr>
                        <a:t>5</a:t>
                      </a:r>
                    </a:p>
                  </a:txBody>
                  <a:tcPr marL="7433" marR="7433" marT="7433"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IUT</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Science de Gestion et du Management;</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H8010</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Conduite de projet et distribution </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Concours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PRAG</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219986693"/>
                  </a:ext>
                </a:extLst>
              </a:tr>
              <a:tr h="409907">
                <a:tc>
                  <a:txBody>
                    <a:bodyPr/>
                    <a:lstStyle/>
                    <a:p>
                      <a:pPr algn="ctr" fontAlgn="ctr"/>
                      <a:r>
                        <a:rPr lang="fr-FR" sz="1600" b="1" i="0" u="none" strike="noStrike">
                          <a:solidFill>
                            <a:srgbClr val="000000"/>
                          </a:solidFill>
                          <a:effectLst/>
                          <a:latin typeface="Calibri" panose="020F0502020204030204" pitchFamily="34" charset="0"/>
                        </a:rPr>
                        <a:t>8</a:t>
                      </a:r>
                    </a:p>
                  </a:txBody>
                  <a:tcPr marL="7433" marR="7433" marT="7433"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IUT</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Culture et Langues Etrangères et Régionales;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H0422</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Anglais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Concours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PRAG</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289597363"/>
                  </a:ext>
                </a:extLst>
              </a:tr>
              <a:tr h="409907">
                <a:tc>
                  <a:txBody>
                    <a:bodyPr/>
                    <a:lstStyle/>
                    <a:p>
                      <a:pPr algn="ctr" fontAlgn="ctr"/>
                      <a:r>
                        <a:rPr lang="fr-FR" sz="1600" b="1" i="0" u="none" strike="noStrike">
                          <a:solidFill>
                            <a:srgbClr val="000000"/>
                          </a:solidFill>
                          <a:effectLst/>
                          <a:latin typeface="Calibri" panose="020F0502020204030204" pitchFamily="34" charset="0"/>
                        </a:rPr>
                        <a:t>9</a:t>
                      </a:r>
                    </a:p>
                  </a:txBody>
                  <a:tcPr marL="7433" marR="7433" marT="7433"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INSPE</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Sciences de l’éducation;</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Anglais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Didactique de l'Anglais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Concours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PRAG</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056230694"/>
                  </a:ext>
                </a:extLst>
              </a:tr>
              <a:tr h="409907">
                <a:tc>
                  <a:txBody>
                    <a:bodyPr/>
                    <a:lstStyle/>
                    <a:p>
                      <a:pPr algn="ctr" fontAlgn="ctr"/>
                      <a:r>
                        <a:rPr lang="fr-FR" sz="1600" b="1" i="0" u="none" strike="noStrike">
                          <a:solidFill>
                            <a:srgbClr val="000000"/>
                          </a:solidFill>
                          <a:effectLst/>
                          <a:latin typeface="Calibri" panose="020F0502020204030204" pitchFamily="34" charset="0"/>
                        </a:rPr>
                        <a:t>13</a:t>
                      </a:r>
                    </a:p>
                  </a:txBody>
                  <a:tcPr marL="7433" marR="7433" marT="7433"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UniCA Sport</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Sciences et techniques des activités physiques et sportives;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H1900</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Fitness - Musculation</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Concours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PRAG</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171951777"/>
                  </a:ext>
                </a:extLst>
              </a:tr>
              <a:tr h="409907">
                <a:tc>
                  <a:txBody>
                    <a:bodyPr/>
                    <a:lstStyle/>
                    <a:p>
                      <a:pPr algn="ctr" fontAlgn="ctr"/>
                      <a:r>
                        <a:rPr lang="fr-FR" sz="1600" b="1" i="0" u="none" strike="noStrike">
                          <a:solidFill>
                            <a:srgbClr val="000000"/>
                          </a:solidFill>
                          <a:effectLst/>
                          <a:latin typeface="Calibri" panose="020F0502020204030204" pitchFamily="34" charset="0"/>
                        </a:rPr>
                        <a:t>14</a:t>
                      </a:r>
                    </a:p>
                  </a:txBody>
                  <a:tcPr marL="7433" marR="7433" marT="7433" marB="0" anchor="ctr">
                    <a:lnL w="6350" cap="flat" cmpd="sng" algn="ctr">
                      <a:solidFill>
                        <a:srgbClr val="8EA9DB"/>
                      </a:solidFill>
                      <a:prstDash val="solid"/>
                      <a:round/>
                      <a:headEnd type="none" w="med" len="med"/>
                      <a:tailEnd type="none" w="med" len="med"/>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INSPE</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Sciences de l’éducation;</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1er degré (professorat des écoles)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Formation des enseignants du 1er degré pour l’École inclusive</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a:solidFill>
                            <a:srgbClr val="000000"/>
                          </a:solidFill>
                          <a:effectLst/>
                          <a:latin typeface="Calibri" panose="020F0502020204030204" pitchFamily="34" charset="0"/>
                        </a:rPr>
                        <a:t>Concours</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tc>
                  <a:txBody>
                    <a:bodyPr/>
                    <a:lstStyle/>
                    <a:p>
                      <a:pPr algn="ctr" fontAlgn="ctr"/>
                      <a:r>
                        <a:rPr lang="fr-FR" sz="900" b="0" i="0" u="none" strike="noStrike" dirty="0">
                          <a:solidFill>
                            <a:srgbClr val="000000"/>
                          </a:solidFill>
                          <a:effectLst/>
                          <a:latin typeface="Calibri" panose="020F0502020204030204" pitchFamily="34" charset="0"/>
                        </a:rPr>
                        <a:t>PRCE</a:t>
                      </a:r>
                    </a:p>
                  </a:txBody>
                  <a:tcPr marL="7433" marR="7433" marT="7433" marB="0" anchor="ctr">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158312316"/>
                  </a:ext>
                </a:extLst>
              </a:tr>
            </a:tbl>
          </a:graphicData>
        </a:graphic>
      </p:graphicFrame>
    </p:spTree>
    <p:extLst>
      <p:ext uri="{BB962C8B-B14F-4D97-AF65-F5344CB8AC3E}">
        <p14:creationId xmlns:p14="http://schemas.microsoft.com/office/powerpoint/2010/main" val="97580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0A9CA195-8F74-4FB3-B137-99643093672B}"/>
              </a:ext>
            </a:extLst>
          </p:cNvPr>
          <p:cNvSpPr txBox="1"/>
          <p:nvPr/>
        </p:nvSpPr>
        <p:spPr>
          <a:xfrm>
            <a:off x="576946" y="1627921"/>
            <a:ext cx="8479131" cy="1166277"/>
          </a:xfrm>
          <a:prstGeom prst="roundRect">
            <a:avLst/>
          </a:prstGeom>
          <a:ln w="19050"/>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fr-FR" sz="2000" b="1" dirty="0">
                <a:solidFill>
                  <a:schemeClr val="accent1">
                    <a:lumMod val="75000"/>
                  </a:schemeClr>
                </a:solidFill>
                <a:latin typeface="Arial" panose="020B0604020202020204" pitchFamily="34" charset="0"/>
                <a:cs typeface="Arial" panose="020B0604020202020204" pitchFamily="34" charset="0"/>
              </a:rPr>
              <a:t>Concours national d’agrégation</a:t>
            </a:r>
          </a:p>
          <a:p>
            <a:pPr algn="just"/>
            <a:endParaRPr lang="fr-FR" sz="1050" dirty="0">
              <a:latin typeface="Arial" panose="020B0604020202020204" pitchFamily="34" charset="0"/>
              <a:cs typeface="Arial" panose="020B0604020202020204" pitchFamily="34" charset="0"/>
              <a:sym typeface="Wingdings" panose="05000000000000000000" pitchFamily="2" charset="2"/>
            </a:endParaRPr>
          </a:p>
          <a:p>
            <a:pPr algn="just"/>
            <a:r>
              <a:rPr lang="fr-FR" sz="1100" u="sng" dirty="0">
                <a:solidFill>
                  <a:schemeClr val="accent1">
                    <a:lumMod val="75000"/>
                  </a:schemeClr>
                </a:solidFill>
                <a:latin typeface="Arial" panose="020B0604020202020204" pitchFamily="34" charset="0"/>
                <a:cs typeface="Arial" panose="020B0604020202020204" pitchFamily="34" charset="0"/>
              </a:rPr>
              <a:t>Enseignants-Chercheurs</a:t>
            </a:r>
          </a:p>
          <a:p>
            <a:pPr algn="just"/>
            <a:r>
              <a:rPr lang="fr-FR" sz="1050" dirty="0">
                <a:latin typeface="Arial" panose="020B0604020202020204" pitchFamily="34" charset="0"/>
                <a:cs typeface="Arial" panose="020B0604020202020204" pitchFamily="34" charset="0"/>
                <a:sym typeface="Wingdings" panose="05000000000000000000" pitchFamily="2" charset="2"/>
              </a:rPr>
              <a:t>Les demandes d’ouverture de concours d’agrégation doivent être remontées au Ministère d’ici le 17 octobre 2024.</a:t>
            </a:r>
          </a:p>
          <a:p>
            <a:pPr algn="just"/>
            <a:r>
              <a:rPr lang="fr-FR" sz="1050" dirty="0">
                <a:latin typeface="Arial" panose="020B0604020202020204" pitchFamily="34" charset="0"/>
                <a:cs typeface="Arial" panose="020B0604020202020204" pitchFamily="34" charset="0"/>
                <a:sym typeface="Wingdings" panose="05000000000000000000" pitchFamily="2" charset="2"/>
              </a:rPr>
              <a:t>Ces demandes devront passer en CSAE, </a:t>
            </a:r>
            <a:r>
              <a:rPr lang="fr-FR" sz="1050" dirty="0" err="1">
                <a:latin typeface="Arial" panose="020B0604020202020204" pitchFamily="34" charset="0"/>
                <a:cs typeface="Arial" panose="020B0604020202020204" pitchFamily="34" charset="0"/>
                <a:sym typeface="Wingdings" panose="05000000000000000000" pitchFamily="2" charset="2"/>
              </a:rPr>
              <a:t>CAc</a:t>
            </a:r>
            <a:r>
              <a:rPr lang="fr-FR" sz="1050" dirty="0">
                <a:latin typeface="Arial" panose="020B0604020202020204" pitchFamily="34" charset="0"/>
                <a:cs typeface="Arial" panose="020B0604020202020204" pitchFamily="34" charset="0"/>
                <a:sym typeface="Wingdings" panose="05000000000000000000" pitchFamily="2" charset="2"/>
              </a:rPr>
              <a:t> Plénier et en CA au mois de septembre,</a:t>
            </a:r>
          </a:p>
        </p:txBody>
      </p:sp>
      <p:sp>
        <p:nvSpPr>
          <p:cNvPr id="5" name="Titre 1">
            <a:extLst>
              <a:ext uri="{FF2B5EF4-FFF2-40B4-BE49-F238E27FC236}">
                <a16:creationId xmlns:a16="http://schemas.microsoft.com/office/drawing/2014/main" id="{4A04D4A6-2D77-4E5F-8752-69B51A29AC48}"/>
              </a:ext>
            </a:extLst>
          </p:cNvPr>
          <p:cNvSpPr>
            <a:spLocks noGrp="1"/>
          </p:cNvSpPr>
          <p:nvPr>
            <p:ph type="title"/>
          </p:nvPr>
        </p:nvSpPr>
        <p:spPr>
          <a:xfrm>
            <a:off x="838200" y="365126"/>
            <a:ext cx="10515600" cy="801202"/>
          </a:xfrm>
        </p:spPr>
        <p:txBody>
          <a:bodyPr>
            <a:normAutofit fontScale="90000"/>
          </a:bodyPr>
          <a:lstStyle/>
          <a:p>
            <a:r>
              <a:rPr lang="fr-FR" sz="2800" b="1" dirty="0">
                <a:solidFill>
                  <a:srgbClr val="00AFDA"/>
                </a:solidFill>
              </a:rPr>
              <a:t>Campagne Emploi Enseignants Chercheurs Concours National d’Agrégation  </a:t>
            </a:r>
            <a:endParaRPr lang="fr-FR" sz="4000" b="1" dirty="0">
              <a:solidFill>
                <a:srgbClr val="00AFDA"/>
              </a:solidFill>
            </a:endParaRPr>
          </a:p>
        </p:txBody>
      </p:sp>
      <p:graphicFrame>
        <p:nvGraphicFramePr>
          <p:cNvPr id="6" name="Tableau 5">
            <a:extLst>
              <a:ext uri="{FF2B5EF4-FFF2-40B4-BE49-F238E27FC236}">
                <a16:creationId xmlns:a16="http://schemas.microsoft.com/office/drawing/2014/main" id="{F8A7932D-C721-4EA1-B144-E1AC1085B3C6}"/>
              </a:ext>
            </a:extLst>
          </p:cNvPr>
          <p:cNvGraphicFramePr>
            <a:graphicFrameLocks noGrp="1"/>
          </p:cNvGraphicFramePr>
          <p:nvPr>
            <p:extLst>
              <p:ext uri="{D42A27DB-BD31-4B8C-83A1-F6EECF244321}">
                <p14:modId xmlns:p14="http://schemas.microsoft.com/office/powerpoint/2010/main" val="906485342"/>
              </p:ext>
            </p:extLst>
          </p:nvPr>
        </p:nvGraphicFramePr>
        <p:xfrm>
          <a:off x="576946" y="3273657"/>
          <a:ext cx="9929861" cy="1956422"/>
        </p:xfrm>
        <a:graphic>
          <a:graphicData uri="http://schemas.openxmlformats.org/drawingml/2006/table">
            <a:tbl>
              <a:tblPr/>
              <a:tblGrid>
                <a:gridCol w="351567">
                  <a:extLst>
                    <a:ext uri="{9D8B030D-6E8A-4147-A177-3AD203B41FA5}">
                      <a16:colId xmlns:a16="http://schemas.microsoft.com/office/drawing/2014/main" val="167558716"/>
                    </a:ext>
                  </a:extLst>
                </a:gridCol>
                <a:gridCol w="632040">
                  <a:extLst>
                    <a:ext uri="{9D8B030D-6E8A-4147-A177-3AD203B41FA5}">
                      <a16:colId xmlns:a16="http://schemas.microsoft.com/office/drawing/2014/main" val="1117297338"/>
                    </a:ext>
                  </a:extLst>
                </a:gridCol>
                <a:gridCol w="531281">
                  <a:extLst>
                    <a:ext uri="{9D8B030D-6E8A-4147-A177-3AD203B41FA5}">
                      <a16:colId xmlns:a16="http://schemas.microsoft.com/office/drawing/2014/main" val="3741636216"/>
                    </a:ext>
                  </a:extLst>
                </a:gridCol>
                <a:gridCol w="641201">
                  <a:extLst>
                    <a:ext uri="{9D8B030D-6E8A-4147-A177-3AD203B41FA5}">
                      <a16:colId xmlns:a16="http://schemas.microsoft.com/office/drawing/2014/main" val="3638806194"/>
                    </a:ext>
                  </a:extLst>
                </a:gridCol>
                <a:gridCol w="668680">
                  <a:extLst>
                    <a:ext uri="{9D8B030D-6E8A-4147-A177-3AD203B41FA5}">
                      <a16:colId xmlns:a16="http://schemas.microsoft.com/office/drawing/2014/main" val="2403740442"/>
                    </a:ext>
                  </a:extLst>
                </a:gridCol>
                <a:gridCol w="851882">
                  <a:extLst>
                    <a:ext uri="{9D8B030D-6E8A-4147-A177-3AD203B41FA5}">
                      <a16:colId xmlns:a16="http://schemas.microsoft.com/office/drawing/2014/main" val="2194551051"/>
                    </a:ext>
                  </a:extLst>
                </a:gridCol>
                <a:gridCol w="677840">
                  <a:extLst>
                    <a:ext uri="{9D8B030D-6E8A-4147-A177-3AD203B41FA5}">
                      <a16:colId xmlns:a16="http://schemas.microsoft.com/office/drawing/2014/main" val="4061308317"/>
                    </a:ext>
                  </a:extLst>
                </a:gridCol>
                <a:gridCol w="668681">
                  <a:extLst>
                    <a:ext uri="{9D8B030D-6E8A-4147-A177-3AD203B41FA5}">
                      <a16:colId xmlns:a16="http://schemas.microsoft.com/office/drawing/2014/main" val="1606052180"/>
                    </a:ext>
                  </a:extLst>
                </a:gridCol>
                <a:gridCol w="4906689">
                  <a:extLst>
                    <a:ext uri="{9D8B030D-6E8A-4147-A177-3AD203B41FA5}">
                      <a16:colId xmlns:a16="http://schemas.microsoft.com/office/drawing/2014/main" val="832792088"/>
                    </a:ext>
                  </a:extLst>
                </a:gridCol>
              </a:tblGrid>
              <a:tr h="532830">
                <a:tc>
                  <a:txBody>
                    <a:bodyPr/>
                    <a:lstStyle/>
                    <a:p>
                      <a:pPr algn="ctr" fontAlgn="ctr"/>
                      <a:r>
                        <a:rPr lang="fr-FR" sz="900" b="1" i="0" u="none" strike="noStrike">
                          <a:solidFill>
                            <a:srgbClr val="FFFFFF"/>
                          </a:solidFill>
                          <a:effectLst/>
                          <a:latin typeface="Calibri" panose="020F0502020204030204" pitchFamily="34" charset="0"/>
                        </a:rPr>
                        <a:t>ID</a:t>
                      </a:r>
                    </a:p>
                  </a:txBody>
                  <a:tcPr marL="0" marR="0" marT="0" marB="0" anchor="ctr">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fr-FR" sz="900" b="1" i="0" u="none" strike="noStrike">
                          <a:solidFill>
                            <a:srgbClr val="FFFFFF"/>
                          </a:solidFill>
                          <a:effectLst/>
                          <a:latin typeface="Calibri" panose="020F0502020204030204" pitchFamily="34" charset="0"/>
                        </a:rPr>
                        <a:t>Type de recrutement</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fr-FR" sz="900" b="1" i="0" u="none" strike="noStrike">
                          <a:solidFill>
                            <a:srgbClr val="FFFFFF"/>
                          </a:solidFill>
                          <a:effectLst/>
                          <a:latin typeface="Calibri" panose="020F0502020204030204" pitchFamily="34" charset="0"/>
                        </a:rPr>
                        <a:t>Section CNU</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fr-FR" sz="900" b="1" i="0" u="none" strike="noStrike">
                          <a:solidFill>
                            <a:srgbClr val="FFFFFF"/>
                          </a:solidFill>
                          <a:effectLst/>
                          <a:latin typeface="Calibri" panose="020F0502020204030204" pitchFamily="34" charset="0"/>
                        </a:rPr>
                        <a:t>Composante principale</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fr-FR" sz="900" b="1" i="0" u="none" strike="noStrike">
                          <a:solidFill>
                            <a:srgbClr val="FFFFFF"/>
                          </a:solidFill>
                          <a:effectLst/>
                          <a:latin typeface="Calibri" panose="020F0502020204030204" pitchFamily="34" charset="0"/>
                        </a:rPr>
                        <a:t>Poste demandé</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fr-FR" sz="900" b="1" i="0" u="none" strike="noStrike">
                          <a:solidFill>
                            <a:srgbClr val="FFFFFF"/>
                          </a:solidFill>
                          <a:effectLst/>
                          <a:latin typeface="Calibri" panose="020F0502020204030204" pitchFamily="34" charset="0"/>
                        </a:rPr>
                        <a:t>Article de recrutement PR</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fr-FR" sz="900" b="1" i="0" u="none" strike="noStrike">
                          <a:solidFill>
                            <a:srgbClr val="FFFFFF"/>
                          </a:solidFill>
                          <a:effectLst/>
                          <a:latin typeface="Calibri" panose="020F0502020204030204" pitchFamily="34" charset="0"/>
                        </a:rPr>
                        <a:t>Unité de recherche</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fr-FR" sz="900" b="1" i="0" u="none" strike="noStrike">
                          <a:solidFill>
                            <a:srgbClr val="FFFFFF"/>
                          </a:solidFill>
                          <a:effectLst/>
                          <a:latin typeface="Calibri" panose="020F0502020204030204" pitchFamily="34" charset="0"/>
                        </a:rPr>
                        <a:t>Département disciplinaire</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ctr"/>
                      <a:r>
                        <a:rPr lang="fr-FR" sz="900" b="1" i="0" u="none" strike="noStrike">
                          <a:solidFill>
                            <a:srgbClr val="FFFFFF"/>
                          </a:solidFill>
                          <a:effectLst/>
                          <a:latin typeface="Calibri" panose="020F0502020204030204" pitchFamily="34" charset="0"/>
                        </a:rPr>
                        <a:t>Argumentaire synthétique</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629893125"/>
                  </a:ext>
                </a:extLst>
              </a:tr>
              <a:tr h="1423592">
                <a:tc>
                  <a:txBody>
                    <a:bodyPr/>
                    <a:lstStyle/>
                    <a:p>
                      <a:pPr algn="ctr" fontAlgn="ctr"/>
                      <a:r>
                        <a:rPr lang="fr-FR" sz="1000" b="1" i="0" u="none" strike="noStrike">
                          <a:solidFill>
                            <a:srgbClr val="000000"/>
                          </a:solidFill>
                          <a:effectLst/>
                          <a:latin typeface="Calibri" panose="020F0502020204030204" pitchFamily="34" charset="0"/>
                        </a:rPr>
                        <a:t>4</a:t>
                      </a:r>
                    </a:p>
                  </a:txBody>
                  <a:tcPr marL="0" marR="0" marT="0" marB="0" anchor="ctr">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fr-FR" sz="600" b="0" i="0" u="none" strike="noStrike">
                          <a:solidFill>
                            <a:srgbClr val="000000"/>
                          </a:solidFill>
                          <a:effectLst/>
                          <a:latin typeface="Calibri" panose="020F0502020204030204" pitchFamily="34" charset="0"/>
                        </a:rPr>
                        <a:t>Concours</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fr-FR" sz="600" b="0" i="0" u="none" strike="noStrike" dirty="0">
                          <a:solidFill>
                            <a:srgbClr val="000000"/>
                          </a:solidFill>
                          <a:effectLst/>
                          <a:latin typeface="Calibri" panose="020F0502020204030204" pitchFamily="34" charset="0"/>
                        </a:rPr>
                        <a:t>Section 02 - Droit public</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fr-FR" sz="600" b="0" i="0" u="none" strike="noStrike">
                          <a:solidFill>
                            <a:srgbClr val="000000"/>
                          </a:solidFill>
                          <a:effectLst/>
                          <a:latin typeface="Calibri" panose="020F0502020204030204" pitchFamily="34" charset="0"/>
                        </a:rPr>
                        <a:t>LEX SOCIETY</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fr-FR" sz="600" b="0" i="0" u="none" strike="noStrike">
                          <a:solidFill>
                            <a:srgbClr val="000000"/>
                          </a:solidFill>
                          <a:effectLst/>
                          <a:latin typeface="Calibri" panose="020F0502020204030204" pitchFamily="34" charset="0"/>
                        </a:rPr>
                        <a:t>PR</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fr-FR" sz="600" b="0" i="0" u="none" strike="noStrike">
                          <a:solidFill>
                            <a:srgbClr val="000000"/>
                          </a:solidFill>
                          <a:effectLst/>
                          <a:latin typeface="Calibri" panose="020F0502020204030204" pitchFamily="34" charset="0"/>
                        </a:rPr>
                        <a:t>Article 46.1</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fr-FR" sz="600" b="0" i="0" u="none" strike="noStrike">
                          <a:solidFill>
                            <a:srgbClr val="000000"/>
                          </a:solidFill>
                          <a:effectLst/>
                          <a:latin typeface="Calibri" panose="020F0502020204030204" pitchFamily="34" charset="0"/>
                        </a:rPr>
                        <a:t>CENTRE D’ÉTUDES ET DE RECHERCHES EN DROIT ADMINISTRATIF, CONSTITUTIONNEL, FINANCIER ET FISCAL - CERDACFF;</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fr-FR" sz="600" b="0" i="0" u="none" strike="noStrike">
                          <a:solidFill>
                            <a:srgbClr val="000000"/>
                          </a:solidFill>
                          <a:effectLst/>
                          <a:latin typeface="Calibri" panose="020F0502020204030204" pitchFamily="34" charset="0"/>
                        </a:rPr>
                        <a:t>Droit et Science politique;</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fr-FR" sz="600" b="0" i="0" u="none" strike="noStrike" dirty="0">
                          <a:solidFill>
                            <a:srgbClr val="000000"/>
                          </a:solidFill>
                          <a:effectLst/>
                          <a:latin typeface="Calibri" panose="020F0502020204030204" pitchFamily="34" charset="0"/>
                        </a:rPr>
                        <a:t>La demande de mise au concours d’agrégation d’un poste de professeur des université en section 02 droit public en remplacement du départ à la retraite au 1er septembre 2024 d’un collègue professeur des universités repose sur un double argumentaire propre d’une part, à la composante EUR LEX société / Faculté de droit et au département disciplinaire de droit et science politique (DDSP) pour la section 02 du CNU (droit public) et d’autre part, au laboratoire de recherche CERDACFF (UPR 7267). </a:t>
                      </a:r>
                      <a:br>
                        <a:rPr lang="fr-FR" sz="600" b="0" i="0" u="none" strike="noStrike" dirty="0">
                          <a:solidFill>
                            <a:srgbClr val="000000"/>
                          </a:solidFill>
                          <a:effectLst/>
                          <a:latin typeface="Calibri" panose="020F0502020204030204" pitchFamily="34" charset="0"/>
                        </a:rPr>
                      </a:br>
                      <a:r>
                        <a:rPr lang="fr-FR" sz="600" b="0" i="0" u="none" strike="noStrike" dirty="0">
                          <a:solidFill>
                            <a:srgbClr val="000000"/>
                          </a:solidFill>
                          <a:effectLst/>
                          <a:latin typeface="Calibri" panose="020F0502020204030204" pitchFamily="34" charset="0"/>
                        </a:rPr>
                        <a:t>D’un point de vue pédagogique, cette demande prioritaire se justifie par le fait que le droit public (section CNU 02) est une section qui fonctionne depuis plusieurs années avec plusieurs centaines d’heures de cours magistraux pourvus par des sur-services des collègues titulaires. Malgré ces sur-services conséquents, environ 300 HCM restent actuellement vacants (notamment en L3, M1 et M2). De même, il apparait qu’un enseignant vacataire a assuré, depuis plusieurs années (y compris en 2023-24), pas moins de 128 HCM (il ne sera pas en situation, pour cause de retraite et de déménagement, d’être renouvelé l’année prochaine). De plus, cette situation structurelle est </a:t>
                      </a:r>
                      <a:r>
                        <a:rPr lang="fr-FR" sz="600" b="0" i="0" u="none" strike="noStrike" dirty="0" err="1">
                          <a:solidFill>
                            <a:srgbClr val="000000"/>
                          </a:solidFill>
                          <a:effectLst/>
                          <a:latin typeface="Calibri" panose="020F0502020204030204" pitchFamily="34" charset="0"/>
                        </a:rPr>
                        <a:t>agravée</a:t>
                      </a:r>
                      <a:r>
                        <a:rPr lang="fr-FR" sz="600" b="0" i="0" u="none" strike="noStrike" dirty="0">
                          <a:solidFill>
                            <a:srgbClr val="000000"/>
                          </a:solidFill>
                          <a:effectLst/>
                          <a:latin typeface="Calibri" panose="020F0502020204030204" pitchFamily="34" charset="0"/>
                        </a:rPr>
                        <a:t> par le fait que plusieurs enseignants-chercheurs de la section sont actuellement et seront en CRCT ou sous contrat à l’IUF (jusqu’en 2029).  Il en résulte un sous </a:t>
                      </a:r>
                      <a:r>
                        <a:rPr lang="fr-FR" sz="600" b="0" i="0" u="none" strike="noStrike" dirty="0" err="1">
                          <a:solidFill>
                            <a:srgbClr val="000000"/>
                          </a:solidFill>
                          <a:effectLst/>
                          <a:latin typeface="Calibri" panose="020F0502020204030204" pitchFamily="34" charset="0"/>
                        </a:rPr>
                        <a:t>encadremement</a:t>
                      </a:r>
                      <a:r>
                        <a:rPr lang="fr-FR" sz="600" b="0" i="0" u="none" strike="noStrike" dirty="0">
                          <a:solidFill>
                            <a:srgbClr val="000000"/>
                          </a:solidFill>
                          <a:effectLst/>
                          <a:latin typeface="Calibri" panose="020F0502020204030204" pitchFamily="34" charset="0"/>
                        </a:rPr>
                        <a:t> générant une mise en tension importante de la section. Cela explique également la difficulté de fonctionnement de la section 02 devant faire appel, souvent au dépourvu et de manière aléatoire, à des enseignants vacataires. Le départ à la retraite du collègue au 1er septembre 2024 ne fera que renforcer ces déséquilibres et difficultés à pourvoir un nombre conséquent de CM de droit public. </a:t>
                      </a:r>
                    </a:p>
                  </a:txBody>
                  <a:tcPr marL="0" marR="0" marT="0" marB="0" anchor="ctr">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33058704"/>
                  </a:ext>
                </a:extLst>
              </a:tr>
            </a:tbl>
          </a:graphicData>
        </a:graphic>
      </p:graphicFrame>
    </p:spTree>
    <p:extLst>
      <p:ext uri="{BB962C8B-B14F-4D97-AF65-F5344CB8AC3E}">
        <p14:creationId xmlns:p14="http://schemas.microsoft.com/office/powerpoint/2010/main" val="15264286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a706aa0-b5f1-4ee2-a8a0-cb45492556c1">
      <Terms xmlns="http://schemas.microsoft.com/office/infopath/2007/PartnerControls"/>
    </lcf76f155ced4ddcb4097134ff3c332f>
    <TaxCatchAll xmlns="4cdc9311-f1ad-430e-9248-bbbc87ff981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D57B14F3874BD4096BEC0836DEBD5D4" ma:contentTypeVersion="14" ma:contentTypeDescription="Crée un document." ma:contentTypeScope="" ma:versionID="5267f79048a872ad4269195e09c95fe4">
  <xsd:schema xmlns:xsd="http://www.w3.org/2001/XMLSchema" xmlns:xs="http://www.w3.org/2001/XMLSchema" xmlns:p="http://schemas.microsoft.com/office/2006/metadata/properties" xmlns:ns2="3a706aa0-b5f1-4ee2-a8a0-cb45492556c1" xmlns:ns3="4cdc9311-f1ad-430e-9248-bbbc87ff981d" targetNamespace="http://schemas.microsoft.com/office/2006/metadata/properties" ma:root="true" ma:fieldsID="3a7f43a0f6e9476265fddfeb77125b86" ns2:_="" ns3:_="">
    <xsd:import namespace="3a706aa0-b5f1-4ee2-a8a0-cb45492556c1"/>
    <xsd:import namespace="4cdc9311-f1ad-430e-9248-bbbc87ff981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706aa0-b5f1-4ee2-a8a0-cb45492556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Balises d’images" ma:readOnly="false" ma:fieldId="{5cf76f15-5ced-4ddc-b409-7134ff3c332f}" ma:taxonomyMulti="true" ma:sspId="e741edfd-2169-4bab-b116-ba96bcb059c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dc9311-f1ad-430e-9248-bbbc87ff981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5977dded-a617-4a5d-a4a6-4e77c9db0f34}" ma:internalName="TaxCatchAll" ma:showField="CatchAllData" ma:web="4cdc9311-f1ad-430e-9248-bbbc87ff981d">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0AE41A-5A31-47CA-A3E6-F8ACF74138F4}">
  <ds:schemaRefs>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elements/1.1/"/>
    <ds:schemaRef ds:uri="4cdc9311-f1ad-430e-9248-bbbc87ff981d"/>
    <ds:schemaRef ds:uri="3a706aa0-b5f1-4ee2-a8a0-cb45492556c1"/>
    <ds:schemaRef ds:uri="http://www.w3.org/XML/1998/namespace"/>
  </ds:schemaRefs>
</ds:datastoreItem>
</file>

<file path=customXml/itemProps2.xml><?xml version="1.0" encoding="utf-8"?>
<ds:datastoreItem xmlns:ds="http://schemas.openxmlformats.org/officeDocument/2006/customXml" ds:itemID="{0078F8BD-3728-4923-AAA8-90FB31FCDB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706aa0-b5f1-4ee2-a8a0-cb45492556c1"/>
    <ds:schemaRef ds:uri="4cdc9311-f1ad-430e-9248-bbbc87ff98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309B2F-FD47-4207-AC42-1617A9F890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717</TotalTime>
  <Words>907</Words>
  <Application>Microsoft Office PowerPoint</Application>
  <PresentationFormat>Grand écran</PresentationFormat>
  <Paragraphs>148</Paragraphs>
  <Slides>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Calibri Light</vt:lpstr>
      <vt:lpstr>Wingdings</vt:lpstr>
      <vt:lpstr>Thème Office</vt:lpstr>
      <vt:lpstr>CA du 23 septembre 2024  Campagne d’emplois 2025-2026 Enseignants du Second Degré </vt:lpstr>
      <vt:lpstr>Contexte</vt:lpstr>
      <vt:lpstr>Principes d’arbitrage</vt:lpstr>
      <vt:lpstr>Chiffrage</vt:lpstr>
      <vt:lpstr>Analyse des demandes</vt:lpstr>
      <vt:lpstr>Campagne Emploi Enseignants Chercheurs Concours National d’Agrégation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Emilie Deplantay</dc:creator>
  <cp:lastModifiedBy>Yousra Mcharek</cp:lastModifiedBy>
  <cp:revision>477</cp:revision>
  <dcterms:created xsi:type="dcterms:W3CDTF">2020-12-17T16:42:38Z</dcterms:created>
  <dcterms:modified xsi:type="dcterms:W3CDTF">2024-09-16T07:00:08Z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0x0101005D57B14F3874BD4096BEC0836DEBD5D4</vt:lpwstr>
  </property>
</Properties>
</file>