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69" r:id="rId5"/>
    <p:sldId id="391" r:id="rId6"/>
    <p:sldId id="389" r:id="rId7"/>
    <p:sldId id="392" r:id="rId8"/>
    <p:sldId id="361" r:id="rId9"/>
    <p:sldId id="390"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0E16C89-B635-B078-FCB4-5DA266ABD7E2}" name="Fabienne D-Arripe-Longueville" initials="FD" userId="S::Fabienne.D-ARRIPE-LONGUEVILLE@unice.fr::f7e41c36-2af2-45ad-82a3-bfbed68f4c5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ugues Llitjos" initials="HL" lastIdx="18" clrIdx="0">
    <p:extLst>
      <p:ext uri="{19B8F6BF-5375-455C-9EA6-DF929625EA0E}">
        <p15:presenceInfo xmlns:p15="http://schemas.microsoft.com/office/powerpoint/2012/main" userId="S::Hugues.LLITJOS@unice.fr::0110b67a-967a-47a2-ab55-6b1d5d9ffdde" providerId="AD"/>
      </p:ext>
    </p:extLst>
  </p:cmAuthor>
  <p:cmAuthor id="2" name="Pauline Robineau" initials="PR" lastIdx="2" clrIdx="1">
    <p:extLst>
      <p:ext uri="{19B8F6BF-5375-455C-9EA6-DF929625EA0E}">
        <p15:presenceInfo xmlns:p15="http://schemas.microsoft.com/office/powerpoint/2012/main" userId="S::Pauline.ROBINEAU@unice.fr::b1d07c6b-1e92-4cca-aae2-a1bf7bba77b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FD5EA"/>
    <a:srgbClr val="E9EBF5"/>
    <a:srgbClr val="800080"/>
    <a:srgbClr val="00AFDA"/>
    <a:srgbClr val="660066"/>
    <a:srgbClr val="007EA1"/>
    <a:srgbClr val="F0E0C8"/>
    <a:srgbClr val="FFCCCC"/>
    <a:srgbClr val="B0A7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809" autoAdjust="0"/>
    <p:restoredTop sz="96327"/>
  </p:normalViewPr>
  <p:slideViewPr>
    <p:cSldViewPr snapToGrid="0" snapToObjects="1">
      <p:cViewPr varScale="1">
        <p:scale>
          <a:sx n="103" d="100"/>
          <a:sy n="103" d="100"/>
        </p:scale>
        <p:origin x="114"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9F2104-2C41-4E3F-965A-864F9FF4A877}" type="datetimeFigureOut">
              <a:rPr lang="fr-FR" smtClean="0"/>
              <a:t>16/09/2024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F7EFA0-2721-404E-A25E-A7CA4B41AD62}" type="slidenum">
              <a:rPr lang="fr-FR" smtClean="0"/>
              <a:t>‹N°›</a:t>
            </a:fld>
            <a:endParaRPr lang="fr-FR"/>
          </a:p>
        </p:txBody>
      </p:sp>
    </p:spTree>
    <p:extLst>
      <p:ext uri="{BB962C8B-B14F-4D97-AF65-F5344CB8AC3E}">
        <p14:creationId xmlns:p14="http://schemas.microsoft.com/office/powerpoint/2010/main" val="2633256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Voir Claire ANDRIKO pour rappel du cadre</a:t>
            </a:r>
          </a:p>
        </p:txBody>
      </p:sp>
      <p:sp>
        <p:nvSpPr>
          <p:cNvPr id="4" name="Espace réservé du numéro de diapositive 3"/>
          <p:cNvSpPr>
            <a:spLocks noGrp="1"/>
          </p:cNvSpPr>
          <p:nvPr>
            <p:ph type="sldNum" sz="quarter" idx="5"/>
          </p:nvPr>
        </p:nvSpPr>
        <p:spPr/>
        <p:txBody>
          <a:bodyPr/>
          <a:lstStyle/>
          <a:p>
            <a:fld id="{DFF7EFA0-2721-404E-A25E-A7CA4B41AD62}" type="slidenum">
              <a:rPr lang="fr-FR" smtClean="0"/>
              <a:t>6</a:t>
            </a:fld>
            <a:endParaRPr lang="fr-FR"/>
          </a:p>
        </p:txBody>
      </p:sp>
    </p:spTree>
    <p:extLst>
      <p:ext uri="{BB962C8B-B14F-4D97-AF65-F5344CB8AC3E}">
        <p14:creationId xmlns:p14="http://schemas.microsoft.com/office/powerpoint/2010/main" val="39588956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B565EB-645F-9F49-B54C-1BEAEB3CEF3F}"/>
              </a:ext>
            </a:extLst>
          </p:cNvPr>
          <p:cNvSpPr>
            <a:spLocks noGrp="1"/>
          </p:cNvSpPr>
          <p:nvPr>
            <p:ph type="ctrTitle"/>
          </p:nvPr>
        </p:nvSpPr>
        <p:spPr>
          <a:xfrm>
            <a:off x="498389" y="726947"/>
            <a:ext cx="9144000" cy="2387600"/>
          </a:xfrm>
        </p:spPr>
        <p:txBody>
          <a:bodyPr anchor="b"/>
          <a:lstStyle>
            <a:lvl1pPr algn="ctr">
              <a:defRPr sz="6000">
                <a:solidFill>
                  <a:schemeClr val="bg1"/>
                </a:solidFill>
              </a:defRPr>
            </a:lvl1pPr>
          </a:lstStyle>
          <a:p>
            <a:r>
              <a:rPr lang="fr-FR" dirty="0"/>
              <a:t>Modifiez le style du titre</a:t>
            </a:r>
          </a:p>
        </p:txBody>
      </p:sp>
      <p:sp>
        <p:nvSpPr>
          <p:cNvPr id="3" name="Sous-titre 2">
            <a:extLst>
              <a:ext uri="{FF2B5EF4-FFF2-40B4-BE49-F238E27FC236}">
                <a16:creationId xmlns:a16="http://schemas.microsoft.com/office/drawing/2014/main" id="{CD8810B9-F005-FA4B-9FC4-D3F42CA2BEB8}"/>
              </a:ext>
            </a:extLst>
          </p:cNvPr>
          <p:cNvSpPr>
            <a:spLocks noGrp="1"/>
          </p:cNvSpPr>
          <p:nvPr>
            <p:ph type="subTitle" idx="1"/>
          </p:nvPr>
        </p:nvSpPr>
        <p:spPr>
          <a:xfrm>
            <a:off x="498389" y="3206622"/>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4" name="Espace réservé de la date 3">
            <a:extLst>
              <a:ext uri="{FF2B5EF4-FFF2-40B4-BE49-F238E27FC236}">
                <a16:creationId xmlns:a16="http://schemas.microsoft.com/office/drawing/2014/main" id="{E6434737-E9C1-724C-BB97-2C8B32185D69}"/>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5" name="Espace réservé du pied de page 4">
            <a:extLst>
              <a:ext uri="{FF2B5EF4-FFF2-40B4-BE49-F238E27FC236}">
                <a16:creationId xmlns:a16="http://schemas.microsoft.com/office/drawing/2014/main" id="{DE03D1D2-14B9-EE4F-9C38-4413083A315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81301A9-C74A-394C-BFC1-8A328A4F5635}"/>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2916751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907AFB-4C41-264D-9A86-B373B26FD4C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585C83E-DC7A-5245-9B17-A0CF6775E59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747ABCA-D978-3D48-9567-6F6DAC3A66F0}"/>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5" name="Espace réservé du pied de page 4">
            <a:extLst>
              <a:ext uri="{FF2B5EF4-FFF2-40B4-BE49-F238E27FC236}">
                <a16:creationId xmlns:a16="http://schemas.microsoft.com/office/drawing/2014/main" id="{1BDEBBCB-8C43-4041-8267-E7E3A8DC3F4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8225708-BCC4-B94C-86A7-B64712714E06}"/>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3282802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B7D35CF-2B09-CA44-9EC1-0E6F25D4D37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F77BC52-D063-7740-8BBC-77043F15DE8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6541140-AA0D-B347-B406-49AF4FFA24D1}"/>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5" name="Espace réservé du pied de page 4">
            <a:extLst>
              <a:ext uri="{FF2B5EF4-FFF2-40B4-BE49-F238E27FC236}">
                <a16:creationId xmlns:a16="http://schemas.microsoft.com/office/drawing/2014/main" id="{348134E4-3506-0C4E-8AC6-6806FDD843F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DBB440D-FC1A-7D40-8097-0B9B295F7571}"/>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3556615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B9303-A836-7B47-AF40-5CB00B9DB83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542AE0E-B7EB-1B4B-A752-48DB286830A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D492057-823C-0D4C-98FB-9964AFF4896B}"/>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5" name="Espace réservé du pied de page 4">
            <a:extLst>
              <a:ext uri="{FF2B5EF4-FFF2-40B4-BE49-F238E27FC236}">
                <a16:creationId xmlns:a16="http://schemas.microsoft.com/office/drawing/2014/main" id="{AE1A0F72-FCAB-B94B-847A-193F38DCC9B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61ADFB-AEB9-DE40-BCBC-C229304B3B9F}"/>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3311744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84E391-87FE-E24D-A29B-509C1F80983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F26EE5B-8D5E-0249-8197-4F8D8BC657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F2BF55C6-7112-CB40-8BFE-E970A4200C9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6DF1E93-A48B-4840-8FBD-D530D62A70F4}"/>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178471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D82470-170A-6244-9CEE-C705A9E3FB7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2602C27-4BB2-F541-9CFC-DD98F763EE7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1AB0D4A-F50E-2E4A-B3B1-FEA11AC05E4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E4951EE-5408-7E41-8983-E4885A20DC9C}"/>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6" name="Espace réservé du pied de page 5">
            <a:extLst>
              <a:ext uri="{FF2B5EF4-FFF2-40B4-BE49-F238E27FC236}">
                <a16:creationId xmlns:a16="http://schemas.microsoft.com/office/drawing/2014/main" id="{FFEA078A-3333-5B44-9546-F3B67E57105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B7ECF9D-CC63-A74F-B807-AF4891C8C6E7}"/>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4095803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6A704F-A2AB-C042-8318-E8156EE90B5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F7158D03-76F0-C849-B311-76294F480E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E119FC5-1E57-8647-9094-6AA0762DE41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2C59F66-67D7-3148-80CE-2B7E79C3F5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A3A4125-75ED-C144-9425-5037F65AD8D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1B52FDC-5EB7-9843-B14D-33A788AE9662}"/>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8" name="Espace réservé du pied de page 7">
            <a:extLst>
              <a:ext uri="{FF2B5EF4-FFF2-40B4-BE49-F238E27FC236}">
                <a16:creationId xmlns:a16="http://schemas.microsoft.com/office/drawing/2014/main" id="{C0932C9E-C9DA-EA40-B280-3398975419C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5CF29DE-F793-AE49-BF1F-342C5F7279C5}"/>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1185601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3B344E-65E8-6C47-8ACE-F77D04078DD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4C41B8D-D8B9-994A-9567-B36D148525A9}"/>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4" name="Espace réservé du pied de page 3">
            <a:extLst>
              <a:ext uri="{FF2B5EF4-FFF2-40B4-BE49-F238E27FC236}">
                <a16:creationId xmlns:a16="http://schemas.microsoft.com/office/drawing/2014/main" id="{1704282C-0FD2-9646-9A7E-8C89D768A3C8}"/>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A8ACBFF-9FC2-B843-8C3D-3D5C31DFA3AE}"/>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257296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B89A5E2-6B2B-BC44-93E6-B41B5F45E755}"/>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3" name="Espace réservé du pied de page 2">
            <a:extLst>
              <a:ext uri="{FF2B5EF4-FFF2-40B4-BE49-F238E27FC236}">
                <a16:creationId xmlns:a16="http://schemas.microsoft.com/office/drawing/2014/main" id="{5C7B6132-EDA5-1841-9B66-30983A5D31C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566DDF5-CA06-4A46-B36A-7C1AE6BFA5D0}"/>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1242556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4B5FE9-F1B6-3C43-A076-777571977B0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F4036C8-1EEF-0449-B61F-846EC905F6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11BB652-4511-1247-BE65-1F3383BE24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99615D5-3415-5F44-97D5-2086CE93B243}"/>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6" name="Espace réservé du pied de page 5">
            <a:extLst>
              <a:ext uri="{FF2B5EF4-FFF2-40B4-BE49-F238E27FC236}">
                <a16:creationId xmlns:a16="http://schemas.microsoft.com/office/drawing/2014/main" id="{76A8247D-B124-A94D-BE55-8A47BF74046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83B9946-CB1D-364E-9274-8EB80CB7A5F2}"/>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2698824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98D90D-E08D-E340-AAD9-DFF2B83F5BC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431A650-6F0B-354C-9A7D-DAE389529C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14BC31C-BB7B-DA42-85EC-D89F182311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43BBCA1-C8C1-8A4A-9EE6-7C2D65103901}"/>
              </a:ext>
            </a:extLst>
          </p:cNvPr>
          <p:cNvSpPr>
            <a:spLocks noGrp="1"/>
          </p:cNvSpPr>
          <p:nvPr>
            <p:ph type="dt" sz="half" idx="10"/>
          </p:nvPr>
        </p:nvSpPr>
        <p:spPr/>
        <p:txBody>
          <a:bodyPr/>
          <a:lstStyle/>
          <a:p>
            <a:fld id="{5874A4A6-8FB3-6748-9183-085231ADC42E}" type="datetimeFigureOut">
              <a:rPr lang="fr-FR" smtClean="0"/>
              <a:t>16/09/2024</a:t>
            </a:fld>
            <a:endParaRPr lang="fr-FR"/>
          </a:p>
        </p:txBody>
      </p:sp>
      <p:sp>
        <p:nvSpPr>
          <p:cNvPr id="6" name="Espace réservé du pied de page 5">
            <a:extLst>
              <a:ext uri="{FF2B5EF4-FFF2-40B4-BE49-F238E27FC236}">
                <a16:creationId xmlns:a16="http://schemas.microsoft.com/office/drawing/2014/main" id="{59051AFD-BB7B-C440-9D0D-AFAE733EB9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4E64950-1946-234E-B994-5E62B7A91846}"/>
              </a:ext>
            </a:extLst>
          </p:cNvPr>
          <p:cNvSpPr>
            <a:spLocks noGrp="1"/>
          </p:cNvSpPr>
          <p:nvPr>
            <p:ph type="sldNum" sz="quarter" idx="12"/>
          </p:nvPr>
        </p:nvSpPr>
        <p:spPr/>
        <p:txBody>
          <a:bodyPr/>
          <a:lstStyle/>
          <a:p>
            <a:fld id="{CA23F1A7-58AB-0B45-AF0A-DCEC269B84E3}" type="slidenum">
              <a:rPr lang="fr-FR" smtClean="0"/>
              <a:t>‹N°›</a:t>
            </a:fld>
            <a:endParaRPr lang="fr-FR"/>
          </a:p>
        </p:txBody>
      </p:sp>
    </p:spTree>
    <p:extLst>
      <p:ext uri="{BB962C8B-B14F-4D97-AF65-F5344CB8AC3E}">
        <p14:creationId xmlns:p14="http://schemas.microsoft.com/office/powerpoint/2010/main" val="2293550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E1A250A-CC03-3E43-AF33-B01A2D9701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B9631DA9-36F9-0F46-BF4B-8A33663AB7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D8CDDC7-C282-AE48-8994-5D26F79C13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74A4A6-8FB3-6748-9183-085231ADC42E}" type="datetimeFigureOut">
              <a:rPr lang="fr-FR" smtClean="0"/>
              <a:t>16/09/2024</a:t>
            </a:fld>
            <a:endParaRPr lang="fr-FR"/>
          </a:p>
        </p:txBody>
      </p:sp>
      <p:sp>
        <p:nvSpPr>
          <p:cNvPr id="5" name="Espace réservé du pied de page 4">
            <a:extLst>
              <a:ext uri="{FF2B5EF4-FFF2-40B4-BE49-F238E27FC236}">
                <a16:creationId xmlns:a16="http://schemas.microsoft.com/office/drawing/2014/main" id="{325D93B5-AB06-5445-9F36-1DC839FF62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D27C48E-5F8E-F942-99BE-5F24833083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23F1A7-58AB-0B45-AF0A-DCEC269B84E3}" type="slidenum">
              <a:rPr lang="fr-FR" smtClean="0"/>
              <a:t>‹N°›</a:t>
            </a:fld>
            <a:endParaRPr lang="fr-FR"/>
          </a:p>
        </p:txBody>
      </p:sp>
    </p:spTree>
    <p:extLst>
      <p:ext uri="{BB962C8B-B14F-4D97-AF65-F5344CB8AC3E}">
        <p14:creationId xmlns:p14="http://schemas.microsoft.com/office/powerpoint/2010/main" val="4195179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81A93A8E-E90D-4472-9281-AA8162337E68}"/>
              </a:ext>
            </a:extLst>
          </p:cNvPr>
          <p:cNvSpPr>
            <a:spLocks noGrp="1"/>
          </p:cNvSpPr>
          <p:nvPr>
            <p:ph type="ctrTitle"/>
          </p:nvPr>
        </p:nvSpPr>
        <p:spPr>
          <a:xfrm>
            <a:off x="1524000" y="1306968"/>
            <a:ext cx="9144000" cy="3207852"/>
          </a:xfrm>
        </p:spPr>
        <p:txBody>
          <a:bodyPr>
            <a:normAutofit/>
          </a:bodyPr>
          <a:lstStyle/>
          <a:p>
            <a:r>
              <a:rPr lang="fr-FR" sz="4900" dirty="0">
                <a:cs typeface="Arial" panose="020B0604020202020204" pitchFamily="34" charset="0"/>
              </a:rPr>
              <a:t>CA du 23 septembre 2024</a:t>
            </a:r>
            <a:br>
              <a:rPr lang="fr-FR" sz="4900" dirty="0">
                <a:cs typeface="Arial" panose="020B0604020202020204" pitchFamily="34" charset="0"/>
              </a:rPr>
            </a:br>
            <a:br>
              <a:rPr lang="fr-FR" sz="3100" dirty="0">
                <a:cs typeface="Arial" panose="020B0604020202020204" pitchFamily="34" charset="0"/>
              </a:rPr>
            </a:br>
            <a:r>
              <a:rPr lang="fr-FR" sz="3100" dirty="0">
                <a:cs typeface="Arial" panose="020B0604020202020204" pitchFamily="34" charset="0"/>
              </a:rPr>
              <a:t>Campagne d’emplois 2025-2026</a:t>
            </a:r>
            <a:br>
              <a:rPr lang="fr-FR" sz="3100" dirty="0">
                <a:cs typeface="Arial" panose="020B0604020202020204" pitchFamily="34" charset="0"/>
              </a:rPr>
            </a:br>
            <a:r>
              <a:rPr lang="fr-FR" sz="3100" dirty="0">
                <a:cs typeface="Arial" panose="020B0604020202020204" pitchFamily="34" charset="0"/>
              </a:rPr>
              <a:t>Enseignants du Second Degré</a:t>
            </a:r>
            <a:br>
              <a:rPr lang="fr-FR" dirty="0"/>
            </a:br>
            <a:endParaRPr lang="fr-FR" dirty="0"/>
          </a:p>
        </p:txBody>
      </p:sp>
    </p:spTree>
    <p:extLst>
      <p:ext uri="{BB962C8B-B14F-4D97-AF65-F5344CB8AC3E}">
        <p14:creationId xmlns:p14="http://schemas.microsoft.com/office/powerpoint/2010/main" val="1840667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F7EBD3-EE3F-40C2-8969-B93C541C2E45}"/>
              </a:ext>
            </a:extLst>
          </p:cNvPr>
          <p:cNvSpPr>
            <a:spLocks noGrp="1"/>
          </p:cNvSpPr>
          <p:nvPr>
            <p:ph type="title"/>
          </p:nvPr>
        </p:nvSpPr>
        <p:spPr>
          <a:xfrm>
            <a:off x="838200" y="411781"/>
            <a:ext cx="10515600" cy="801202"/>
          </a:xfrm>
        </p:spPr>
        <p:txBody>
          <a:bodyPr>
            <a:normAutofit/>
          </a:bodyPr>
          <a:lstStyle/>
          <a:p>
            <a:r>
              <a:rPr lang="fr-FR" sz="4000" b="1" dirty="0">
                <a:solidFill>
                  <a:srgbClr val="00AFDA"/>
                </a:solidFill>
              </a:rPr>
              <a:t>Contexte</a:t>
            </a:r>
          </a:p>
        </p:txBody>
      </p:sp>
      <p:sp>
        <p:nvSpPr>
          <p:cNvPr id="7" name="Espace réservé du contenu 6">
            <a:extLst>
              <a:ext uri="{FF2B5EF4-FFF2-40B4-BE49-F238E27FC236}">
                <a16:creationId xmlns:a16="http://schemas.microsoft.com/office/drawing/2014/main" id="{C543E064-C1E7-40A0-A30F-C2F416F72D3A}"/>
              </a:ext>
            </a:extLst>
          </p:cNvPr>
          <p:cNvSpPr txBox="1">
            <a:spLocks noGrp="1"/>
          </p:cNvSpPr>
          <p:nvPr>
            <p:ph idx="1"/>
          </p:nvPr>
        </p:nvSpPr>
        <p:spPr>
          <a:xfrm>
            <a:off x="838200" y="1212983"/>
            <a:ext cx="10515600" cy="4451056"/>
          </a:xfrm>
          <a:prstGeom prst="roundRect">
            <a:avLst>
              <a:gd name="adj" fmla="val 11119"/>
            </a:avLst>
          </a:prstGeom>
          <a:ln w="19050"/>
        </p:spPr>
        <p:style>
          <a:lnRef idx="2">
            <a:schemeClr val="accent5"/>
          </a:lnRef>
          <a:fillRef idx="1">
            <a:schemeClr val="lt1"/>
          </a:fillRef>
          <a:effectRef idx="0">
            <a:schemeClr val="accent5"/>
          </a:effectRef>
          <a:fontRef idx="minor">
            <a:schemeClr val="dk1"/>
          </a:fontRef>
        </p:style>
        <p:txBody>
          <a:bodyPr wrap="square" rtlCol="0">
            <a:spAutoFit/>
          </a:bodyPr>
          <a:lstStyle/>
          <a:p>
            <a:pPr marL="0" indent="0" algn="just">
              <a:buNone/>
            </a:pPr>
            <a:endParaRPr lang="fr-FR" sz="700" dirty="0">
              <a:latin typeface="Arial" panose="020B0604020202020204" pitchFamily="34" charset="0"/>
              <a:cs typeface="Arial" panose="020B0604020202020204" pitchFamily="34" charset="0"/>
              <a:sym typeface="Wingdings" panose="05000000000000000000" pitchFamily="2" charset="2"/>
            </a:endParaRPr>
          </a:p>
          <a:p>
            <a:pPr algn="just"/>
            <a:r>
              <a:rPr lang="fr-FR" sz="1600" dirty="0">
                <a:latin typeface="Arial" panose="020B0604020202020204" pitchFamily="34" charset="0"/>
                <a:cs typeface="Arial" panose="020B0604020202020204" pitchFamily="34" charset="0"/>
                <a:sym typeface="Wingdings" panose="05000000000000000000" pitchFamily="2" charset="2"/>
              </a:rPr>
              <a:t>Ouverture de concours pour le recrutement d’enseignants du second degré (PRAG et PRCE) à horizon septembre 2025 :</a:t>
            </a:r>
          </a:p>
          <a:p>
            <a:pPr lvl="1" algn="just"/>
            <a:r>
              <a:rPr lang="fr-FR" sz="1600" dirty="0">
                <a:latin typeface="Arial" panose="020B0604020202020204" pitchFamily="34" charset="0"/>
                <a:cs typeface="Arial" panose="020B0604020202020204" pitchFamily="34" charset="0"/>
                <a:sym typeface="Wingdings" panose="05000000000000000000" pitchFamily="2" charset="2"/>
              </a:rPr>
              <a:t>Campagne principale à l’automne avec résultats en janvier 2025</a:t>
            </a:r>
            <a:endParaRPr lang="fr-FR" sz="1800" dirty="0">
              <a:latin typeface="Arial" panose="020B0604020202020204" pitchFamily="34" charset="0"/>
              <a:cs typeface="Arial" panose="020B0604020202020204" pitchFamily="34" charset="0"/>
              <a:sym typeface="Wingdings" panose="05000000000000000000" pitchFamily="2" charset="2"/>
            </a:endParaRPr>
          </a:p>
          <a:p>
            <a:pPr lvl="1" algn="just"/>
            <a:r>
              <a:rPr lang="fr-FR" sz="1600" dirty="0">
                <a:latin typeface="Arial" panose="020B0604020202020204" pitchFamily="34" charset="0"/>
                <a:cs typeface="Arial" panose="020B0604020202020204" pitchFamily="34" charset="0"/>
                <a:sym typeface="Wingdings" panose="05000000000000000000" pitchFamily="2" charset="2"/>
              </a:rPr>
              <a:t>Seconde vague avec résultats au printemps 2025</a:t>
            </a:r>
          </a:p>
          <a:p>
            <a:pPr marL="0" indent="0" algn="just">
              <a:buNone/>
            </a:pPr>
            <a:endParaRPr lang="fr-FR" sz="1600" dirty="0">
              <a:latin typeface="Arial" panose="020B0604020202020204" pitchFamily="34" charset="0"/>
              <a:cs typeface="Arial" panose="020B0604020202020204" pitchFamily="34" charset="0"/>
              <a:sym typeface="Wingdings" panose="05000000000000000000" pitchFamily="2" charset="2"/>
            </a:endParaRPr>
          </a:p>
          <a:p>
            <a:pPr algn="just"/>
            <a:r>
              <a:rPr lang="fr-FR" sz="1600" dirty="0">
                <a:latin typeface="Arial" panose="020B0604020202020204" pitchFamily="34" charset="0"/>
                <a:cs typeface="Arial" panose="020B0604020202020204" pitchFamily="34" charset="0"/>
                <a:sym typeface="Wingdings" panose="05000000000000000000" pitchFamily="2" charset="2"/>
              </a:rPr>
              <a:t>Plus-value avérée du recours aux enseignants PRAG/PRCE (compétences professionnelles ou techniques particulières, réseau professionnel, préparation au concours de recrutement des enseignants, prises de responsabilités pédagogiques)</a:t>
            </a:r>
          </a:p>
          <a:p>
            <a:pPr marL="0" indent="0" algn="just">
              <a:buNone/>
            </a:pPr>
            <a:endParaRPr lang="fr-FR" sz="1600" dirty="0">
              <a:latin typeface="Arial" panose="020B0604020202020204" pitchFamily="34" charset="0"/>
              <a:cs typeface="Arial" panose="020B0604020202020204" pitchFamily="34" charset="0"/>
              <a:sym typeface="Wingdings" panose="05000000000000000000" pitchFamily="2" charset="2"/>
            </a:endParaRPr>
          </a:p>
          <a:p>
            <a:pPr algn="just"/>
            <a:r>
              <a:rPr lang="fr-FR" sz="1600" dirty="0">
                <a:latin typeface="Arial" panose="020B0604020202020204" pitchFamily="34" charset="0"/>
                <a:cs typeface="Arial" panose="020B0604020202020204" pitchFamily="34" charset="0"/>
                <a:sym typeface="Wingdings" panose="05000000000000000000" pitchFamily="2" charset="2"/>
              </a:rPr>
              <a:t>Culture de ce type de recrutement dans certaines composantes (IUT, INSPE, STAPS)</a:t>
            </a:r>
          </a:p>
          <a:p>
            <a:pPr algn="just"/>
            <a:endParaRPr lang="fr-FR" sz="1600" dirty="0">
              <a:latin typeface="Arial" panose="020B0604020202020204" pitchFamily="34" charset="0"/>
              <a:cs typeface="Arial" panose="020B0604020202020204" pitchFamily="34" charset="0"/>
              <a:sym typeface="Wingdings" panose="05000000000000000000" pitchFamily="2" charset="2"/>
            </a:endParaRPr>
          </a:p>
          <a:p>
            <a:pPr algn="just"/>
            <a:r>
              <a:rPr lang="fr-FR" sz="1600" dirty="0">
                <a:latin typeface="Arial" panose="020B0604020202020204" pitchFamily="34" charset="0"/>
                <a:cs typeface="Arial" panose="020B0604020202020204" pitchFamily="34" charset="0"/>
                <a:sym typeface="Wingdings" panose="05000000000000000000" pitchFamily="2" charset="2"/>
              </a:rPr>
              <a:t>Rappel des arbitrages antérieurs : en 2022 = 0 favorable sur 14, en 2023 = 11 favorables </a:t>
            </a:r>
            <a:r>
              <a:rPr lang="fr-FR" sz="1800" dirty="0">
                <a:latin typeface="Arial" panose="020B0604020202020204" pitchFamily="34" charset="0"/>
                <a:cs typeface="Arial" panose="020B0604020202020204" pitchFamily="34" charset="0"/>
                <a:sym typeface="Wingdings" panose="05000000000000000000" pitchFamily="2" charset="2"/>
              </a:rPr>
              <a:t>sur 17</a:t>
            </a:r>
          </a:p>
          <a:p>
            <a:pPr marL="0" indent="0" algn="just">
              <a:buNone/>
            </a:pPr>
            <a:endParaRPr lang="fr-FR" sz="800" dirty="0">
              <a:latin typeface="Arial" panose="020B0604020202020204" pitchFamily="34" charset="0"/>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1275735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F7EBD3-EE3F-40C2-8969-B93C541C2E45}"/>
              </a:ext>
            </a:extLst>
          </p:cNvPr>
          <p:cNvSpPr>
            <a:spLocks noGrp="1"/>
          </p:cNvSpPr>
          <p:nvPr>
            <p:ph type="title"/>
          </p:nvPr>
        </p:nvSpPr>
        <p:spPr>
          <a:xfrm>
            <a:off x="838200" y="365126"/>
            <a:ext cx="10515600" cy="801202"/>
          </a:xfrm>
        </p:spPr>
        <p:txBody>
          <a:bodyPr>
            <a:normAutofit/>
          </a:bodyPr>
          <a:lstStyle/>
          <a:p>
            <a:r>
              <a:rPr lang="fr-FR" sz="4000" b="1" dirty="0">
                <a:solidFill>
                  <a:srgbClr val="00AFDA"/>
                </a:solidFill>
              </a:rPr>
              <a:t>Principes d’arbitrage</a:t>
            </a:r>
          </a:p>
        </p:txBody>
      </p:sp>
      <p:sp>
        <p:nvSpPr>
          <p:cNvPr id="7" name="Espace réservé du contenu 6">
            <a:extLst>
              <a:ext uri="{FF2B5EF4-FFF2-40B4-BE49-F238E27FC236}">
                <a16:creationId xmlns:a16="http://schemas.microsoft.com/office/drawing/2014/main" id="{C543E064-C1E7-40A0-A30F-C2F416F72D3A}"/>
              </a:ext>
            </a:extLst>
          </p:cNvPr>
          <p:cNvSpPr txBox="1">
            <a:spLocks noGrp="1"/>
          </p:cNvSpPr>
          <p:nvPr>
            <p:ph idx="1"/>
          </p:nvPr>
        </p:nvSpPr>
        <p:spPr>
          <a:xfrm>
            <a:off x="838200" y="1212983"/>
            <a:ext cx="10515600" cy="4290036"/>
          </a:xfrm>
          <a:prstGeom prst="roundRect">
            <a:avLst>
              <a:gd name="adj" fmla="val 11119"/>
            </a:avLst>
          </a:prstGeom>
          <a:ln w="19050"/>
        </p:spPr>
        <p:style>
          <a:lnRef idx="2">
            <a:schemeClr val="accent5"/>
          </a:lnRef>
          <a:fillRef idx="1">
            <a:schemeClr val="lt1"/>
          </a:fillRef>
          <a:effectRef idx="0">
            <a:schemeClr val="accent5"/>
          </a:effectRef>
          <a:fontRef idx="minor">
            <a:schemeClr val="dk1"/>
          </a:fontRef>
        </p:style>
        <p:txBody>
          <a:bodyPr wrap="square" rtlCol="0">
            <a:spAutoFit/>
          </a:bodyPr>
          <a:lstStyle/>
          <a:p>
            <a:pPr marL="0" indent="0" algn="just">
              <a:buNone/>
            </a:pPr>
            <a:r>
              <a:rPr lang="fr-FR" sz="2000" dirty="0">
                <a:solidFill>
                  <a:schemeClr val="accent1">
                    <a:lumMod val="75000"/>
                  </a:schemeClr>
                </a:solidFill>
                <a:latin typeface="Arial" panose="020B0604020202020204" pitchFamily="34" charset="0"/>
                <a:cs typeface="Arial" panose="020B0604020202020204" pitchFamily="34" charset="0"/>
              </a:rPr>
              <a:t>Des principes techniques (DRH)</a:t>
            </a:r>
          </a:p>
          <a:p>
            <a:pPr marL="1200150" lvl="2" indent="-285750" algn="just">
              <a:buFont typeface="Arial" panose="020B0604020202020204" pitchFamily="34" charset="0"/>
              <a:buChar char="•"/>
            </a:pPr>
            <a:r>
              <a:rPr lang="fr-FR" sz="1400" b="1" dirty="0">
                <a:latin typeface="Arial" panose="020B0604020202020204" pitchFamily="34" charset="0"/>
                <a:cs typeface="Arial" panose="020B0604020202020204" pitchFamily="34" charset="0"/>
                <a:sym typeface="Wingdings" panose="05000000000000000000" pitchFamily="2" charset="2"/>
              </a:rPr>
              <a:t>Dossier complet </a:t>
            </a:r>
            <a:r>
              <a:rPr lang="fr-FR" sz="1400" dirty="0">
                <a:latin typeface="Arial" panose="020B0604020202020204" pitchFamily="34" charset="0"/>
                <a:cs typeface="Arial" panose="020B0604020202020204" pitchFamily="34" charset="0"/>
                <a:sym typeface="Wingdings" panose="05000000000000000000" pitchFamily="2" charset="2"/>
              </a:rPr>
              <a:t> éléments de saisie du formulaire FORMS + nom de la personne à remplacer, motif de remplacement (retraite, démission, mutation etc.) et date de départ, état du support de poste</a:t>
            </a:r>
          </a:p>
          <a:p>
            <a:pPr marL="1200150" lvl="2" indent="-285750" algn="just">
              <a:buFont typeface="Arial" panose="020B0604020202020204" pitchFamily="34" charset="0"/>
              <a:buChar char="•"/>
            </a:pPr>
            <a:r>
              <a:rPr lang="fr-FR" sz="1400" b="1" dirty="0">
                <a:latin typeface="Arial" panose="020B0604020202020204" pitchFamily="34" charset="0"/>
                <a:cs typeface="Arial" panose="020B0604020202020204" pitchFamily="34" charset="0"/>
                <a:sym typeface="Wingdings" panose="05000000000000000000" pitchFamily="2" charset="2"/>
              </a:rPr>
              <a:t>Support vacant au 1</a:t>
            </a:r>
            <a:r>
              <a:rPr lang="fr-FR" sz="1400" b="1" baseline="30000" dirty="0">
                <a:latin typeface="Arial" panose="020B0604020202020204" pitchFamily="34" charset="0"/>
                <a:cs typeface="Arial" panose="020B0604020202020204" pitchFamily="34" charset="0"/>
                <a:sym typeface="Wingdings" panose="05000000000000000000" pitchFamily="2" charset="2"/>
              </a:rPr>
              <a:t>er</a:t>
            </a:r>
            <a:r>
              <a:rPr lang="fr-FR" sz="1400" b="1" dirty="0">
                <a:latin typeface="Arial" panose="020B0604020202020204" pitchFamily="34" charset="0"/>
                <a:cs typeface="Arial" panose="020B0604020202020204" pitchFamily="34" charset="0"/>
                <a:sym typeface="Wingdings" panose="05000000000000000000" pitchFamily="2" charset="2"/>
              </a:rPr>
              <a:t> septembre 2025</a:t>
            </a:r>
          </a:p>
          <a:p>
            <a:pPr marL="1200150" lvl="2" indent="-285750" algn="just">
              <a:buFont typeface="Arial" panose="020B0604020202020204" pitchFamily="34" charset="0"/>
              <a:buChar char="•"/>
            </a:pPr>
            <a:r>
              <a:rPr lang="fr-FR" sz="1400" b="1" dirty="0">
                <a:latin typeface="Arial" panose="020B0604020202020204" pitchFamily="34" charset="0"/>
                <a:cs typeface="Arial" panose="020B0604020202020204" pitchFamily="34" charset="0"/>
                <a:sym typeface="Wingdings" panose="05000000000000000000" pitchFamily="2" charset="2"/>
              </a:rPr>
              <a:t>Période transitoire </a:t>
            </a:r>
            <a:r>
              <a:rPr lang="fr-FR" sz="1400" dirty="0">
                <a:latin typeface="Arial" panose="020B0604020202020204" pitchFamily="34" charset="0"/>
                <a:cs typeface="Arial" panose="020B0604020202020204" pitchFamily="34" charset="0"/>
                <a:sym typeface="Wingdings" panose="05000000000000000000" pitchFamily="2" charset="2"/>
              </a:rPr>
              <a:t>= heures complémentaires, vacations, remplacement par un contractuel </a:t>
            </a:r>
          </a:p>
          <a:p>
            <a:pPr marL="1200150" lvl="2" indent="-285750" algn="just">
              <a:buFont typeface="Arial" panose="020B0604020202020204" pitchFamily="34" charset="0"/>
              <a:buChar char="•"/>
            </a:pPr>
            <a:endParaRPr lang="fr-FR" sz="1400" dirty="0">
              <a:latin typeface="Arial" panose="020B0604020202020204" pitchFamily="34" charset="0"/>
              <a:cs typeface="Arial" panose="020B0604020202020204" pitchFamily="34" charset="0"/>
              <a:sym typeface="Wingdings" panose="05000000000000000000" pitchFamily="2" charset="2"/>
            </a:endParaRPr>
          </a:p>
          <a:p>
            <a:pPr marL="0" indent="0" algn="just">
              <a:buNone/>
            </a:pPr>
            <a:r>
              <a:rPr lang="fr-FR" sz="2000" dirty="0">
                <a:solidFill>
                  <a:schemeClr val="accent1">
                    <a:lumMod val="75000"/>
                  </a:schemeClr>
                </a:solidFill>
                <a:latin typeface="Arial" panose="020B0604020202020204" pitchFamily="34" charset="0"/>
                <a:cs typeface="Arial" panose="020B0604020202020204" pitchFamily="34" charset="0"/>
              </a:rPr>
              <a:t>Principes stratégiques d’arbitrage par la commission</a:t>
            </a:r>
          </a:p>
          <a:p>
            <a:pPr marL="1200150" lvl="2"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sym typeface="Wingdings" panose="05000000000000000000" pitchFamily="2" charset="2"/>
              </a:rPr>
              <a:t>Examen des argumentaires des composantes  </a:t>
            </a:r>
          </a:p>
          <a:p>
            <a:pPr marL="1200150" lvl="2"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sym typeface="Wingdings" panose="05000000000000000000" pitchFamily="2" charset="2"/>
              </a:rPr>
              <a:t>Identification et discussion de la plus-value d’un support second degré</a:t>
            </a:r>
          </a:p>
          <a:p>
            <a:pPr marL="1200150" lvl="2" indent="-285750" algn="just">
              <a:buFont typeface="Arial" panose="020B0604020202020204" pitchFamily="34" charset="0"/>
              <a:buChar char="•"/>
            </a:pPr>
            <a:r>
              <a:rPr lang="fr-FR" sz="1400" dirty="0">
                <a:latin typeface="Arial" panose="020B0604020202020204" pitchFamily="34" charset="0"/>
                <a:cs typeface="Arial" panose="020B0604020202020204" pitchFamily="34" charset="0"/>
                <a:sym typeface="Wingdings" panose="05000000000000000000" pitchFamily="2" charset="2"/>
              </a:rPr>
              <a:t>Discussion avec les Directeurs de composantes des situations non arbitrables en première intention </a:t>
            </a:r>
          </a:p>
          <a:p>
            <a:pPr marL="0" indent="0" algn="just">
              <a:buNone/>
            </a:pPr>
            <a:endParaRPr lang="fr-FR" sz="1400" dirty="0">
              <a:latin typeface="Arial" panose="020B0604020202020204" pitchFamily="34" charset="0"/>
              <a:cs typeface="Arial" panose="020B0604020202020204" pitchFamily="34" charset="0"/>
              <a:sym typeface="Wingdings" panose="05000000000000000000" pitchFamily="2" charset="2"/>
            </a:endParaRP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fr-FR"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Wingdings" panose="05000000000000000000" pitchFamily="2" charset="2"/>
              </a:rPr>
              <a:t>13 demandes d’ouverture de concours (dont 6 ont été arbitrées favorablement) et 2 demandes de créations de postes du 2</a:t>
            </a:r>
            <a:r>
              <a:rPr kumimoji="0" lang="fr-FR" sz="1200" b="1" i="0" u="none" strike="noStrike" kern="1200" cap="none" spc="0" normalizeH="0" baseline="30000" noProof="0" dirty="0">
                <a:ln>
                  <a:noFill/>
                </a:ln>
                <a:solidFill>
                  <a:prstClr val="black"/>
                </a:solidFill>
                <a:effectLst/>
                <a:uLnTx/>
                <a:uFillTx/>
                <a:latin typeface="Arial" panose="020B0604020202020204" pitchFamily="34" charset="0"/>
                <a:ea typeface="+mn-ea"/>
                <a:cs typeface="Arial" panose="020B0604020202020204" pitchFamily="34" charset="0"/>
                <a:sym typeface="Wingdings" panose="05000000000000000000" pitchFamily="2" charset="2"/>
              </a:rPr>
              <a:t>nd</a:t>
            </a:r>
            <a:r>
              <a:rPr kumimoji="0" lang="fr-FR"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Wingdings" panose="05000000000000000000" pitchFamily="2" charset="2"/>
              </a:rPr>
              <a:t> degré ont été présentées au CSAE du 10 septembre</a:t>
            </a:r>
          </a:p>
          <a:p>
            <a:pPr marL="228600" marR="0" lvl="0" indent="-228600" algn="just"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fr-FR"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Wingdings" panose="05000000000000000000" pitchFamily="2" charset="2"/>
              </a:rPr>
              <a:t>Une demande d’ouverture de concours d’agrégation relative à la Campagne des Enseignants-Chercheurs a reçu un vote favorable lors de ce CSAE</a:t>
            </a:r>
            <a:endParaRPr kumimoji="0" lang="fr-FR"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Wingdings" panose="05000000000000000000" pitchFamily="2" charset="2"/>
            </a:endParaRPr>
          </a:p>
        </p:txBody>
      </p:sp>
    </p:spTree>
    <p:extLst>
      <p:ext uri="{BB962C8B-B14F-4D97-AF65-F5344CB8AC3E}">
        <p14:creationId xmlns:p14="http://schemas.microsoft.com/office/powerpoint/2010/main" val="3829691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F7EBD3-EE3F-40C2-8969-B93C541C2E45}"/>
              </a:ext>
            </a:extLst>
          </p:cNvPr>
          <p:cNvSpPr>
            <a:spLocks noGrp="1"/>
          </p:cNvSpPr>
          <p:nvPr>
            <p:ph type="title"/>
          </p:nvPr>
        </p:nvSpPr>
        <p:spPr>
          <a:xfrm>
            <a:off x="838200" y="365126"/>
            <a:ext cx="10515600" cy="801202"/>
          </a:xfrm>
        </p:spPr>
        <p:txBody>
          <a:bodyPr>
            <a:normAutofit/>
          </a:bodyPr>
          <a:lstStyle/>
          <a:p>
            <a:r>
              <a:rPr lang="fr-FR" sz="4000" b="1" dirty="0">
                <a:solidFill>
                  <a:srgbClr val="00AFDA"/>
                </a:solidFill>
              </a:rPr>
              <a:t>Chiffrage</a:t>
            </a:r>
          </a:p>
        </p:txBody>
      </p:sp>
      <p:graphicFrame>
        <p:nvGraphicFramePr>
          <p:cNvPr id="6" name="Tableau 5">
            <a:extLst>
              <a:ext uri="{FF2B5EF4-FFF2-40B4-BE49-F238E27FC236}">
                <a16:creationId xmlns:a16="http://schemas.microsoft.com/office/drawing/2014/main" id="{D27ABD2A-4E97-4E62-96B5-3BCC358ECAD2}"/>
              </a:ext>
            </a:extLst>
          </p:cNvPr>
          <p:cNvGraphicFramePr>
            <a:graphicFrameLocks noGrp="1"/>
          </p:cNvGraphicFramePr>
          <p:nvPr>
            <p:extLst>
              <p:ext uri="{D42A27DB-BD31-4B8C-83A1-F6EECF244321}">
                <p14:modId xmlns:p14="http://schemas.microsoft.com/office/powerpoint/2010/main" val="2042071067"/>
              </p:ext>
            </p:extLst>
          </p:nvPr>
        </p:nvGraphicFramePr>
        <p:xfrm>
          <a:off x="838199" y="4845655"/>
          <a:ext cx="5176546" cy="798001"/>
        </p:xfrm>
        <a:graphic>
          <a:graphicData uri="http://schemas.openxmlformats.org/drawingml/2006/table">
            <a:tbl>
              <a:tblPr/>
              <a:tblGrid>
                <a:gridCol w="2057874">
                  <a:extLst>
                    <a:ext uri="{9D8B030D-6E8A-4147-A177-3AD203B41FA5}">
                      <a16:colId xmlns:a16="http://schemas.microsoft.com/office/drawing/2014/main" val="3169712261"/>
                    </a:ext>
                  </a:extLst>
                </a:gridCol>
                <a:gridCol w="3118672">
                  <a:extLst>
                    <a:ext uri="{9D8B030D-6E8A-4147-A177-3AD203B41FA5}">
                      <a16:colId xmlns:a16="http://schemas.microsoft.com/office/drawing/2014/main" val="2198877086"/>
                    </a:ext>
                  </a:extLst>
                </a:gridCol>
              </a:tblGrid>
              <a:tr h="289366">
                <a:tc>
                  <a:txBody>
                    <a:bodyPr/>
                    <a:lstStyle/>
                    <a:p>
                      <a:pPr algn="ctr" fontAlgn="ctr"/>
                      <a:r>
                        <a:rPr lang="fr-FR" sz="1050" b="1" i="0" u="none" strike="noStrike" dirty="0">
                          <a:solidFill>
                            <a:srgbClr val="FFFFFF"/>
                          </a:solidFill>
                          <a:effectLst/>
                          <a:latin typeface="Calibri" panose="020F0502020204030204" pitchFamily="34" charset="0"/>
                        </a:rPr>
                        <a:t>AGREGATION</a:t>
                      </a:r>
                    </a:p>
                  </a:txBody>
                  <a:tcPr marL="9525" marR="9525" marT="9525" marB="0" anchor="ctr">
                    <a:lnL>
                      <a:noFill/>
                    </a:lnL>
                    <a:lnR>
                      <a:noFill/>
                    </a:lnR>
                    <a:lnT>
                      <a:noFill/>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1050" b="1" i="0" u="none" strike="noStrike" dirty="0">
                          <a:solidFill>
                            <a:srgbClr val="FFFFFF"/>
                          </a:solidFill>
                          <a:effectLst/>
                          <a:latin typeface="Calibri" panose="020F0502020204030204" pitchFamily="34" charset="0"/>
                        </a:rPr>
                        <a:t>Surcoût annuel</a:t>
                      </a:r>
                    </a:p>
                  </a:txBody>
                  <a:tcPr marL="9525" marR="9525" marT="9525" marB="0" anchor="ctr">
                    <a:lnL>
                      <a:noFill/>
                    </a:lnL>
                    <a:lnR>
                      <a:noFill/>
                    </a:lnR>
                    <a:lnT>
                      <a:noFill/>
                    </a:lnT>
                    <a:lnB w="6350" cap="flat" cmpd="sng" algn="ctr">
                      <a:solidFill>
                        <a:srgbClr val="8EA9DB"/>
                      </a:solidFill>
                      <a:prstDash val="solid"/>
                      <a:round/>
                      <a:headEnd type="none" w="med" len="med"/>
                      <a:tailEnd type="none" w="med" len="med"/>
                    </a:lnB>
                    <a:solidFill>
                      <a:srgbClr val="2D7B93"/>
                    </a:solidFill>
                  </a:tcPr>
                </a:tc>
                <a:extLst>
                  <a:ext uri="{0D108BD9-81ED-4DB2-BD59-A6C34878D82A}">
                    <a16:rowId xmlns:a16="http://schemas.microsoft.com/office/drawing/2014/main" val="1666889743"/>
                  </a:ext>
                </a:extLst>
              </a:tr>
              <a:tr h="145328">
                <a:tc>
                  <a:txBody>
                    <a:bodyPr/>
                    <a:lstStyle/>
                    <a:p>
                      <a:pPr algn="l" fontAlgn="b"/>
                      <a:r>
                        <a:rPr lang="fr-FR" sz="1050" b="1" i="0" u="none" strike="noStrike">
                          <a:solidFill>
                            <a:srgbClr val="000000"/>
                          </a:solidFill>
                          <a:effectLst/>
                          <a:latin typeface="Calibri" panose="020F0502020204030204" pitchFamily="34" charset="0"/>
                        </a:rPr>
                        <a:t>Droit et Science politique;</a:t>
                      </a:r>
                    </a:p>
                  </a:txBody>
                  <a:tcPr marL="9525" marR="9525" marT="9525"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ctr" fontAlgn="b"/>
                      <a:endParaRPr lang="fr-FR" sz="1050" b="1" i="0" u="none" strike="noStrike" dirty="0">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2711527762"/>
                  </a:ext>
                </a:extLst>
              </a:tr>
              <a:tr h="145328">
                <a:tc>
                  <a:txBody>
                    <a:bodyPr/>
                    <a:lstStyle/>
                    <a:p>
                      <a:pPr algn="l" fontAlgn="b"/>
                      <a:r>
                        <a:rPr lang="fr-FR" sz="1050" b="0" i="0" u="none" strike="noStrike" dirty="0">
                          <a:solidFill>
                            <a:srgbClr val="000000"/>
                          </a:solidFill>
                          <a:effectLst/>
                          <a:latin typeface="Calibri" panose="020F0502020204030204" pitchFamily="34" charset="0"/>
                        </a:rPr>
                        <a:t>LEX SOCIETY</a:t>
                      </a:r>
                    </a:p>
                  </a:txBody>
                  <a:tcPr marL="85725" marR="9525" marT="9525"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30 487</a:t>
                      </a:r>
                    </a:p>
                  </a:txBody>
                  <a:tcPr marL="9525" marR="9525" marT="9525" marB="0" anchor="b">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099274292"/>
                  </a:ext>
                </a:extLst>
              </a:tr>
              <a:tr h="145328">
                <a:tc>
                  <a:txBody>
                    <a:bodyPr/>
                    <a:lstStyle/>
                    <a:p>
                      <a:pPr algn="ctr" fontAlgn="ctr"/>
                      <a:r>
                        <a:rPr lang="fr-FR" sz="1050" b="1" i="0" u="none" strike="noStrike">
                          <a:solidFill>
                            <a:srgbClr val="FFFFFF"/>
                          </a:solidFill>
                          <a:effectLst/>
                          <a:latin typeface="Calibri" panose="020F0502020204030204" pitchFamily="34" charset="0"/>
                        </a:rPr>
                        <a:t>Total général</a:t>
                      </a:r>
                    </a:p>
                  </a:txBody>
                  <a:tcPr marL="9525" marR="9525" marT="9525" marB="0" anchor="ctr">
                    <a:lnL>
                      <a:noFill/>
                    </a:lnL>
                    <a:lnR>
                      <a:noFill/>
                    </a:lnR>
                    <a:lnT w="6350" cap="flat" cmpd="sng" algn="ctr">
                      <a:solidFill>
                        <a:srgbClr val="8EA9DB"/>
                      </a:solidFill>
                      <a:prstDash val="solid"/>
                      <a:round/>
                      <a:headEnd type="none" w="med" len="med"/>
                      <a:tailEnd type="none" w="med" len="med"/>
                    </a:lnT>
                    <a:lnB>
                      <a:noFill/>
                    </a:lnB>
                    <a:solidFill>
                      <a:srgbClr val="2D7B93"/>
                    </a:solidFill>
                  </a:tcPr>
                </a:tc>
                <a:tc>
                  <a:txBody>
                    <a:bodyPr/>
                    <a:lstStyle/>
                    <a:p>
                      <a:pPr algn="ctr" fontAlgn="ctr"/>
                      <a:r>
                        <a:rPr lang="fr-FR" sz="1050" b="1" i="0" u="none" strike="noStrike" dirty="0">
                          <a:solidFill>
                            <a:srgbClr val="FFFFFF"/>
                          </a:solidFill>
                          <a:effectLst/>
                          <a:latin typeface="Calibri" panose="020F0502020204030204" pitchFamily="34" charset="0"/>
                        </a:rPr>
                        <a:t>30 487</a:t>
                      </a:r>
                    </a:p>
                  </a:txBody>
                  <a:tcPr marL="9525" marR="9525" marT="9525" marB="0" anchor="ctr">
                    <a:lnL>
                      <a:noFill/>
                    </a:lnL>
                    <a:lnR>
                      <a:noFill/>
                    </a:lnR>
                    <a:lnT w="6350" cap="flat" cmpd="sng" algn="ctr">
                      <a:solidFill>
                        <a:srgbClr val="8EA9DB"/>
                      </a:solidFill>
                      <a:prstDash val="solid"/>
                      <a:round/>
                      <a:headEnd type="none" w="med" len="med"/>
                      <a:tailEnd type="none" w="med" len="med"/>
                    </a:lnT>
                    <a:lnB>
                      <a:noFill/>
                    </a:lnB>
                    <a:solidFill>
                      <a:srgbClr val="2D7B93"/>
                    </a:solidFill>
                  </a:tcPr>
                </a:tc>
                <a:extLst>
                  <a:ext uri="{0D108BD9-81ED-4DB2-BD59-A6C34878D82A}">
                    <a16:rowId xmlns:a16="http://schemas.microsoft.com/office/drawing/2014/main" val="2591248997"/>
                  </a:ext>
                </a:extLst>
              </a:tr>
            </a:tbl>
          </a:graphicData>
        </a:graphic>
      </p:graphicFrame>
      <p:graphicFrame>
        <p:nvGraphicFramePr>
          <p:cNvPr id="7" name="Tableau 6">
            <a:extLst>
              <a:ext uri="{FF2B5EF4-FFF2-40B4-BE49-F238E27FC236}">
                <a16:creationId xmlns:a16="http://schemas.microsoft.com/office/drawing/2014/main" id="{6E9FEAEB-AE2C-49D9-A745-57DB01E38322}"/>
              </a:ext>
            </a:extLst>
          </p:cNvPr>
          <p:cNvGraphicFramePr>
            <a:graphicFrameLocks noGrp="1"/>
          </p:cNvGraphicFramePr>
          <p:nvPr>
            <p:extLst>
              <p:ext uri="{D42A27DB-BD31-4B8C-83A1-F6EECF244321}">
                <p14:modId xmlns:p14="http://schemas.microsoft.com/office/powerpoint/2010/main" val="3560448585"/>
              </p:ext>
            </p:extLst>
          </p:nvPr>
        </p:nvGraphicFramePr>
        <p:xfrm>
          <a:off x="838200" y="1468934"/>
          <a:ext cx="8013700" cy="1647825"/>
        </p:xfrm>
        <a:graphic>
          <a:graphicData uri="http://schemas.openxmlformats.org/drawingml/2006/table">
            <a:tbl>
              <a:tblPr/>
              <a:tblGrid>
                <a:gridCol w="3643456">
                  <a:extLst>
                    <a:ext uri="{9D8B030D-6E8A-4147-A177-3AD203B41FA5}">
                      <a16:colId xmlns:a16="http://schemas.microsoft.com/office/drawing/2014/main" val="3614065253"/>
                    </a:ext>
                  </a:extLst>
                </a:gridCol>
                <a:gridCol w="1704300">
                  <a:extLst>
                    <a:ext uri="{9D8B030D-6E8A-4147-A177-3AD203B41FA5}">
                      <a16:colId xmlns:a16="http://schemas.microsoft.com/office/drawing/2014/main" val="1961052508"/>
                    </a:ext>
                  </a:extLst>
                </a:gridCol>
                <a:gridCol w="2665944">
                  <a:extLst>
                    <a:ext uri="{9D8B030D-6E8A-4147-A177-3AD203B41FA5}">
                      <a16:colId xmlns:a16="http://schemas.microsoft.com/office/drawing/2014/main" val="1759918893"/>
                    </a:ext>
                  </a:extLst>
                </a:gridCol>
              </a:tblGrid>
              <a:tr h="504825">
                <a:tc>
                  <a:txBody>
                    <a:bodyPr/>
                    <a:lstStyle/>
                    <a:p>
                      <a:pPr algn="ctr" fontAlgn="ctr"/>
                      <a:r>
                        <a:rPr lang="fr-FR" sz="1050" b="1" i="0" u="none" strike="noStrike" dirty="0">
                          <a:solidFill>
                            <a:srgbClr val="FFFFFF"/>
                          </a:solidFill>
                          <a:effectLst/>
                          <a:latin typeface="Calibri" panose="020F0502020204030204" pitchFamily="34" charset="0"/>
                        </a:rPr>
                        <a:t>DEPARTEMENT DISCIPLINAIRE</a:t>
                      </a:r>
                    </a:p>
                  </a:txBody>
                  <a:tcPr marL="9525" marR="9525" marT="9525" marB="0" anchor="ctr">
                    <a:lnL>
                      <a:noFill/>
                    </a:lnL>
                    <a:lnR>
                      <a:noFill/>
                    </a:lnR>
                    <a:lnT>
                      <a:noFill/>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1050" b="1" i="0" u="none" strike="noStrike" dirty="0">
                          <a:solidFill>
                            <a:srgbClr val="FFFFFF"/>
                          </a:solidFill>
                          <a:effectLst/>
                          <a:latin typeface="Calibri" panose="020F0502020204030204" pitchFamily="34" charset="0"/>
                        </a:rPr>
                        <a:t>Nombre de Postes demandés</a:t>
                      </a:r>
                    </a:p>
                  </a:txBody>
                  <a:tcPr marL="9525" marR="9525" marT="9525" marB="0" anchor="ctr">
                    <a:lnL>
                      <a:noFill/>
                    </a:lnL>
                    <a:lnR>
                      <a:noFill/>
                    </a:lnR>
                    <a:lnT>
                      <a:noFill/>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1050" b="1" i="0" u="none" strike="noStrike" dirty="0">
                          <a:solidFill>
                            <a:srgbClr val="FFFFFF"/>
                          </a:solidFill>
                          <a:effectLst/>
                          <a:latin typeface="Calibri" panose="020F0502020204030204" pitchFamily="34" charset="0"/>
                        </a:rPr>
                        <a:t>Surcoût annuel</a:t>
                      </a:r>
                    </a:p>
                  </a:txBody>
                  <a:tcPr marL="9525" marR="9525" marT="9525" marB="0" anchor="ctr">
                    <a:lnL>
                      <a:noFill/>
                    </a:lnL>
                    <a:lnR>
                      <a:noFill/>
                    </a:lnR>
                    <a:lnT>
                      <a:noFill/>
                    </a:lnT>
                    <a:lnB w="6350" cap="flat" cmpd="sng" algn="ctr">
                      <a:solidFill>
                        <a:srgbClr val="8EA9DB"/>
                      </a:solidFill>
                      <a:prstDash val="solid"/>
                      <a:round/>
                      <a:headEnd type="none" w="med" len="med"/>
                      <a:tailEnd type="none" w="med" len="med"/>
                    </a:lnB>
                    <a:solidFill>
                      <a:srgbClr val="2D7B93"/>
                    </a:solidFill>
                  </a:tcPr>
                </a:tc>
                <a:extLst>
                  <a:ext uri="{0D108BD9-81ED-4DB2-BD59-A6C34878D82A}">
                    <a16:rowId xmlns:a16="http://schemas.microsoft.com/office/drawing/2014/main" val="1492268484"/>
                  </a:ext>
                </a:extLst>
              </a:tr>
              <a:tr h="190500">
                <a:tc>
                  <a:txBody>
                    <a:bodyPr/>
                    <a:lstStyle/>
                    <a:p>
                      <a:pPr algn="l" fontAlgn="b"/>
                      <a:r>
                        <a:rPr lang="fr-FR" sz="1050" b="0" i="0" u="none" strike="noStrike">
                          <a:solidFill>
                            <a:srgbClr val="000000"/>
                          </a:solidFill>
                          <a:effectLst/>
                          <a:latin typeface="Calibri" panose="020F0502020204030204" pitchFamily="34" charset="0"/>
                        </a:rPr>
                        <a:t>Culture et Langues Etrangères et Régionales;</a:t>
                      </a:r>
                    </a:p>
                  </a:txBody>
                  <a:tcPr marL="9525" marR="9525" marT="9525"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1</a:t>
                      </a:r>
                    </a:p>
                  </a:txBody>
                  <a:tcPr marL="9525" marR="9525" marT="9525"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58 905</a:t>
                      </a:r>
                    </a:p>
                  </a:txBody>
                  <a:tcPr marL="9525" marR="9525" marT="9525"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val="1040033079"/>
                  </a:ext>
                </a:extLst>
              </a:tr>
              <a:tr h="190500">
                <a:tc>
                  <a:txBody>
                    <a:bodyPr/>
                    <a:lstStyle/>
                    <a:p>
                      <a:pPr algn="l" fontAlgn="b"/>
                      <a:r>
                        <a:rPr lang="fr-FR" sz="1050" b="0" i="0" u="none" strike="noStrike">
                          <a:solidFill>
                            <a:srgbClr val="000000"/>
                          </a:solidFill>
                          <a:effectLst/>
                          <a:latin typeface="Calibri" panose="020F0502020204030204" pitchFamily="34" charset="0"/>
                        </a:rPr>
                        <a:t>Electronique, Automatique et traitement du signal;</a:t>
                      </a:r>
                    </a:p>
                  </a:txBody>
                  <a:tcPr marL="9525" marR="9525" marT="9525" marB="0" anchor="b">
                    <a:lnL>
                      <a:noFill/>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a:t>
                      </a:r>
                    </a:p>
                  </a:txBody>
                  <a:tcPr marL="9525" marR="9525" marT="9525" marB="0" anchor="b">
                    <a:lnL>
                      <a:noFill/>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55 905</a:t>
                      </a:r>
                    </a:p>
                  </a:txBody>
                  <a:tcPr marL="9525" marR="9525" marT="9525" marB="0" anchor="b">
                    <a:lnL>
                      <a:noFill/>
                    </a:lnL>
                    <a:lnR>
                      <a:noFill/>
                    </a:lnR>
                    <a:lnT>
                      <a:noFill/>
                    </a:lnT>
                    <a:lnB>
                      <a:noFill/>
                    </a:lnB>
                  </a:tcPr>
                </a:tc>
                <a:extLst>
                  <a:ext uri="{0D108BD9-81ED-4DB2-BD59-A6C34878D82A}">
                    <a16:rowId xmlns:a16="http://schemas.microsoft.com/office/drawing/2014/main" val="2344983352"/>
                  </a:ext>
                </a:extLst>
              </a:tr>
              <a:tr h="190500">
                <a:tc>
                  <a:txBody>
                    <a:bodyPr/>
                    <a:lstStyle/>
                    <a:p>
                      <a:pPr algn="l" fontAlgn="b"/>
                      <a:r>
                        <a:rPr lang="fr-FR" sz="1050" b="0" i="0" u="none" strike="noStrike">
                          <a:solidFill>
                            <a:srgbClr val="000000"/>
                          </a:solidFill>
                          <a:effectLst/>
                          <a:latin typeface="Calibri" panose="020F0502020204030204" pitchFamily="34" charset="0"/>
                        </a:rPr>
                        <a:t>Science de Gestion et du Management;</a:t>
                      </a:r>
                    </a:p>
                  </a:txBody>
                  <a:tcPr marL="9525" marR="9525" marT="9525" marB="0" anchor="b">
                    <a:lnL>
                      <a:noFill/>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a:t>
                      </a:r>
                    </a:p>
                  </a:txBody>
                  <a:tcPr marL="9525" marR="9525" marT="9525" marB="0" anchor="b">
                    <a:lnL>
                      <a:noFill/>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18 596</a:t>
                      </a:r>
                    </a:p>
                  </a:txBody>
                  <a:tcPr marL="9525" marR="9525" marT="9525" marB="0" anchor="b">
                    <a:lnL>
                      <a:noFill/>
                    </a:lnL>
                    <a:lnR>
                      <a:noFill/>
                    </a:lnR>
                    <a:lnT>
                      <a:noFill/>
                    </a:lnT>
                    <a:lnB>
                      <a:noFill/>
                    </a:lnB>
                  </a:tcPr>
                </a:tc>
                <a:extLst>
                  <a:ext uri="{0D108BD9-81ED-4DB2-BD59-A6C34878D82A}">
                    <a16:rowId xmlns:a16="http://schemas.microsoft.com/office/drawing/2014/main" val="1037828203"/>
                  </a:ext>
                </a:extLst>
              </a:tr>
              <a:tr h="190500">
                <a:tc>
                  <a:txBody>
                    <a:bodyPr/>
                    <a:lstStyle/>
                    <a:p>
                      <a:pPr algn="l" fontAlgn="b"/>
                      <a:r>
                        <a:rPr lang="fr-FR" sz="1050" b="0" i="0" u="none" strike="noStrike">
                          <a:solidFill>
                            <a:srgbClr val="000000"/>
                          </a:solidFill>
                          <a:effectLst/>
                          <a:latin typeface="Calibri" panose="020F0502020204030204" pitchFamily="34" charset="0"/>
                        </a:rPr>
                        <a:t>Sciences de l’éducation;</a:t>
                      </a:r>
                    </a:p>
                  </a:txBody>
                  <a:tcPr marL="9525" marR="9525" marT="9525" marB="0" anchor="b">
                    <a:lnL>
                      <a:noFill/>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2</a:t>
                      </a:r>
                    </a:p>
                  </a:txBody>
                  <a:tcPr marL="9525" marR="9525" marT="9525" marB="0" anchor="b">
                    <a:lnL>
                      <a:noFill/>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42 107</a:t>
                      </a:r>
                    </a:p>
                  </a:txBody>
                  <a:tcPr marL="9525" marR="9525" marT="9525" marB="0" anchor="b">
                    <a:lnL>
                      <a:noFill/>
                    </a:lnL>
                    <a:lnR>
                      <a:noFill/>
                    </a:lnR>
                    <a:lnT>
                      <a:noFill/>
                    </a:lnT>
                    <a:lnB>
                      <a:noFill/>
                    </a:lnB>
                  </a:tcPr>
                </a:tc>
                <a:extLst>
                  <a:ext uri="{0D108BD9-81ED-4DB2-BD59-A6C34878D82A}">
                    <a16:rowId xmlns:a16="http://schemas.microsoft.com/office/drawing/2014/main" val="2659228161"/>
                  </a:ext>
                </a:extLst>
              </a:tr>
              <a:tr h="190500">
                <a:tc>
                  <a:txBody>
                    <a:bodyPr/>
                    <a:lstStyle/>
                    <a:p>
                      <a:pPr algn="l" fontAlgn="b"/>
                      <a:r>
                        <a:rPr lang="fr-FR" sz="1050" b="0" i="0" u="none" strike="noStrike">
                          <a:solidFill>
                            <a:srgbClr val="000000"/>
                          </a:solidFill>
                          <a:effectLst/>
                          <a:latin typeface="Calibri" panose="020F0502020204030204" pitchFamily="34" charset="0"/>
                        </a:rPr>
                        <a:t>Sciences et techniques des activités physiques et sportives;</a:t>
                      </a:r>
                    </a:p>
                  </a:txBody>
                  <a:tcPr marL="9525" marR="9525" marT="9525"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1</a:t>
                      </a:r>
                    </a:p>
                  </a:txBody>
                  <a:tcPr marL="9525" marR="9525" marT="9525"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36 474</a:t>
                      </a:r>
                    </a:p>
                  </a:txBody>
                  <a:tcPr marL="9525" marR="9525" marT="9525"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970465245"/>
                  </a:ext>
                </a:extLst>
              </a:tr>
              <a:tr h="190500">
                <a:tc>
                  <a:txBody>
                    <a:bodyPr/>
                    <a:lstStyle/>
                    <a:p>
                      <a:pPr algn="ctr" fontAlgn="ctr"/>
                      <a:r>
                        <a:rPr lang="fr-FR" sz="1050" b="1" i="0" u="none" strike="noStrike">
                          <a:solidFill>
                            <a:srgbClr val="FFFFFF"/>
                          </a:solidFill>
                          <a:effectLst/>
                          <a:latin typeface="Calibri" panose="020F0502020204030204" pitchFamily="34" charset="0"/>
                        </a:rPr>
                        <a:t>Total général</a:t>
                      </a:r>
                    </a:p>
                  </a:txBody>
                  <a:tcPr marL="9525" marR="9525" marT="9525" marB="0" anchor="ctr">
                    <a:lnL>
                      <a:noFill/>
                    </a:lnL>
                    <a:lnR>
                      <a:noFill/>
                    </a:lnR>
                    <a:lnT w="6350" cap="flat" cmpd="sng" algn="ctr">
                      <a:solidFill>
                        <a:srgbClr val="8EA9DB"/>
                      </a:solidFill>
                      <a:prstDash val="solid"/>
                      <a:round/>
                      <a:headEnd type="none" w="med" len="med"/>
                      <a:tailEnd type="none" w="med" len="med"/>
                    </a:lnT>
                    <a:lnB>
                      <a:noFill/>
                    </a:lnB>
                    <a:solidFill>
                      <a:srgbClr val="2D7B93"/>
                    </a:solidFill>
                  </a:tcPr>
                </a:tc>
                <a:tc>
                  <a:txBody>
                    <a:bodyPr/>
                    <a:lstStyle/>
                    <a:p>
                      <a:pPr algn="ctr" fontAlgn="ctr"/>
                      <a:r>
                        <a:rPr lang="fr-FR" sz="1050" b="1" i="0" u="none" strike="noStrike">
                          <a:solidFill>
                            <a:srgbClr val="FFFFFF"/>
                          </a:solidFill>
                          <a:effectLst/>
                          <a:latin typeface="Calibri" panose="020F0502020204030204" pitchFamily="34" charset="0"/>
                        </a:rPr>
                        <a:t>6</a:t>
                      </a:r>
                    </a:p>
                  </a:txBody>
                  <a:tcPr marL="9525" marR="9525" marT="9525" marB="0" anchor="ctr">
                    <a:lnL>
                      <a:noFill/>
                    </a:lnL>
                    <a:lnR>
                      <a:noFill/>
                    </a:lnR>
                    <a:lnT w="6350" cap="flat" cmpd="sng" algn="ctr">
                      <a:solidFill>
                        <a:srgbClr val="8EA9DB"/>
                      </a:solidFill>
                      <a:prstDash val="solid"/>
                      <a:round/>
                      <a:headEnd type="none" w="med" len="med"/>
                      <a:tailEnd type="none" w="med" len="med"/>
                    </a:lnT>
                    <a:lnB>
                      <a:noFill/>
                    </a:lnB>
                    <a:solidFill>
                      <a:srgbClr val="2D7B93"/>
                    </a:solidFill>
                  </a:tcPr>
                </a:tc>
                <a:tc>
                  <a:txBody>
                    <a:bodyPr/>
                    <a:lstStyle/>
                    <a:p>
                      <a:pPr algn="ctr" fontAlgn="ctr"/>
                      <a:r>
                        <a:rPr lang="fr-FR" sz="1050" b="1" i="0" u="none" strike="noStrike" dirty="0">
                          <a:solidFill>
                            <a:srgbClr val="FFFFFF"/>
                          </a:solidFill>
                          <a:effectLst/>
                          <a:latin typeface="Calibri" panose="020F0502020204030204" pitchFamily="34" charset="0"/>
                        </a:rPr>
                        <a:t>211 987</a:t>
                      </a:r>
                    </a:p>
                  </a:txBody>
                  <a:tcPr marL="9525" marR="9525" marT="9525" marB="0" anchor="ctr">
                    <a:lnL>
                      <a:noFill/>
                    </a:lnL>
                    <a:lnR>
                      <a:noFill/>
                    </a:lnR>
                    <a:lnT w="6350" cap="flat" cmpd="sng" algn="ctr">
                      <a:solidFill>
                        <a:srgbClr val="8EA9DB"/>
                      </a:solidFill>
                      <a:prstDash val="solid"/>
                      <a:round/>
                      <a:headEnd type="none" w="med" len="med"/>
                      <a:tailEnd type="none" w="med" len="med"/>
                    </a:lnT>
                    <a:lnB>
                      <a:noFill/>
                    </a:lnB>
                    <a:solidFill>
                      <a:srgbClr val="2D7B93"/>
                    </a:solidFill>
                  </a:tcPr>
                </a:tc>
                <a:extLst>
                  <a:ext uri="{0D108BD9-81ED-4DB2-BD59-A6C34878D82A}">
                    <a16:rowId xmlns:a16="http://schemas.microsoft.com/office/drawing/2014/main" val="3886376215"/>
                  </a:ext>
                </a:extLst>
              </a:tr>
            </a:tbl>
          </a:graphicData>
        </a:graphic>
      </p:graphicFrame>
      <p:graphicFrame>
        <p:nvGraphicFramePr>
          <p:cNvPr id="8" name="Tableau 7">
            <a:extLst>
              <a:ext uri="{FF2B5EF4-FFF2-40B4-BE49-F238E27FC236}">
                <a16:creationId xmlns:a16="http://schemas.microsoft.com/office/drawing/2014/main" id="{3C287EDF-DA61-4943-911F-F02F4E659FEB}"/>
              </a:ext>
            </a:extLst>
          </p:cNvPr>
          <p:cNvGraphicFramePr>
            <a:graphicFrameLocks noGrp="1"/>
          </p:cNvGraphicFramePr>
          <p:nvPr>
            <p:extLst>
              <p:ext uri="{D42A27DB-BD31-4B8C-83A1-F6EECF244321}">
                <p14:modId xmlns:p14="http://schemas.microsoft.com/office/powerpoint/2010/main" val="1260105639"/>
              </p:ext>
            </p:extLst>
          </p:nvPr>
        </p:nvGraphicFramePr>
        <p:xfrm>
          <a:off x="838199" y="3416692"/>
          <a:ext cx="6187103" cy="1129030"/>
        </p:xfrm>
        <a:graphic>
          <a:graphicData uri="http://schemas.openxmlformats.org/drawingml/2006/table">
            <a:tbl>
              <a:tblPr/>
              <a:tblGrid>
                <a:gridCol w="2812987">
                  <a:extLst>
                    <a:ext uri="{9D8B030D-6E8A-4147-A177-3AD203B41FA5}">
                      <a16:colId xmlns:a16="http://schemas.microsoft.com/office/drawing/2014/main" val="1182822893"/>
                    </a:ext>
                  </a:extLst>
                </a:gridCol>
                <a:gridCol w="1315832">
                  <a:extLst>
                    <a:ext uri="{9D8B030D-6E8A-4147-A177-3AD203B41FA5}">
                      <a16:colId xmlns:a16="http://schemas.microsoft.com/office/drawing/2014/main" val="3190995959"/>
                    </a:ext>
                  </a:extLst>
                </a:gridCol>
                <a:gridCol w="2058284">
                  <a:extLst>
                    <a:ext uri="{9D8B030D-6E8A-4147-A177-3AD203B41FA5}">
                      <a16:colId xmlns:a16="http://schemas.microsoft.com/office/drawing/2014/main" val="265380258"/>
                    </a:ext>
                  </a:extLst>
                </a:gridCol>
              </a:tblGrid>
              <a:tr h="367030">
                <a:tc>
                  <a:txBody>
                    <a:bodyPr/>
                    <a:lstStyle/>
                    <a:p>
                      <a:pPr algn="ctr" fontAlgn="ctr"/>
                      <a:r>
                        <a:rPr lang="fr-FR" sz="1050" b="1" i="0" u="none" strike="noStrike" dirty="0">
                          <a:solidFill>
                            <a:srgbClr val="FFFFFF"/>
                          </a:solidFill>
                          <a:effectLst/>
                          <a:latin typeface="Calibri" panose="020F0502020204030204" pitchFamily="34" charset="0"/>
                        </a:rPr>
                        <a:t>COMPOSANTE</a:t>
                      </a:r>
                    </a:p>
                  </a:txBody>
                  <a:tcPr marL="9525" marR="9525" marT="9525" marB="0" anchor="ctr">
                    <a:lnL>
                      <a:noFill/>
                    </a:lnL>
                    <a:lnR>
                      <a:noFill/>
                    </a:lnR>
                    <a:lnT>
                      <a:noFill/>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1050" b="1" i="0" u="none" strike="noStrike" dirty="0">
                          <a:solidFill>
                            <a:srgbClr val="FFFFFF"/>
                          </a:solidFill>
                          <a:effectLst/>
                          <a:latin typeface="Calibri" panose="020F0502020204030204" pitchFamily="34" charset="0"/>
                        </a:rPr>
                        <a:t>Nombre de Postes demandés</a:t>
                      </a:r>
                    </a:p>
                  </a:txBody>
                  <a:tcPr marL="9525" marR="9525" marT="9525" marB="0" anchor="ctr">
                    <a:lnL>
                      <a:noFill/>
                    </a:lnL>
                    <a:lnR>
                      <a:noFill/>
                    </a:lnR>
                    <a:lnT>
                      <a:noFill/>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1050" b="1" i="0" u="none" strike="noStrike" dirty="0">
                          <a:solidFill>
                            <a:srgbClr val="FFFFFF"/>
                          </a:solidFill>
                          <a:effectLst/>
                          <a:latin typeface="Calibri" panose="020F0502020204030204" pitchFamily="34" charset="0"/>
                        </a:rPr>
                        <a:t>Surcoût annuel</a:t>
                      </a:r>
                    </a:p>
                  </a:txBody>
                  <a:tcPr marL="9525" marR="9525" marT="9525" marB="0" anchor="ctr">
                    <a:lnL>
                      <a:noFill/>
                    </a:lnL>
                    <a:lnR>
                      <a:noFill/>
                    </a:lnR>
                    <a:lnT>
                      <a:noFill/>
                    </a:lnT>
                    <a:lnB w="6350" cap="flat" cmpd="sng" algn="ctr">
                      <a:solidFill>
                        <a:srgbClr val="8EA9DB"/>
                      </a:solidFill>
                      <a:prstDash val="solid"/>
                      <a:round/>
                      <a:headEnd type="none" w="med" len="med"/>
                      <a:tailEnd type="none" w="med" len="med"/>
                    </a:lnB>
                    <a:solidFill>
                      <a:srgbClr val="2D7B93"/>
                    </a:solidFill>
                  </a:tcPr>
                </a:tc>
                <a:extLst>
                  <a:ext uri="{0D108BD9-81ED-4DB2-BD59-A6C34878D82A}">
                    <a16:rowId xmlns:a16="http://schemas.microsoft.com/office/drawing/2014/main" val="3677818721"/>
                  </a:ext>
                </a:extLst>
              </a:tr>
              <a:tr h="190500">
                <a:tc>
                  <a:txBody>
                    <a:bodyPr/>
                    <a:lstStyle/>
                    <a:p>
                      <a:pPr algn="l" fontAlgn="b"/>
                      <a:r>
                        <a:rPr lang="fr-FR" sz="1050" b="0" i="0" u="none" strike="noStrike">
                          <a:solidFill>
                            <a:srgbClr val="000000"/>
                          </a:solidFill>
                          <a:effectLst/>
                          <a:latin typeface="Calibri" panose="020F0502020204030204" pitchFamily="34" charset="0"/>
                        </a:rPr>
                        <a:t>INSPE</a:t>
                      </a:r>
                    </a:p>
                  </a:txBody>
                  <a:tcPr marL="9525" marR="9525" marT="9525"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2</a:t>
                      </a:r>
                    </a:p>
                  </a:txBody>
                  <a:tcPr marL="9525" marR="9525" marT="9525" marB="0" anchor="b">
                    <a:lnL>
                      <a:noFill/>
                    </a:lnL>
                    <a:lnR>
                      <a:noFill/>
                    </a:lnR>
                    <a:lnT w="6350" cap="flat" cmpd="sng" algn="ctr">
                      <a:solidFill>
                        <a:srgbClr val="8EA9DB"/>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42 107</a:t>
                      </a:r>
                    </a:p>
                  </a:txBody>
                  <a:tcPr marL="9525" marR="9525" marT="9525" marB="0" anchor="b">
                    <a:lnL>
                      <a:noFill/>
                    </a:lnL>
                    <a:lnR>
                      <a:noFill/>
                    </a:lnR>
                    <a:lnT w="6350" cap="flat" cmpd="sng" algn="ctr">
                      <a:solidFill>
                        <a:srgbClr val="8EA9DB"/>
                      </a:solidFill>
                      <a:prstDash val="solid"/>
                      <a:round/>
                      <a:headEnd type="none" w="med" len="med"/>
                      <a:tailEnd type="none" w="med" len="med"/>
                    </a:lnT>
                    <a:lnB>
                      <a:noFill/>
                    </a:lnB>
                  </a:tcPr>
                </a:tc>
                <a:extLst>
                  <a:ext uri="{0D108BD9-81ED-4DB2-BD59-A6C34878D82A}">
                    <a16:rowId xmlns:a16="http://schemas.microsoft.com/office/drawing/2014/main" val="745712199"/>
                  </a:ext>
                </a:extLst>
              </a:tr>
              <a:tr h="190500">
                <a:tc>
                  <a:txBody>
                    <a:bodyPr/>
                    <a:lstStyle/>
                    <a:p>
                      <a:pPr algn="l" fontAlgn="b"/>
                      <a:r>
                        <a:rPr lang="fr-FR" sz="1050" b="0" i="0" u="none" strike="noStrike">
                          <a:solidFill>
                            <a:srgbClr val="000000"/>
                          </a:solidFill>
                          <a:effectLst/>
                          <a:latin typeface="Calibri" panose="020F0502020204030204" pitchFamily="34" charset="0"/>
                        </a:rPr>
                        <a:t>IUT</a:t>
                      </a:r>
                    </a:p>
                  </a:txBody>
                  <a:tcPr marL="9525" marR="9525" marT="9525" marB="0" anchor="b">
                    <a:lnL>
                      <a:noFill/>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3</a:t>
                      </a:r>
                    </a:p>
                  </a:txBody>
                  <a:tcPr marL="9525" marR="9525" marT="9525" marB="0" anchor="b">
                    <a:lnL>
                      <a:noFill/>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133 406</a:t>
                      </a:r>
                    </a:p>
                  </a:txBody>
                  <a:tcPr marL="9525" marR="9525" marT="9525" marB="0" anchor="b">
                    <a:lnL>
                      <a:noFill/>
                    </a:lnL>
                    <a:lnR>
                      <a:noFill/>
                    </a:lnR>
                    <a:lnT>
                      <a:noFill/>
                    </a:lnT>
                    <a:lnB>
                      <a:noFill/>
                    </a:lnB>
                  </a:tcPr>
                </a:tc>
                <a:extLst>
                  <a:ext uri="{0D108BD9-81ED-4DB2-BD59-A6C34878D82A}">
                    <a16:rowId xmlns:a16="http://schemas.microsoft.com/office/drawing/2014/main" val="2122099714"/>
                  </a:ext>
                </a:extLst>
              </a:tr>
              <a:tr h="190500">
                <a:tc>
                  <a:txBody>
                    <a:bodyPr/>
                    <a:lstStyle/>
                    <a:p>
                      <a:pPr algn="l" fontAlgn="b"/>
                      <a:r>
                        <a:rPr lang="fr-FR" sz="1050" b="0" i="0" u="none" strike="noStrike">
                          <a:solidFill>
                            <a:srgbClr val="000000"/>
                          </a:solidFill>
                          <a:effectLst/>
                          <a:latin typeface="Calibri" panose="020F0502020204030204" pitchFamily="34" charset="0"/>
                        </a:rPr>
                        <a:t>UniCA Sport</a:t>
                      </a:r>
                    </a:p>
                  </a:txBody>
                  <a:tcPr marL="9525" marR="9525" marT="9525"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1</a:t>
                      </a:r>
                    </a:p>
                  </a:txBody>
                  <a:tcPr marL="9525" marR="9525" marT="9525" marB="0" anchor="b">
                    <a:lnL>
                      <a:noFill/>
                    </a:lnL>
                    <a:lnR>
                      <a:noFill/>
                    </a:lnR>
                    <a:lnT>
                      <a:noFill/>
                    </a:lnT>
                    <a:lnB w="6350" cap="flat" cmpd="sng" algn="ctr">
                      <a:solidFill>
                        <a:srgbClr val="8EA9DB"/>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36 474</a:t>
                      </a:r>
                    </a:p>
                  </a:txBody>
                  <a:tcPr marL="9525" marR="9525" marT="9525" marB="0" anchor="b">
                    <a:lnL>
                      <a:noFill/>
                    </a:lnL>
                    <a:lnR>
                      <a:noFill/>
                    </a:lnR>
                    <a:lnT>
                      <a:noFill/>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2361546534"/>
                  </a:ext>
                </a:extLst>
              </a:tr>
              <a:tr h="190500">
                <a:tc>
                  <a:txBody>
                    <a:bodyPr/>
                    <a:lstStyle/>
                    <a:p>
                      <a:pPr algn="ctr" fontAlgn="ctr"/>
                      <a:r>
                        <a:rPr lang="fr-FR" sz="1050" b="1" i="0" u="none" strike="noStrike" dirty="0">
                          <a:solidFill>
                            <a:srgbClr val="FFFFFF"/>
                          </a:solidFill>
                          <a:effectLst/>
                          <a:latin typeface="Calibri" panose="020F0502020204030204" pitchFamily="34" charset="0"/>
                        </a:rPr>
                        <a:t>Total général</a:t>
                      </a:r>
                    </a:p>
                  </a:txBody>
                  <a:tcPr marL="9525" marR="9525" marT="9525" marB="0" anchor="ctr">
                    <a:lnL>
                      <a:noFill/>
                    </a:lnL>
                    <a:lnR>
                      <a:noFill/>
                    </a:lnR>
                    <a:lnT w="6350" cap="flat" cmpd="sng" algn="ctr">
                      <a:solidFill>
                        <a:srgbClr val="8EA9DB"/>
                      </a:solidFill>
                      <a:prstDash val="solid"/>
                      <a:round/>
                      <a:headEnd type="none" w="med" len="med"/>
                      <a:tailEnd type="none" w="med" len="med"/>
                    </a:lnT>
                    <a:lnB>
                      <a:noFill/>
                    </a:lnB>
                    <a:solidFill>
                      <a:srgbClr val="2D7B93"/>
                    </a:solidFill>
                  </a:tcPr>
                </a:tc>
                <a:tc>
                  <a:txBody>
                    <a:bodyPr/>
                    <a:lstStyle/>
                    <a:p>
                      <a:pPr algn="ctr" fontAlgn="ctr"/>
                      <a:r>
                        <a:rPr lang="fr-FR" sz="1050" b="1" i="0" u="none" strike="noStrike">
                          <a:solidFill>
                            <a:srgbClr val="FFFFFF"/>
                          </a:solidFill>
                          <a:effectLst/>
                          <a:latin typeface="Calibri" panose="020F0502020204030204" pitchFamily="34" charset="0"/>
                        </a:rPr>
                        <a:t>6</a:t>
                      </a:r>
                    </a:p>
                  </a:txBody>
                  <a:tcPr marL="9525" marR="9525" marT="9525" marB="0" anchor="ctr">
                    <a:lnL>
                      <a:noFill/>
                    </a:lnL>
                    <a:lnR>
                      <a:noFill/>
                    </a:lnR>
                    <a:lnT w="6350" cap="flat" cmpd="sng" algn="ctr">
                      <a:solidFill>
                        <a:srgbClr val="8EA9DB"/>
                      </a:solidFill>
                      <a:prstDash val="solid"/>
                      <a:round/>
                      <a:headEnd type="none" w="med" len="med"/>
                      <a:tailEnd type="none" w="med" len="med"/>
                    </a:lnT>
                    <a:lnB>
                      <a:noFill/>
                    </a:lnB>
                    <a:solidFill>
                      <a:srgbClr val="2D7B93"/>
                    </a:solidFill>
                  </a:tcPr>
                </a:tc>
                <a:tc>
                  <a:txBody>
                    <a:bodyPr/>
                    <a:lstStyle/>
                    <a:p>
                      <a:pPr algn="ctr" fontAlgn="ctr"/>
                      <a:r>
                        <a:rPr lang="fr-FR" sz="1050" b="1" i="0" u="none" strike="noStrike" dirty="0">
                          <a:solidFill>
                            <a:srgbClr val="FFFFFF"/>
                          </a:solidFill>
                          <a:effectLst/>
                          <a:latin typeface="Calibri" panose="020F0502020204030204" pitchFamily="34" charset="0"/>
                        </a:rPr>
                        <a:t>211 987</a:t>
                      </a:r>
                    </a:p>
                  </a:txBody>
                  <a:tcPr marL="9525" marR="9525" marT="9525" marB="0" anchor="ctr">
                    <a:lnL>
                      <a:noFill/>
                    </a:lnL>
                    <a:lnR>
                      <a:noFill/>
                    </a:lnR>
                    <a:lnT w="6350" cap="flat" cmpd="sng" algn="ctr">
                      <a:solidFill>
                        <a:srgbClr val="8EA9DB"/>
                      </a:solidFill>
                      <a:prstDash val="solid"/>
                      <a:round/>
                      <a:headEnd type="none" w="med" len="med"/>
                      <a:tailEnd type="none" w="med" len="med"/>
                    </a:lnT>
                    <a:lnB>
                      <a:noFill/>
                    </a:lnB>
                    <a:solidFill>
                      <a:srgbClr val="2D7B93"/>
                    </a:solidFill>
                  </a:tcPr>
                </a:tc>
                <a:extLst>
                  <a:ext uri="{0D108BD9-81ED-4DB2-BD59-A6C34878D82A}">
                    <a16:rowId xmlns:a16="http://schemas.microsoft.com/office/drawing/2014/main" val="2482522751"/>
                  </a:ext>
                </a:extLst>
              </a:tr>
            </a:tbl>
          </a:graphicData>
        </a:graphic>
      </p:graphicFrame>
    </p:spTree>
    <p:extLst>
      <p:ext uri="{BB962C8B-B14F-4D97-AF65-F5344CB8AC3E}">
        <p14:creationId xmlns:p14="http://schemas.microsoft.com/office/powerpoint/2010/main" val="1715715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F7EBD3-EE3F-40C2-8969-B93C541C2E45}"/>
              </a:ext>
            </a:extLst>
          </p:cNvPr>
          <p:cNvSpPr>
            <a:spLocks noGrp="1"/>
          </p:cNvSpPr>
          <p:nvPr>
            <p:ph type="title"/>
          </p:nvPr>
        </p:nvSpPr>
        <p:spPr>
          <a:xfrm>
            <a:off x="838200" y="365126"/>
            <a:ext cx="10515600" cy="801202"/>
          </a:xfrm>
        </p:spPr>
        <p:txBody>
          <a:bodyPr>
            <a:normAutofit/>
          </a:bodyPr>
          <a:lstStyle/>
          <a:p>
            <a:r>
              <a:rPr lang="fr-FR" sz="4000" b="1" dirty="0">
                <a:solidFill>
                  <a:srgbClr val="00AFDA"/>
                </a:solidFill>
              </a:rPr>
              <a:t>Analyse des demandes</a:t>
            </a:r>
          </a:p>
        </p:txBody>
      </p:sp>
      <p:sp>
        <p:nvSpPr>
          <p:cNvPr id="3" name="Espace réservé du contenu 2">
            <a:extLst>
              <a:ext uri="{FF2B5EF4-FFF2-40B4-BE49-F238E27FC236}">
                <a16:creationId xmlns:a16="http://schemas.microsoft.com/office/drawing/2014/main" id="{72303294-B4FA-4470-8790-67851E000697}"/>
              </a:ext>
            </a:extLst>
          </p:cNvPr>
          <p:cNvSpPr>
            <a:spLocks noGrp="1"/>
          </p:cNvSpPr>
          <p:nvPr>
            <p:ph idx="1"/>
          </p:nvPr>
        </p:nvSpPr>
        <p:spPr>
          <a:xfrm>
            <a:off x="838201" y="1396417"/>
            <a:ext cx="8707016" cy="4351338"/>
          </a:xfrm>
        </p:spPr>
        <p:txBody>
          <a:bodyPr>
            <a:normAutofit/>
          </a:bodyPr>
          <a:lstStyle/>
          <a:p>
            <a:pPr marL="0" indent="0">
              <a:buNone/>
            </a:pPr>
            <a:r>
              <a:rPr lang="fr-FR" sz="2000" dirty="0"/>
              <a:t>15 demandes réceptionnées : 6 arbitrées favorablement</a:t>
            </a:r>
          </a:p>
          <a:p>
            <a:pPr marL="0" indent="0">
              <a:buNone/>
            </a:pPr>
            <a:endParaRPr lang="fr-FR" sz="2000" dirty="0"/>
          </a:p>
          <a:p>
            <a:pPr marL="0" indent="0">
              <a:buNone/>
            </a:pPr>
            <a:endParaRPr lang="fr-FR" sz="2000" dirty="0"/>
          </a:p>
          <a:p>
            <a:pPr marL="0" indent="0">
              <a:buNone/>
            </a:pPr>
            <a:endParaRPr lang="fr-FR" sz="2000" dirty="0"/>
          </a:p>
          <a:p>
            <a:pPr marL="0" indent="0">
              <a:buNone/>
            </a:pPr>
            <a:endParaRPr lang="fr-FR" sz="2000" b="1" dirty="0"/>
          </a:p>
        </p:txBody>
      </p:sp>
      <p:graphicFrame>
        <p:nvGraphicFramePr>
          <p:cNvPr id="4" name="Tableau 3">
            <a:extLst>
              <a:ext uri="{FF2B5EF4-FFF2-40B4-BE49-F238E27FC236}">
                <a16:creationId xmlns:a16="http://schemas.microsoft.com/office/drawing/2014/main" id="{64DA8408-BCC4-4698-BC06-589570CC22D1}"/>
              </a:ext>
            </a:extLst>
          </p:cNvPr>
          <p:cNvGraphicFramePr>
            <a:graphicFrameLocks noGrp="1"/>
          </p:cNvGraphicFramePr>
          <p:nvPr>
            <p:extLst>
              <p:ext uri="{D42A27DB-BD31-4B8C-83A1-F6EECF244321}">
                <p14:modId xmlns:p14="http://schemas.microsoft.com/office/powerpoint/2010/main" val="2719898075"/>
              </p:ext>
            </p:extLst>
          </p:nvPr>
        </p:nvGraphicFramePr>
        <p:xfrm>
          <a:off x="838201" y="1970213"/>
          <a:ext cx="8408436" cy="2917573"/>
        </p:xfrm>
        <a:graphic>
          <a:graphicData uri="http://schemas.openxmlformats.org/drawingml/2006/table">
            <a:tbl>
              <a:tblPr/>
              <a:tblGrid>
                <a:gridCol w="554490">
                  <a:extLst>
                    <a:ext uri="{9D8B030D-6E8A-4147-A177-3AD203B41FA5}">
                      <a16:colId xmlns:a16="http://schemas.microsoft.com/office/drawing/2014/main" val="411858597"/>
                    </a:ext>
                  </a:extLst>
                </a:gridCol>
                <a:gridCol w="1087195">
                  <a:extLst>
                    <a:ext uri="{9D8B030D-6E8A-4147-A177-3AD203B41FA5}">
                      <a16:colId xmlns:a16="http://schemas.microsoft.com/office/drawing/2014/main" val="1877627961"/>
                    </a:ext>
                  </a:extLst>
                </a:gridCol>
                <a:gridCol w="1774366">
                  <a:extLst>
                    <a:ext uri="{9D8B030D-6E8A-4147-A177-3AD203B41FA5}">
                      <a16:colId xmlns:a16="http://schemas.microsoft.com/office/drawing/2014/main" val="4209853785"/>
                    </a:ext>
                  </a:extLst>
                </a:gridCol>
                <a:gridCol w="1087195">
                  <a:extLst>
                    <a:ext uri="{9D8B030D-6E8A-4147-A177-3AD203B41FA5}">
                      <a16:colId xmlns:a16="http://schemas.microsoft.com/office/drawing/2014/main" val="2766980374"/>
                    </a:ext>
                  </a:extLst>
                </a:gridCol>
                <a:gridCol w="2067454">
                  <a:extLst>
                    <a:ext uri="{9D8B030D-6E8A-4147-A177-3AD203B41FA5}">
                      <a16:colId xmlns:a16="http://schemas.microsoft.com/office/drawing/2014/main" val="2028711846"/>
                    </a:ext>
                  </a:extLst>
                </a:gridCol>
                <a:gridCol w="918868">
                  <a:extLst>
                    <a:ext uri="{9D8B030D-6E8A-4147-A177-3AD203B41FA5}">
                      <a16:colId xmlns:a16="http://schemas.microsoft.com/office/drawing/2014/main" val="3465105070"/>
                    </a:ext>
                  </a:extLst>
                </a:gridCol>
                <a:gridCol w="918868">
                  <a:extLst>
                    <a:ext uri="{9D8B030D-6E8A-4147-A177-3AD203B41FA5}">
                      <a16:colId xmlns:a16="http://schemas.microsoft.com/office/drawing/2014/main" val="1379747577"/>
                    </a:ext>
                  </a:extLst>
                </a:gridCol>
              </a:tblGrid>
              <a:tr h="458131">
                <a:tc>
                  <a:txBody>
                    <a:bodyPr/>
                    <a:lstStyle/>
                    <a:p>
                      <a:pPr algn="ctr" fontAlgn="ctr"/>
                      <a:r>
                        <a:rPr lang="fr-FR" sz="900" b="1" i="0" u="none" strike="noStrike">
                          <a:solidFill>
                            <a:srgbClr val="FFFFFF"/>
                          </a:solidFill>
                          <a:effectLst/>
                          <a:latin typeface="Calibri" panose="020F0502020204030204" pitchFamily="34" charset="0"/>
                        </a:rPr>
                        <a:t>ID</a:t>
                      </a:r>
                    </a:p>
                  </a:txBody>
                  <a:tcPr marL="7433" marR="7433" marT="7433"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900" b="1" i="0" u="none" strike="noStrike">
                          <a:solidFill>
                            <a:srgbClr val="FFFFFF"/>
                          </a:solidFill>
                          <a:effectLst/>
                          <a:latin typeface="Calibri" panose="020F0502020204030204" pitchFamily="34" charset="0"/>
                        </a:rPr>
                        <a:t>Composante principale</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900" b="1" i="0" u="none" strike="noStrike">
                          <a:solidFill>
                            <a:srgbClr val="FFFFFF"/>
                          </a:solidFill>
                          <a:effectLst/>
                          <a:latin typeface="Calibri" panose="020F0502020204030204" pitchFamily="34" charset="0"/>
                        </a:rPr>
                        <a:t>Département disciplinaire</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900" b="1" i="0" u="none" strike="noStrike">
                          <a:solidFill>
                            <a:srgbClr val="FFFFFF"/>
                          </a:solidFill>
                          <a:effectLst/>
                          <a:latin typeface="Calibri" panose="020F0502020204030204" pitchFamily="34" charset="0"/>
                        </a:rPr>
                        <a:t>Discipline</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900" b="1" i="0" u="none" strike="noStrike">
                          <a:solidFill>
                            <a:srgbClr val="FFFFFF"/>
                          </a:solidFill>
                          <a:effectLst/>
                          <a:latin typeface="Calibri" panose="020F0502020204030204" pitchFamily="34" charset="0"/>
                        </a:rPr>
                        <a:t>Profil à publier</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900" b="1" i="0" u="none" strike="noStrike">
                          <a:solidFill>
                            <a:srgbClr val="FFFFFF"/>
                          </a:solidFill>
                          <a:effectLst/>
                          <a:latin typeface="Calibri" panose="020F0502020204030204" pitchFamily="34" charset="0"/>
                        </a:rPr>
                        <a:t>Type de recrutement</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D7B93"/>
                    </a:solidFill>
                  </a:tcPr>
                </a:tc>
                <a:tc>
                  <a:txBody>
                    <a:bodyPr/>
                    <a:lstStyle/>
                    <a:p>
                      <a:pPr algn="ctr" fontAlgn="ctr"/>
                      <a:r>
                        <a:rPr lang="fr-FR" sz="900" b="1" i="0" u="none" strike="noStrike" dirty="0">
                          <a:solidFill>
                            <a:srgbClr val="FFFFFF"/>
                          </a:solidFill>
                          <a:effectLst/>
                          <a:latin typeface="Calibri" panose="020F0502020204030204" pitchFamily="34" charset="0"/>
                        </a:rPr>
                        <a:t>Poste demandé</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2D7B93"/>
                    </a:solidFill>
                  </a:tcPr>
                </a:tc>
                <a:extLst>
                  <a:ext uri="{0D108BD9-81ED-4DB2-BD59-A6C34878D82A}">
                    <a16:rowId xmlns:a16="http://schemas.microsoft.com/office/drawing/2014/main" val="3423796634"/>
                  </a:ext>
                </a:extLst>
              </a:tr>
              <a:tr h="409907">
                <a:tc>
                  <a:txBody>
                    <a:bodyPr/>
                    <a:lstStyle/>
                    <a:p>
                      <a:pPr algn="ctr" fontAlgn="ctr"/>
                      <a:r>
                        <a:rPr lang="fr-FR" sz="1600" b="1" i="0" u="none" strike="noStrike">
                          <a:solidFill>
                            <a:srgbClr val="000000"/>
                          </a:solidFill>
                          <a:effectLst/>
                          <a:latin typeface="Calibri" panose="020F0502020204030204" pitchFamily="34" charset="0"/>
                        </a:rPr>
                        <a:t>1</a:t>
                      </a:r>
                    </a:p>
                  </a:txBody>
                  <a:tcPr marL="7433" marR="7433" marT="7433"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IUT</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Electronique, Automatique et traitement du signal;</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H1415</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Sciences Industrielles de l’ingénieur option ingénierie électrique </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Concours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PRAG</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493286524"/>
                  </a:ext>
                </a:extLst>
              </a:tr>
              <a:tr h="409907">
                <a:tc>
                  <a:txBody>
                    <a:bodyPr/>
                    <a:lstStyle/>
                    <a:p>
                      <a:pPr algn="ctr" fontAlgn="ctr"/>
                      <a:r>
                        <a:rPr lang="fr-FR" sz="1600" b="1" i="0" u="none" strike="noStrike">
                          <a:solidFill>
                            <a:srgbClr val="000000"/>
                          </a:solidFill>
                          <a:effectLst/>
                          <a:latin typeface="Calibri" panose="020F0502020204030204" pitchFamily="34" charset="0"/>
                        </a:rPr>
                        <a:t>5</a:t>
                      </a:r>
                    </a:p>
                  </a:txBody>
                  <a:tcPr marL="7433" marR="7433" marT="7433"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IUT</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Science de Gestion et du Management;</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H8010</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Conduite de projet et distribution </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Concours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PRAG</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219986693"/>
                  </a:ext>
                </a:extLst>
              </a:tr>
              <a:tr h="409907">
                <a:tc>
                  <a:txBody>
                    <a:bodyPr/>
                    <a:lstStyle/>
                    <a:p>
                      <a:pPr algn="ctr" fontAlgn="ctr"/>
                      <a:r>
                        <a:rPr lang="fr-FR" sz="1600" b="1" i="0" u="none" strike="noStrike">
                          <a:solidFill>
                            <a:srgbClr val="000000"/>
                          </a:solidFill>
                          <a:effectLst/>
                          <a:latin typeface="Calibri" panose="020F0502020204030204" pitchFamily="34" charset="0"/>
                        </a:rPr>
                        <a:t>8</a:t>
                      </a:r>
                    </a:p>
                  </a:txBody>
                  <a:tcPr marL="7433" marR="7433" marT="7433"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IUT</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Culture et Langues Etrangères et Régionales;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H0422</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Anglais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Concours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PRAG</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1289597363"/>
                  </a:ext>
                </a:extLst>
              </a:tr>
              <a:tr h="409907">
                <a:tc>
                  <a:txBody>
                    <a:bodyPr/>
                    <a:lstStyle/>
                    <a:p>
                      <a:pPr algn="ctr" fontAlgn="ctr"/>
                      <a:r>
                        <a:rPr lang="fr-FR" sz="1600" b="1" i="0" u="none" strike="noStrike">
                          <a:solidFill>
                            <a:srgbClr val="000000"/>
                          </a:solidFill>
                          <a:effectLst/>
                          <a:latin typeface="Calibri" panose="020F0502020204030204" pitchFamily="34" charset="0"/>
                        </a:rPr>
                        <a:t>9</a:t>
                      </a:r>
                    </a:p>
                  </a:txBody>
                  <a:tcPr marL="7433" marR="7433" marT="7433"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INSPE</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Sciences de l’éducation;</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Anglais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Didactique de l'Anglais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Concours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PRAG</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1056230694"/>
                  </a:ext>
                </a:extLst>
              </a:tr>
              <a:tr h="409907">
                <a:tc>
                  <a:txBody>
                    <a:bodyPr/>
                    <a:lstStyle/>
                    <a:p>
                      <a:pPr algn="ctr" fontAlgn="ctr"/>
                      <a:r>
                        <a:rPr lang="fr-FR" sz="1600" b="1" i="0" u="none" strike="noStrike">
                          <a:solidFill>
                            <a:srgbClr val="000000"/>
                          </a:solidFill>
                          <a:effectLst/>
                          <a:latin typeface="Calibri" panose="020F0502020204030204" pitchFamily="34" charset="0"/>
                        </a:rPr>
                        <a:t>13</a:t>
                      </a:r>
                    </a:p>
                  </a:txBody>
                  <a:tcPr marL="7433" marR="7433" marT="7433"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UniCA Sport</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Sciences et techniques des activités physiques et sportives;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H1900</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Fitness - Musculation</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Concours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PRAG</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171951777"/>
                  </a:ext>
                </a:extLst>
              </a:tr>
              <a:tr h="409907">
                <a:tc>
                  <a:txBody>
                    <a:bodyPr/>
                    <a:lstStyle/>
                    <a:p>
                      <a:pPr algn="ctr" fontAlgn="ctr"/>
                      <a:r>
                        <a:rPr lang="fr-FR" sz="1600" b="1" i="0" u="none" strike="noStrike">
                          <a:solidFill>
                            <a:srgbClr val="000000"/>
                          </a:solidFill>
                          <a:effectLst/>
                          <a:latin typeface="Calibri" panose="020F0502020204030204" pitchFamily="34" charset="0"/>
                        </a:rPr>
                        <a:t>14</a:t>
                      </a:r>
                    </a:p>
                  </a:txBody>
                  <a:tcPr marL="7433" marR="7433" marT="7433"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INSPE</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Sciences de l’éducation;</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1er degré (professorat des écoles)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Formation des enseignants du 1er degré pour l’École inclusive</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a:solidFill>
                            <a:srgbClr val="000000"/>
                          </a:solidFill>
                          <a:effectLst/>
                          <a:latin typeface="Calibri" panose="020F0502020204030204" pitchFamily="34" charset="0"/>
                        </a:rPr>
                        <a:t>Concours</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ctr" fontAlgn="ctr"/>
                      <a:r>
                        <a:rPr lang="fr-FR" sz="900" b="0" i="0" u="none" strike="noStrike" dirty="0">
                          <a:solidFill>
                            <a:srgbClr val="000000"/>
                          </a:solidFill>
                          <a:effectLst/>
                          <a:latin typeface="Calibri" panose="020F0502020204030204" pitchFamily="34" charset="0"/>
                        </a:rPr>
                        <a:t>PRCE</a:t>
                      </a:r>
                    </a:p>
                  </a:txBody>
                  <a:tcPr marL="7433" marR="7433" marT="7433"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1158312316"/>
                  </a:ext>
                </a:extLst>
              </a:tr>
            </a:tbl>
          </a:graphicData>
        </a:graphic>
      </p:graphicFrame>
    </p:spTree>
    <p:extLst>
      <p:ext uri="{BB962C8B-B14F-4D97-AF65-F5344CB8AC3E}">
        <p14:creationId xmlns:p14="http://schemas.microsoft.com/office/powerpoint/2010/main" val="975809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0A9CA195-8F74-4FB3-B137-99643093672B}"/>
              </a:ext>
            </a:extLst>
          </p:cNvPr>
          <p:cNvSpPr txBox="1"/>
          <p:nvPr/>
        </p:nvSpPr>
        <p:spPr>
          <a:xfrm>
            <a:off x="576946" y="1627921"/>
            <a:ext cx="8479131" cy="1166277"/>
          </a:xfrm>
          <a:prstGeom prst="roundRect">
            <a:avLst/>
          </a:prstGeom>
          <a:ln w="19050"/>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fr-FR" sz="2000" b="1" dirty="0">
                <a:solidFill>
                  <a:schemeClr val="accent1">
                    <a:lumMod val="75000"/>
                  </a:schemeClr>
                </a:solidFill>
                <a:latin typeface="Arial" panose="020B0604020202020204" pitchFamily="34" charset="0"/>
                <a:cs typeface="Arial" panose="020B0604020202020204" pitchFamily="34" charset="0"/>
              </a:rPr>
              <a:t>Concours national d’agrégation</a:t>
            </a:r>
          </a:p>
          <a:p>
            <a:pPr algn="just"/>
            <a:endParaRPr lang="fr-FR" sz="1050" dirty="0">
              <a:latin typeface="Arial" panose="020B0604020202020204" pitchFamily="34" charset="0"/>
              <a:cs typeface="Arial" panose="020B0604020202020204" pitchFamily="34" charset="0"/>
              <a:sym typeface="Wingdings" panose="05000000000000000000" pitchFamily="2" charset="2"/>
            </a:endParaRPr>
          </a:p>
          <a:p>
            <a:pPr algn="just"/>
            <a:r>
              <a:rPr lang="fr-FR" sz="1100" u="sng" dirty="0">
                <a:solidFill>
                  <a:schemeClr val="accent1">
                    <a:lumMod val="75000"/>
                  </a:schemeClr>
                </a:solidFill>
                <a:latin typeface="Arial" panose="020B0604020202020204" pitchFamily="34" charset="0"/>
                <a:cs typeface="Arial" panose="020B0604020202020204" pitchFamily="34" charset="0"/>
              </a:rPr>
              <a:t>Enseignants-Chercheurs</a:t>
            </a:r>
          </a:p>
          <a:p>
            <a:pPr algn="just"/>
            <a:r>
              <a:rPr lang="fr-FR" sz="1050" dirty="0">
                <a:latin typeface="Arial" panose="020B0604020202020204" pitchFamily="34" charset="0"/>
                <a:cs typeface="Arial" panose="020B0604020202020204" pitchFamily="34" charset="0"/>
                <a:sym typeface="Wingdings" panose="05000000000000000000" pitchFamily="2" charset="2"/>
              </a:rPr>
              <a:t>Les demandes d’ouverture de concours d’agrégation doivent être remontées au Ministère d’ici le 17 octobre 2024.</a:t>
            </a:r>
          </a:p>
          <a:p>
            <a:pPr algn="just"/>
            <a:r>
              <a:rPr lang="fr-FR" sz="1050" dirty="0">
                <a:latin typeface="Arial" panose="020B0604020202020204" pitchFamily="34" charset="0"/>
                <a:cs typeface="Arial" panose="020B0604020202020204" pitchFamily="34" charset="0"/>
                <a:sym typeface="Wingdings" panose="05000000000000000000" pitchFamily="2" charset="2"/>
              </a:rPr>
              <a:t>Ces demandes devront passer en CSAE, </a:t>
            </a:r>
            <a:r>
              <a:rPr lang="fr-FR" sz="1050" dirty="0" err="1">
                <a:latin typeface="Arial" panose="020B0604020202020204" pitchFamily="34" charset="0"/>
                <a:cs typeface="Arial" panose="020B0604020202020204" pitchFamily="34" charset="0"/>
                <a:sym typeface="Wingdings" panose="05000000000000000000" pitchFamily="2" charset="2"/>
              </a:rPr>
              <a:t>CAc</a:t>
            </a:r>
            <a:r>
              <a:rPr lang="fr-FR" sz="1050" dirty="0">
                <a:latin typeface="Arial" panose="020B0604020202020204" pitchFamily="34" charset="0"/>
                <a:cs typeface="Arial" panose="020B0604020202020204" pitchFamily="34" charset="0"/>
                <a:sym typeface="Wingdings" panose="05000000000000000000" pitchFamily="2" charset="2"/>
              </a:rPr>
              <a:t> Plénier et en CA au mois de septembre,</a:t>
            </a:r>
          </a:p>
        </p:txBody>
      </p:sp>
      <p:sp>
        <p:nvSpPr>
          <p:cNvPr id="5" name="Titre 1">
            <a:extLst>
              <a:ext uri="{FF2B5EF4-FFF2-40B4-BE49-F238E27FC236}">
                <a16:creationId xmlns:a16="http://schemas.microsoft.com/office/drawing/2014/main" id="{4A04D4A6-2D77-4E5F-8752-69B51A29AC48}"/>
              </a:ext>
            </a:extLst>
          </p:cNvPr>
          <p:cNvSpPr>
            <a:spLocks noGrp="1"/>
          </p:cNvSpPr>
          <p:nvPr>
            <p:ph type="title"/>
          </p:nvPr>
        </p:nvSpPr>
        <p:spPr>
          <a:xfrm>
            <a:off x="838200" y="365126"/>
            <a:ext cx="10515600" cy="801202"/>
          </a:xfrm>
        </p:spPr>
        <p:txBody>
          <a:bodyPr>
            <a:normAutofit fontScale="90000"/>
          </a:bodyPr>
          <a:lstStyle/>
          <a:p>
            <a:r>
              <a:rPr lang="fr-FR" sz="2800" b="1" dirty="0">
                <a:solidFill>
                  <a:srgbClr val="00AFDA"/>
                </a:solidFill>
              </a:rPr>
              <a:t>Campagne Emploi Enseignants Chercheurs Concours National d’Agrégation  </a:t>
            </a:r>
            <a:endParaRPr lang="fr-FR" sz="4000" b="1" dirty="0">
              <a:solidFill>
                <a:srgbClr val="00AFDA"/>
              </a:solidFill>
            </a:endParaRPr>
          </a:p>
        </p:txBody>
      </p:sp>
      <p:graphicFrame>
        <p:nvGraphicFramePr>
          <p:cNvPr id="6" name="Tableau 5">
            <a:extLst>
              <a:ext uri="{FF2B5EF4-FFF2-40B4-BE49-F238E27FC236}">
                <a16:creationId xmlns:a16="http://schemas.microsoft.com/office/drawing/2014/main" id="{F8A7932D-C721-4EA1-B144-E1AC1085B3C6}"/>
              </a:ext>
            </a:extLst>
          </p:cNvPr>
          <p:cNvGraphicFramePr>
            <a:graphicFrameLocks noGrp="1"/>
          </p:cNvGraphicFramePr>
          <p:nvPr>
            <p:extLst>
              <p:ext uri="{D42A27DB-BD31-4B8C-83A1-F6EECF244321}">
                <p14:modId xmlns:p14="http://schemas.microsoft.com/office/powerpoint/2010/main" val="906485342"/>
              </p:ext>
            </p:extLst>
          </p:nvPr>
        </p:nvGraphicFramePr>
        <p:xfrm>
          <a:off x="576946" y="3273657"/>
          <a:ext cx="9929861" cy="1956422"/>
        </p:xfrm>
        <a:graphic>
          <a:graphicData uri="http://schemas.openxmlformats.org/drawingml/2006/table">
            <a:tbl>
              <a:tblPr/>
              <a:tblGrid>
                <a:gridCol w="351567">
                  <a:extLst>
                    <a:ext uri="{9D8B030D-6E8A-4147-A177-3AD203B41FA5}">
                      <a16:colId xmlns:a16="http://schemas.microsoft.com/office/drawing/2014/main" val="167558716"/>
                    </a:ext>
                  </a:extLst>
                </a:gridCol>
                <a:gridCol w="632040">
                  <a:extLst>
                    <a:ext uri="{9D8B030D-6E8A-4147-A177-3AD203B41FA5}">
                      <a16:colId xmlns:a16="http://schemas.microsoft.com/office/drawing/2014/main" val="1117297338"/>
                    </a:ext>
                  </a:extLst>
                </a:gridCol>
                <a:gridCol w="531281">
                  <a:extLst>
                    <a:ext uri="{9D8B030D-6E8A-4147-A177-3AD203B41FA5}">
                      <a16:colId xmlns:a16="http://schemas.microsoft.com/office/drawing/2014/main" val="3741636216"/>
                    </a:ext>
                  </a:extLst>
                </a:gridCol>
                <a:gridCol w="641201">
                  <a:extLst>
                    <a:ext uri="{9D8B030D-6E8A-4147-A177-3AD203B41FA5}">
                      <a16:colId xmlns:a16="http://schemas.microsoft.com/office/drawing/2014/main" val="3638806194"/>
                    </a:ext>
                  </a:extLst>
                </a:gridCol>
                <a:gridCol w="668680">
                  <a:extLst>
                    <a:ext uri="{9D8B030D-6E8A-4147-A177-3AD203B41FA5}">
                      <a16:colId xmlns:a16="http://schemas.microsoft.com/office/drawing/2014/main" val="2403740442"/>
                    </a:ext>
                  </a:extLst>
                </a:gridCol>
                <a:gridCol w="851882">
                  <a:extLst>
                    <a:ext uri="{9D8B030D-6E8A-4147-A177-3AD203B41FA5}">
                      <a16:colId xmlns:a16="http://schemas.microsoft.com/office/drawing/2014/main" val="2194551051"/>
                    </a:ext>
                  </a:extLst>
                </a:gridCol>
                <a:gridCol w="677840">
                  <a:extLst>
                    <a:ext uri="{9D8B030D-6E8A-4147-A177-3AD203B41FA5}">
                      <a16:colId xmlns:a16="http://schemas.microsoft.com/office/drawing/2014/main" val="4061308317"/>
                    </a:ext>
                  </a:extLst>
                </a:gridCol>
                <a:gridCol w="668681">
                  <a:extLst>
                    <a:ext uri="{9D8B030D-6E8A-4147-A177-3AD203B41FA5}">
                      <a16:colId xmlns:a16="http://schemas.microsoft.com/office/drawing/2014/main" val="1606052180"/>
                    </a:ext>
                  </a:extLst>
                </a:gridCol>
                <a:gridCol w="4906689">
                  <a:extLst>
                    <a:ext uri="{9D8B030D-6E8A-4147-A177-3AD203B41FA5}">
                      <a16:colId xmlns:a16="http://schemas.microsoft.com/office/drawing/2014/main" val="832792088"/>
                    </a:ext>
                  </a:extLst>
                </a:gridCol>
              </a:tblGrid>
              <a:tr h="532830">
                <a:tc>
                  <a:txBody>
                    <a:bodyPr/>
                    <a:lstStyle/>
                    <a:p>
                      <a:pPr algn="ctr" fontAlgn="ctr"/>
                      <a:r>
                        <a:rPr lang="fr-FR" sz="900" b="1" i="0" u="none" strike="noStrike">
                          <a:solidFill>
                            <a:srgbClr val="FFFFFF"/>
                          </a:solidFill>
                          <a:effectLst/>
                          <a:latin typeface="Calibri" panose="020F0502020204030204" pitchFamily="34" charset="0"/>
                        </a:rPr>
                        <a:t>ID</a:t>
                      </a:r>
                    </a:p>
                  </a:txBody>
                  <a:tcPr marL="0" marR="0" marT="0" marB="0" anchor="ctr">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fr-FR" sz="900" b="1" i="0" u="none" strike="noStrike">
                          <a:solidFill>
                            <a:srgbClr val="FFFFFF"/>
                          </a:solidFill>
                          <a:effectLst/>
                          <a:latin typeface="Calibri" panose="020F0502020204030204" pitchFamily="34" charset="0"/>
                        </a:rPr>
                        <a:t>Type de recrutement</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fr-FR" sz="900" b="1" i="0" u="none" strike="noStrike">
                          <a:solidFill>
                            <a:srgbClr val="FFFFFF"/>
                          </a:solidFill>
                          <a:effectLst/>
                          <a:latin typeface="Calibri" panose="020F0502020204030204" pitchFamily="34" charset="0"/>
                        </a:rPr>
                        <a:t>Section CNU</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fr-FR" sz="900" b="1" i="0" u="none" strike="noStrike">
                          <a:solidFill>
                            <a:srgbClr val="FFFFFF"/>
                          </a:solidFill>
                          <a:effectLst/>
                          <a:latin typeface="Calibri" panose="020F0502020204030204" pitchFamily="34" charset="0"/>
                        </a:rPr>
                        <a:t>Composante principale</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fr-FR" sz="900" b="1" i="0" u="none" strike="noStrike">
                          <a:solidFill>
                            <a:srgbClr val="FFFFFF"/>
                          </a:solidFill>
                          <a:effectLst/>
                          <a:latin typeface="Calibri" panose="020F0502020204030204" pitchFamily="34" charset="0"/>
                        </a:rPr>
                        <a:t>Poste demandé</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fr-FR" sz="900" b="1" i="0" u="none" strike="noStrike">
                          <a:solidFill>
                            <a:srgbClr val="FFFFFF"/>
                          </a:solidFill>
                          <a:effectLst/>
                          <a:latin typeface="Calibri" panose="020F0502020204030204" pitchFamily="34" charset="0"/>
                        </a:rPr>
                        <a:t>Article de recrutement PR</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fr-FR" sz="900" b="1" i="0" u="none" strike="noStrike">
                          <a:solidFill>
                            <a:srgbClr val="FFFFFF"/>
                          </a:solidFill>
                          <a:effectLst/>
                          <a:latin typeface="Calibri" panose="020F0502020204030204" pitchFamily="34" charset="0"/>
                        </a:rPr>
                        <a:t>Unité de recherche</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fr-FR" sz="900" b="1" i="0" u="none" strike="noStrike">
                          <a:solidFill>
                            <a:srgbClr val="FFFFFF"/>
                          </a:solidFill>
                          <a:effectLst/>
                          <a:latin typeface="Calibri" panose="020F0502020204030204" pitchFamily="34" charset="0"/>
                        </a:rPr>
                        <a:t>Département disciplinaire</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tc>
                  <a:txBody>
                    <a:bodyPr/>
                    <a:lstStyle/>
                    <a:p>
                      <a:pPr algn="ctr" fontAlgn="ctr"/>
                      <a:r>
                        <a:rPr lang="fr-FR" sz="900" b="1" i="0" u="none" strike="noStrike">
                          <a:solidFill>
                            <a:srgbClr val="FFFFFF"/>
                          </a:solidFill>
                          <a:effectLst/>
                          <a:latin typeface="Calibri" panose="020F0502020204030204" pitchFamily="34" charset="0"/>
                        </a:rPr>
                        <a:t>Argumentaire synthétique</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5B9BD5"/>
                    </a:solidFill>
                  </a:tcPr>
                </a:tc>
                <a:extLst>
                  <a:ext uri="{0D108BD9-81ED-4DB2-BD59-A6C34878D82A}">
                    <a16:rowId xmlns:a16="http://schemas.microsoft.com/office/drawing/2014/main" val="629893125"/>
                  </a:ext>
                </a:extLst>
              </a:tr>
              <a:tr h="1423592">
                <a:tc>
                  <a:txBody>
                    <a:bodyPr/>
                    <a:lstStyle/>
                    <a:p>
                      <a:pPr algn="ctr" fontAlgn="ctr"/>
                      <a:r>
                        <a:rPr lang="fr-FR" sz="1000" b="1" i="0" u="none" strike="noStrike">
                          <a:solidFill>
                            <a:srgbClr val="000000"/>
                          </a:solidFill>
                          <a:effectLst/>
                          <a:latin typeface="Calibri" panose="020F0502020204030204" pitchFamily="34" charset="0"/>
                        </a:rPr>
                        <a:t>4</a:t>
                      </a:r>
                    </a:p>
                  </a:txBody>
                  <a:tcPr marL="0" marR="0" marT="0" marB="0" anchor="ctr">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ctr"/>
                      <a:r>
                        <a:rPr lang="fr-FR" sz="600" b="0" i="0" u="none" strike="noStrike">
                          <a:solidFill>
                            <a:srgbClr val="000000"/>
                          </a:solidFill>
                          <a:effectLst/>
                          <a:latin typeface="Calibri" panose="020F0502020204030204" pitchFamily="34" charset="0"/>
                        </a:rPr>
                        <a:t>Concours</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ctr"/>
                      <a:r>
                        <a:rPr lang="fr-FR" sz="600" b="0" i="0" u="none" strike="noStrike" dirty="0">
                          <a:solidFill>
                            <a:srgbClr val="000000"/>
                          </a:solidFill>
                          <a:effectLst/>
                          <a:latin typeface="Calibri" panose="020F0502020204030204" pitchFamily="34" charset="0"/>
                        </a:rPr>
                        <a:t>Section 02 - Droit public</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ctr"/>
                      <a:r>
                        <a:rPr lang="fr-FR" sz="600" b="0" i="0" u="none" strike="noStrike">
                          <a:solidFill>
                            <a:srgbClr val="000000"/>
                          </a:solidFill>
                          <a:effectLst/>
                          <a:latin typeface="Calibri" panose="020F0502020204030204" pitchFamily="34" charset="0"/>
                        </a:rPr>
                        <a:t>LEX SOCIETY</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ctr"/>
                      <a:r>
                        <a:rPr lang="fr-FR" sz="600" b="0" i="0" u="none" strike="noStrike">
                          <a:solidFill>
                            <a:srgbClr val="000000"/>
                          </a:solidFill>
                          <a:effectLst/>
                          <a:latin typeface="Calibri" panose="020F0502020204030204" pitchFamily="34" charset="0"/>
                        </a:rPr>
                        <a:t>PR</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ctr"/>
                      <a:r>
                        <a:rPr lang="fr-FR" sz="600" b="0" i="0" u="none" strike="noStrike">
                          <a:solidFill>
                            <a:srgbClr val="000000"/>
                          </a:solidFill>
                          <a:effectLst/>
                          <a:latin typeface="Calibri" panose="020F0502020204030204" pitchFamily="34" charset="0"/>
                        </a:rPr>
                        <a:t>Article 46.1</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ctr"/>
                      <a:r>
                        <a:rPr lang="fr-FR" sz="600" b="0" i="0" u="none" strike="noStrike">
                          <a:solidFill>
                            <a:srgbClr val="000000"/>
                          </a:solidFill>
                          <a:effectLst/>
                          <a:latin typeface="Calibri" panose="020F0502020204030204" pitchFamily="34" charset="0"/>
                        </a:rPr>
                        <a:t>CENTRE D’ÉTUDES ET DE RECHERCHES EN DROIT ADMINISTRATIF, CONSTITUTIONNEL, FINANCIER ET FISCAL - CERDACFF;</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ctr"/>
                      <a:r>
                        <a:rPr lang="fr-FR" sz="600" b="0" i="0" u="none" strike="noStrike">
                          <a:solidFill>
                            <a:srgbClr val="000000"/>
                          </a:solidFill>
                          <a:effectLst/>
                          <a:latin typeface="Calibri" panose="020F0502020204030204" pitchFamily="34" charset="0"/>
                        </a:rPr>
                        <a:t>Droit et Science politique;</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ctr"/>
                      <a:r>
                        <a:rPr lang="fr-FR" sz="600" b="0" i="0" u="none" strike="noStrike" dirty="0">
                          <a:solidFill>
                            <a:srgbClr val="000000"/>
                          </a:solidFill>
                          <a:effectLst/>
                          <a:latin typeface="Calibri" panose="020F0502020204030204" pitchFamily="34" charset="0"/>
                        </a:rPr>
                        <a:t>La demande de mise au concours d’agrégation d’un poste de professeur des université en section 02 droit public en remplacement du départ à la retraite au 1er septembre 2024 d’un collègue professeur des universités repose sur un double argumentaire propre d’une part, à la composante EUR LEX société / Faculté de droit et au département disciplinaire de droit et science politique (DDSP) pour la section 02 du CNU (droit public) et d’autre part, au laboratoire de recherche CERDACFF (UPR 7267). </a:t>
                      </a:r>
                      <a:br>
                        <a:rPr lang="fr-FR" sz="600" b="0" i="0" u="none" strike="noStrike" dirty="0">
                          <a:solidFill>
                            <a:srgbClr val="000000"/>
                          </a:solidFill>
                          <a:effectLst/>
                          <a:latin typeface="Calibri" panose="020F0502020204030204" pitchFamily="34" charset="0"/>
                        </a:rPr>
                      </a:br>
                      <a:r>
                        <a:rPr lang="fr-FR" sz="600" b="0" i="0" u="none" strike="noStrike" dirty="0">
                          <a:solidFill>
                            <a:srgbClr val="000000"/>
                          </a:solidFill>
                          <a:effectLst/>
                          <a:latin typeface="Calibri" panose="020F0502020204030204" pitchFamily="34" charset="0"/>
                        </a:rPr>
                        <a:t>D’un point de vue pédagogique, cette demande prioritaire se justifie par le fait que le droit public (section CNU 02) est une section qui fonctionne depuis plusieurs années avec plusieurs centaines d’heures de cours magistraux pourvus par des sur-services des collègues titulaires. Malgré ces sur-services conséquents, environ 300 HCM restent actuellement vacants (notamment en L3, M1 et M2). De même, il apparait qu’un enseignant vacataire a assuré, depuis plusieurs années (y compris en 2023-24), pas moins de 128 HCM (il ne sera pas en situation, pour cause de retraite et de déménagement, d’être renouvelé l’année prochaine). De plus, cette situation structurelle est </a:t>
                      </a:r>
                      <a:r>
                        <a:rPr lang="fr-FR" sz="600" b="0" i="0" u="none" strike="noStrike" dirty="0" err="1">
                          <a:solidFill>
                            <a:srgbClr val="000000"/>
                          </a:solidFill>
                          <a:effectLst/>
                          <a:latin typeface="Calibri" panose="020F0502020204030204" pitchFamily="34" charset="0"/>
                        </a:rPr>
                        <a:t>agravée</a:t>
                      </a:r>
                      <a:r>
                        <a:rPr lang="fr-FR" sz="600" b="0" i="0" u="none" strike="noStrike" dirty="0">
                          <a:solidFill>
                            <a:srgbClr val="000000"/>
                          </a:solidFill>
                          <a:effectLst/>
                          <a:latin typeface="Calibri" panose="020F0502020204030204" pitchFamily="34" charset="0"/>
                        </a:rPr>
                        <a:t> par le fait que plusieurs enseignants-chercheurs de la section sont actuellement et seront en CRCT ou sous contrat à l’IUF (jusqu’en 2029).  Il en résulte un sous </a:t>
                      </a:r>
                      <a:r>
                        <a:rPr lang="fr-FR" sz="600" b="0" i="0" u="none" strike="noStrike" dirty="0" err="1">
                          <a:solidFill>
                            <a:srgbClr val="000000"/>
                          </a:solidFill>
                          <a:effectLst/>
                          <a:latin typeface="Calibri" panose="020F0502020204030204" pitchFamily="34" charset="0"/>
                        </a:rPr>
                        <a:t>encadremement</a:t>
                      </a:r>
                      <a:r>
                        <a:rPr lang="fr-FR" sz="600" b="0" i="0" u="none" strike="noStrike" dirty="0">
                          <a:solidFill>
                            <a:srgbClr val="000000"/>
                          </a:solidFill>
                          <a:effectLst/>
                          <a:latin typeface="Calibri" panose="020F0502020204030204" pitchFamily="34" charset="0"/>
                        </a:rPr>
                        <a:t> générant une mise en tension importante de la section. Cela explique également la difficulté de fonctionnement de la section 02 devant faire appel, souvent au dépourvu et de manière aléatoire, à des enseignants vacataires. Le départ à la retraite du collègue au 1er septembre 2024 ne fera que renforcer ces déséquilibres et difficultés à pourvoir un nombre conséquent de CM de droit public. </a:t>
                      </a:r>
                    </a:p>
                  </a:txBody>
                  <a:tcPr marL="0" marR="0" marT="0" marB="0" anchor="ctr">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33058704"/>
                  </a:ext>
                </a:extLst>
              </a:tr>
            </a:tbl>
          </a:graphicData>
        </a:graphic>
      </p:graphicFrame>
    </p:spTree>
    <p:extLst>
      <p:ext uri="{BB962C8B-B14F-4D97-AF65-F5344CB8AC3E}">
        <p14:creationId xmlns:p14="http://schemas.microsoft.com/office/powerpoint/2010/main" val="152642869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a706aa0-b5f1-4ee2-a8a0-cb45492556c1">
      <Terms xmlns="http://schemas.microsoft.com/office/infopath/2007/PartnerControls"/>
    </lcf76f155ced4ddcb4097134ff3c332f>
    <TaxCatchAll xmlns="4cdc9311-f1ad-430e-9248-bbbc87ff981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D57B14F3874BD4096BEC0836DEBD5D4" ma:contentTypeVersion="14" ma:contentTypeDescription="Crée un document." ma:contentTypeScope="" ma:versionID="5267f79048a872ad4269195e09c95fe4">
  <xsd:schema xmlns:xsd="http://www.w3.org/2001/XMLSchema" xmlns:xs="http://www.w3.org/2001/XMLSchema" xmlns:p="http://schemas.microsoft.com/office/2006/metadata/properties" xmlns:ns2="3a706aa0-b5f1-4ee2-a8a0-cb45492556c1" xmlns:ns3="4cdc9311-f1ad-430e-9248-bbbc87ff981d" targetNamespace="http://schemas.microsoft.com/office/2006/metadata/properties" ma:root="true" ma:fieldsID="3a7f43a0f6e9476265fddfeb77125b86" ns2:_="" ns3:_="">
    <xsd:import namespace="3a706aa0-b5f1-4ee2-a8a0-cb45492556c1"/>
    <xsd:import namespace="4cdc9311-f1ad-430e-9248-bbbc87ff981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6aa0-b5f1-4ee2-a8a0-cb45492556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Balises d’images" ma:readOnly="false" ma:fieldId="{5cf76f15-5ced-4ddc-b409-7134ff3c332f}" ma:taxonomyMulti="true" ma:sspId="e741edfd-2169-4bab-b116-ba96bcb059c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cdc9311-f1ad-430e-9248-bbbc87ff981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977dded-a617-4a5d-a4a6-4e77c9db0f34}" ma:internalName="TaxCatchAll" ma:showField="CatchAllData" ma:web="4cdc9311-f1ad-430e-9248-bbbc87ff981d">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0AE41A-5A31-47CA-A3E6-F8ACF74138F4}">
  <ds:schemaRefs>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purl.org/dc/elements/1.1/"/>
    <ds:schemaRef ds:uri="4cdc9311-f1ad-430e-9248-bbbc87ff981d"/>
    <ds:schemaRef ds:uri="3a706aa0-b5f1-4ee2-a8a0-cb45492556c1"/>
    <ds:schemaRef ds:uri="http://www.w3.org/XML/1998/namespace"/>
  </ds:schemaRefs>
</ds:datastoreItem>
</file>

<file path=customXml/itemProps2.xml><?xml version="1.0" encoding="utf-8"?>
<ds:datastoreItem xmlns:ds="http://schemas.openxmlformats.org/officeDocument/2006/customXml" ds:itemID="{0078F8BD-3728-4923-AAA8-90FB31FCDB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6aa0-b5f1-4ee2-a8a0-cb45492556c1"/>
    <ds:schemaRef ds:uri="4cdc9311-f1ad-430e-9248-bbbc87ff98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4309B2F-FD47-4207-AC42-1617A9F890C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717</TotalTime>
  <Words>907</Words>
  <Application>Microsoft Office PowerPoint</Application>
  <PresentationFormat>Grand écran</PresentationFormat>
  <Paragraphs>148</Paragraphs>
  <Slides>6</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Calibri Light</vt:lpstr>
      <vt:lpstr>Wingdings</vt:lpstr>
      <vt:lpstr>Thème Office</vt:lpstr>
      <vt:lpstr>CA du 23 septembre 2024  Campagne d’emplois 2025-2026 Enseignants du Second Degré </vt:lpstr>
      <vt:lpstr>Contexte</vt:lpstr>
      <vt:lpstr>Principes d’arbitrage</vt:lpstr>
      <vt:lpstr>Chiffrage</vt:lpstr>
      <vt:lpstr>Analyse des demandes</vt:lpstr>
      <vt:lpstr>Campagne Emploi Enseignants Chercheurs Concours National d’Agrégation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Emilie Deplantay</dc:creator>
  <cp:lastModifiedBy>Yousra Mcharek</cp:lastModifiedBy>
  <cp:revision>477</cp:revision>
  <dcterms:created xsi:type="dcterms:W3CDTF">2020-12-17T16:42:38Z</dcterms:created>
  <dcterms:modified xsi:type="dcterms:W3CDTF">2024-09-16T07:00:08Z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0x0101005D57B14F3874BD4096BEC0836DEBD5D4</vt:lpwstr>
  </property>
</Properties>
</file>