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E4567-34C1-E98E-ECB3-C3EDE67F1D7C}" v="2141" dt="2023-05-01T19:03:18.798"/>
    <p1510:client id="{EFF17D85-E87F-93D3-0F11-333F3AE8619B}" v="355" dt="2023-05-10T18:18:05.326"/>
    <p1510:client id="{6775FC60-684B-3FED-8E13-5E1B9B8FD372}" v="290" dt="2023-05-09T09:56:5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74" d="100"/>
          <a:sy n="74" d="100"/>
        </p:scale>
        <p:origin x="30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15/05/2023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15/05/2023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15/05/2023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Virginie.SESSA@univ-cotedazur.fr" TargetMode="External"/><Relationship Id="rId3" Type="http://schemas.openxmlformats.org/officeDocument/2006/relationships/hyperlink" Target="https://healthy.univ-cotedazur.fr/" TargetMode="External"/><Relationship Id="rId7" Type="http://schemas.openxmlformats.org/officeDocument/2006/relationships/hyperlink" Target="mailto:nicolas.trapateau@univ-cotedazur.fr" TargetMode="External"/><Relationship Id="rId2" Type="http://schemas.openxmlformats.org/officeDocument/2006/relationships/hyperlink" Target="https://univ-cotedazur.fr/vie-des-campus/visite-des-campus/campus-sciences-du-sport" TargetMode="External"/><Relationship Id="rId1" Type="http://schemas.openxmlformats.org/officeDocument/2006/relationships/slideLayout" Target="../slideLayouts/slideLayout1.xml"/><Relationship Id="rId6" Type="http://schemas.openxmlformats.org/officeDocument/2006/relationships/hyperlink" Target="mailto:Olivia.Vitetta@univ-cotedazur.fr" TargetMode="External"/><Relationship Id="rId11" Type="http://schemas.openxmlformats.org/officeDocument/2006/relationships/hyperlink" Target="mailto:Virginie.Sessa@univ-cotedazur.fr" TargetMode="External"/><Relationship Id="rId5" Type="http://schemas.openxmlformats.org/officeDocument/2006/relationships/hyperlink" Target="https://creates.univ-cotedazur.fr" TargetMode="External"/><Relationship Id="rId10" Type="http://schemas.openxmlformats.org/officeDocument/2006/relationships/hyperlink" Target="mailto:drh.enseignants@univ-cotedazur.fr" TargetMode="External"/><Relationship Id="rId4" Type="http://schemas.openxmlformats.org/officeDocument/2006/relationships/hyperlink" Target="https://univ-cotedazur.fr/vie-des-campus/visite-des-campus/campus-carlone" TargetMode="External"/><Relationship Id="rId9" Type="http://schemas.openxmlformats.org/officeDocument/2006/relationships/hyperlink" Target="mailto:Nicolas.Trapateau@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spAutoFit/>
          </a:bodyPr>
          <a:lstStyle/>
          <a:p>
            <a:pPr algn="ctr"/>
            <a:r>
              <a:rPr lang="fr-FR" b="1" err="1">
                <a:solidFill>
                  <a:srgbClr val="0096BC"/>
                </a:solidFill>
              </a:rPr>
              <a:t>Enseignant·e</a:t>
            </a:r>
            <a:r>
              <a:rPr lang="fr-FR" b="1" dirty="0">
                <a:solidFill>
                  <a:srgbClr val="0096BC"/>
                </a:solidFill>
              </a:rPr>
              <a:t> </a:t>
            </a:r>
            <a:r>
              <a:rPr lang="fr-FR" b="1" err="1">
                <a:solidFill>
                  <a:srgbClr val="0096BC"/>
                </a:solidFill>
              </a:rPr>
              <a:t>Contractuel·le</a:t>
            </a:r>
            <a:endParaRPr lang="fr-FR" b="1">
              <a:solidFill>
                <a:srgbClr val="0096BC"/>
              </a:solidFill>
              <a:ea typeface="Calibri"/>
              <a:cs typeface="Calibri"/>
            </a:endParaRPr>
          </a:p>
          <a:p>
            <a:pPr algn="ctr"/>
            <a:r>
              <a:rPr lang="fr-FR" b="1" dirty="0">
                <a:solidFill>
                  <a:srgbClr val="0096BC"/>
                </a:solidFill>
                <a:ea typeface="Calibri"/>
                <a:cs typeface="Calibri"/>
              </a:rPr>
              <a:t>Anglais LANSAD (sciences du sports, lettres et humanités)</a:t>
            </a: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533992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just"/>
            <a:r>
              <a:rPr lang="fr-FR" sz="1100" b="1" i="1" dirty="0">
                <a:solidFill>
                  <a:srgbClr val="000000"/>
                </a:solidFill>
                <a:ea typeface="+mn-lt"/>
                <a:cs typeface="+mn-lt"/>
              </a:rPr>
              <a:t>Anglais pour étudiants LANSAD STAPS et LSHS </a:t>
            </a:r>
            <a:endParaRPr lang="fr-FR" b="1" i="1" dirty="0">
              <a:solidFill>
                <a:srgbClr val="FFFFFF"/>
              </a:solidFill>
              <a:ea typeface="Calibri" panose="020F0502020204030204"/>
              <a:cs typeface="Calibri" panose="020F0502020204030204"/>
            </a:endParaRPr>
          </a:p>
          <a:p>
            <a:r>
              <a:rPr lang="fr-FR" sz="1100" b="1" i="1" dirty="0">
                <a:solidFill>
                  <a:schemeClr val="tx1"/>
                </a:solidFill>
                <a:ea typeface="+mn-lt"/>
                <a:cs typeface="+mn-lt"/>
              </a:rPr>
              <a:t>English for </a:t>
            </a:r>
            <a:r>
              <a:rPr lang="fr-FR" sz="1100" b="1" i="1" dirty="0" err="1">
                <a:solidFill>
                  <a:schemeClr val="tx1"/>
                </a:solidFill>
                <a:ea typeface="+mn-lt"/>
                <a:cs typeface="+mn-lt"/>
              </a:rPr>
              <a:t>other</a:t>
            </a:r>
            <a:r>
              <a:rPr lang="fr-FR" sz="1100" b="1" i="1" dirty="0">
                <a:solidFill>
                  <a:schemeClr val="tx1"/>
                </a:solidFill>
                <a:ea typeface="+mn-lt"/>
                <a:cs typeface="+mn-lt"/>
              </a:rPr>
              <a:t> disciplines (Sports and </a:t>
            </a:r>
            <a:r>
              <a:rPr lang="fr-FR" sz="1100" b="1" i="1" dirty="0" err="1">
                <a:solidFill>
                  <a:schemeClr val="tx1"/>
                </a:solidFill>
                <a:ea typeface="+mn-lt"/>
                <a:cs typeface="+mn-lt"/>
              </a:rPr>
              <a:t>Humanities</a:t>
            </a:r>
            <a:r>
              <a:rPr lang="fr-FR" sz="1100" b="1" i="1" dirty="0">
                <a:solidFill>
                  <a:schemeClr val="tx1"/>
                </a:solidFill>
                <a:ea typeface="+mn-lt"/>
                <a:cs typeface="+mn-lt"/>
              </a:rPr>
              <a:t>)</a:t>
            </a:r>
            <a:br>
              <a:rPr lang="fr-FR" sz="1100" b="1" i="1" dirty="0">
                <a:ea typeface="+mn-lt"/>
                <a:cs typeface="+mn-lt"/>
              </a:rPr>
            </a:br>
            <a:endParaRPr lang="fr-FR" sz="1100" b="1" i="1" dirty="0">
              <a:solidFill>
                <a:schemeClr val="tx1"/>
              </a:solidFill>
              <a:ea typeface="+mn-lt"/>
              <a:cs typeface="+mn-lt"/>
            </a:endParaRPr>
          </a:p>
          <a:p>
            <a:pPr algn="just"/>
            <a:endParaRPr lang="fr-FR" sz="1100" i="1" dirty="0">
              <a:solidFill>
                <a:schemeClr val="tx1"/>
              </a:solidFill>
              <a:ea typeface="Calibri"/>
              <a:cs typeface="Calibri"/>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r>
              <a:rPr lang="fr-FR" sz="1100" dirty="0">
                <a:solidFill>
                  <a:srgbClr val="000000"/>
                </a:solidFill>
                <a:ea typeface="+mn-lt"/>
                <a:cs typeface="+mn-lt"/>
              </a:rPr>
              <a:t>L’enseignant(e) contractuel(e), recruté(e) pour un an, aura pour tâche de concevoir des enseignements à destination des étudiants spécialistes d’autres disciplines (domaine Sciences du Sport au campus STAPS, et domaine Lettres-SHS au campus Carlone). </a:t>
            </a:r>
            <a:endParaRPr lang="fr-FR" dirty="0">
              <a:solidFill>
                <a:srgbClr val="FFFFFF"/>
              </a:solidFill>
              <a:ea typeface="+mn-lt"/>
              <a:cs typeface="+mn-lt"/>
            </a:endParaRPr>
          </a:p>
          <a:p>
            <a:pPr algn="just"/>
            <a:endParaRPr lang="fr-FR" sz="1100" dirty="0">
              <a:solidFill>
                <a:srgbClr val="000000"/>
              </a:solidFill>
              <a:ea typeface="+mn-lt"/>
              <a:cs typeface="+mn-lt"/>
            </a:endParaRPr>
          </a:p>
          <a:p>
            <a:pPr algn="just"/>
            <a:r>
              <a:rPr lang="fr-FR" sz="1100" dirty="0">
                <a:solidFill>
                  <a:srgbClr val="000000"/>
                </a:solidFill>
                <a:ea typeface="+mn-lt"/>
                <a:cs typeface="+mn-lt"/>
              </a:rPr>
              <a:t>L’</a:t>
            </a:r>
            <a:r>
              <a:rPr lang="fr-FR" sz="1100" dirty="0" err="1">
                <a:solidFill>
                  <a:srgbClr val="000000"/>
                </a:solidFill>
                <a:ea typeface="+mn-lt"/>
                <a:cs typeface="+mn-lt"/>
              </a:rPr>
              <a:t>enseignant.e</a:t>
            </a:r>
            <a:r>
              <a:rPr lang="fr-FR" sz="1100" dirty="0">
                <a:solidFill>
                  <a:srgbClr val="000000"/>
                </a:solidFill>
                <a:ea typeface="+mn-lt"/>
                <a:cs typeface="+mn-lt"/>
              </a:rPr>
              <a:t> </a:t>
            </a:r>
            <a:r>
              <a:rPr lang="fr-FR" sz="1100" dirty="0" err="1">
                <a:solidFill>
                  <a:srgbClr val="000000"/>
                </a:solidFill>
                <a:ea typeface="+mn-lt"/>
                <a:cs typeface="+mn-lt"/>
              </a:rPr>
              <a:t>recruté.e</a:t>
            </a:r>
            <a:r>
              <a:rPr lang="fr-FR" sz="1100" dirty="0">
                <a:solidFill>
                  <a:srgbClr val="000000"/>
                </a:solidFill>
                <a:ea typeface="+mn-lt"/>
                <a:cs typeface="+mn-lt"/>
              </a:rPr>
              <a:t> devra concevoir des enseignements à destination d’étudiants spécialistes de disciplines sportives (Campus STAPS : 1500 étudiants de la Licence 1 au Master). Une expérience dans ce domaine, ainsi que la connaissance des 4 différents parcours proposés, seraient appréciables. </a:t>
            </a:r>
            <a:endParaRPr lang="fr-FR" dirty="0"/>
          </a:p>
          <a:p>
            <a:pPr algn="just"/>
            <a:r>
              <a:rPr lang="fr-FR" sz="1100" dirty="0">
                <a:solidFill>
                  <a:srgbClr val="000000"/>
                </a:solidFill>
                <a:ea typeface="+mn-lt"/>
                <a:cs typeface="+mn-lt"/>
              </a:rPr>
              <a:t>Des besoins importants en Anglais du Sport existent ; notamment en Entrainement Sportif et Education Motricité.</a:t>
            </a:r>
            <a:endParaRPr lang="fr-FR" sz="1100" dirty="0">
              <a:solidFill>
                <a:srgbClr val="000000"/>
              </a:solidFill>
              <a:cs typeface="Calibri"/>
            </a:endParaRPr>
          </a:p>
          <a:p>
            <a:pPr algn="just"/>
            <a:endParaRPr lang="fr-FR" sz="1100" dirty="0">
              <a:solidFill>
                <a:srgbClr val="000000"/>
              </a:solidFill>
              <a:ea typeface="+mn-lt"/>
              <a:cs typeface="+mn-lt"/>
            </a:endParaRPr>
          </a:p>
          <a:p>
            <a:pPr algn="just"/>
            <a:r>
              <a:rPr lang="fr-FR" sz="1100" dirty="0">
                <a:solidFill>
                  <a:srgbClr val="000000"/>
                </a:solidFill>
                <a:ea typeface="+mn-lt"/>
                <a:cs typeface="+mn-lt"/>
              </a:rPr>
              <a:t>La personne recrutée prendra également en charge les cours d’anglais de master 2 du secteur lettres et SHS (psychologie, info-com, arts, histoire) sur le campus Carlone. Elle sera chargée de concevoir des cours d’anglais adaptés à ces disciplines. Elle pourra éventuellement se voir confier des cours de licence en fonction des besoins de l'antenne LANSAD de Carlone.</a:t>
            </a:r>
            <a:endParaRPr lang="fr-FR" sz="1100" dirty="0">
              <a:ea typeface="+mn-lt"/>
              <a:cs typeface="+mn-lt"/>
            </a:endParaRPr>
          </a:p>
          <a:p>
            <a:pPr algn="just"/>
            <a:endParaRPr lang="fr-FR" sz="1100" dirty="0">
              <a:solidFill>
                <a:srgbClr val="000000"/>
              </a:solidFill>
              <a:ea typeface="+mn-lt"/>
              <a:cs typeface="+mn-lt"/>
            </a:endParaRPr>
          </a:p>
          <a:p>
            <a:pPr algn="just"/>
            <a:r>
              <a:rPr lang="fr-FR" sz="1100" dirty="0">
                <a:solidFill>
                  <a:srgbClr val="000000"/>
                </a:solidFill>
                <a:ea typeface="+mn-lt"/>
                <a:cs typeface="+mn-lt"/>
              </a:rPr>
              <a:t>L’enseignant(e) devra être en mesure de concevoir des enseignements adossés au CECRL et adaptés aux publics concernés en justifiant d’une pratique pédagogique et scientifique en lien avec les attentes de chaque niveau (licence, master). Par ailleurs, en fonction des différents niveaux, les enseignements peuvent être proposés en présentiel, en distanciel ou sous format hybride ; de fait une forte maîtrise des plateformes pédagogiques et/ou outils numériques (Moodle, Zoom, Teams) apparaissent comme indispensables. </a:t>
            </a:r>
            <a:endParaRPr lang="fr-FR" dirty="0"/>
          </a:p>
          <a:p>
            <a:pPr algn="just"/>
            <a:endParaRPr lang="fr-FR" sz="1100" dirty="0">
              <a:solidFill>
                <a:srgbClr val="000000"/>
              </a:solidFill>
              <a:ea typeface="Calibri"/>
              <a:cs typeface="Calibri"/>
            </a:endParaRPr>
          </a:p>
          <a:p>
            <a:pPr algn="just"/>
            <a:r>
              <a:rPr lang="fr-FR" sz="1100" dirty="0">
                <a:solidFill>
                  <a:srgbClr val="000000"/>
                </a:solidFill>
                <a:ea typeface="+mn-lt"/>
                <a:cs typeface="+mn-lt"/>
              </a:rPr>
              <a:t>Le contrat sera établi pour une année universitaire (CDD), le poste est destiné à couvrir un besoin temporaire et le renouvellement est soumis à la réévaluation des besoins pour l'année suivante.</a:t>
            </a:r>
            <a:endParaRPr lang="fr-FR" sz="1100" dirty="0">
              <a:solidFill>
                <a:srgbClr val="000000"/>
              </a:solidFill>
              <a:ea typeface="Calibri"/>
              <a:cs typeface="Calibri"/>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r>
              <a:rPr lang="fr-FR" sz="1000" b="1" spc="-5" dirty="0">
                <a:effectLst/>
                <a:latin typeface="Calibri"/>
                <a:ea typeface="Calibri"/>
                <a:cs typeface="Calibri"/>
              </a:rPr>
              <a:t>Discipline d’enseignement: </a:t>
            </a:r>
            <a:br>
              <a:rPr lang="fr-FR" sz="1000" b="1" spc="-5" dirty="0">
                <a:latin typeface="Calibri"/>
                <a:ea typeface="Calibri"/>
                <a:cs typeface="Calibri"/>
              </a:rPr>
            </a:br>
            <a:r>
              <a:rPr lang="fr-FR" sz="1000" spc="-5" dirty="0">
                <a:latin typeface="Calibri"/>
                <a:ea typeface="Calibri"/>
                <a:cs typeface="Calibri"/>
              </a:rPr>
              <a:t>   Anglais LANSAD LSHS et STAPS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(contractuels):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000" b="1" spc="-5" dirty="0">
                <a:solidFill>
                  <a:srgbClr val="000000"/>
                </a:solidFill>
                <a:effectLst/>
                <a:latin typeface="Calibri"/>
                <a:ea typeface="Calibri"/>
                <a:cs typeface="Calibri"/>
              </a:rPr>
              <a:t>Quotité : </a:t>
            </a:r>
            <a:r>
              <a:rPr lang="fr-FR" sz="1000" spc="-5" dirty="0">
                <a:solidFill>
                  <a:srgbClr val="000000"/>
                </a:solidFill>
                <a:effectLst/>
                <a:latin typeface="Calibri"/>
                <a:ea typeface="Calibri"/>
                <a:cs typeface="Calibri"/>
              </a:rPr>
              <a:t>100 </a:t>
            </a:r>
            <a:r>
              <a:rPr lang="fr-FR" sz="1000" spc="-5" dirty="0">
                <a:solidFill>
                  <a:srgbClr val="000000"/>
                </a:solidFill>
                <a:latin typeface="Calibri"/>
                <a:ea typeface="Calibri"/>
                <a:cs typeface="Calibri"/>
              </a:rPr>
              <a:t>%</a:t>
            </a:r>
          </a:p>
          <a:p>
            <a:pPr>
              <a:lnSpc>
                <a:spcPct val="107000"/>
              </a:lnSpc>
            </a:pPr>
            <a:endParaRPr lang="fr-FR" sz="1000" spc="-5" dirty="0">
              <a:solidFill>
                <a:srgbClr val="000000"/>
              </a:solidFill>
              <a:latin typeface="Calibri"/>
              <a:ea typeface="Calibri"/>
              <a:cs typeface="Calibri"/>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859394" y="2295236"/>
            <a:ext cx="35875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000" b="1" dirty="0">
                <a:latin typeface="Calibri"/>
                <a:ea typeface="Calibri"/>
                <a:cs typeface="Calibri"/>
              </a:rPr>
              <a:t>Composante principale d’enseignement/EUR : </a:t>
            </a:r>
            <a:endParaRPr lang="fr-FR" altLang="fr-FR" sz="1000" dirty="0">
              <a:latin typeface="Calibri" panose="020F0502020204030204" pitchFamily="34" charset="0"/>
              <a:ea typeface="Calibri" panose="020F0502020204030204" pitchFamily="34" charset="0"/>
              <a:cs typeface="Calibri" panose="020F0502020204030204" pitchFamily="34" charset="0"/>
            </a:endParaRPr>
          </a:p>
          <a:p>
            <a:pPr defTabSz="914400"/>
            <a:r>
              <a:rPr lang="fr-FR" altLang="fr-FR" sz="1000" dirty="0">
                <a:latin typeface="Calibri"/>
                <a:ea typeface="Calibri"/>
                <a:cs typeface="Calibri"/>
              </a:rPr>
              <a:t>   STAPS, CREATES</a:t>
            </a:r>
            <a:endParaRPr lang="fr-FR" altLang="fr-FR" sz="1000" dirty="0">
              <a:latin typeface="Calibri" panose="020F0502020204030204" pitchFamily="34" charset="0"/>
              <a:ea typeface="Calibri"/>
              <a:cs typeface="Calibri" panose="020F0502020204030204" pitchFamily="34" charset="0"/>
            </a:endParaRPr>
          </a:p>
          <a:p>
            <a:pPr defTabSz="914400"/>
            <a:r>
              <a:rPr lang="fr-FR" altLang="fr-FR" sz="1000" b="1" dirty="0">
                <a:latin typeface="Calibri"/>
                <a:ea typeface="Calibri"/>
                <a:cs typeface="Calibri"/>
              </a:rPr>
              <a:t>Département disciplinaire :   </a:t>
            </a:r>
            <a:r>
              <a:rPr lang="fr-FR" altLang="fr-FR" sz="1000" dirty="0">
                <a:latin typeface="Calibri"/>
                <a:ea typeface="Calibri"/>
                <a:cs typeface="Calibri"/>
              </a:rPr>
              <a:t>CLER (section LANSAD)</a:t>
            </a:r>
            <a:endParaRPr lang="fr-FR" altLang="fr-FR" sz="1000" dirty="0">
              <a:latin typeface="Calibri" panose="020F0502020204030204" pitchFamily="34" charset="0"/>
              <a:ea typeface="Calibri"/>
              <a:cs typeface="Calibri" panose="020F0502020204030204" pitchFamily="34" charset="0"/>
            </a:endParaRPr>
          </a:p>
          <a:p>
            <a:pPr defTabSz="914400"/>
            <a:r>
              <a:rPr kumimoji="0" lang="fr-FR" altLang="fr-FR" sz="1000" b="1" i="0" u="none" strike="noStrike" cap="none" normalizeH="0" baseline="0" dirty="0">
                <a:ln>
                  <a:noFill/>
                </a:ln>
                <a:effectLst/>
                <a:latin typeface="Calibri"/>
                <a:ea typeface="Calibri"/>
                <a:cs typeface="Calibri"/>
              </a:rPr>
              <a:t>Localisation </a:t>
            </a:r>
            <a:r>
              <a:rPr lang="fr-FR" altLang="fr-FR" sz="1000" b="1" dirty="0">
                <a:latin typeface="Calibri"/>
                <a:ea typeface="Calibri"/>
                <a:cs typeface="Calibri"/>
              </a:rPr>
              <a:t>: </a:t>
            </a:r>
            <a:r>
              <a:rPr lang="fr-FR" altLang="fr-FR" sz="1000" dirty="0">
                <a:latin typeface="Calibri"/>
                <a:ea typeface="Calibri"/>
                <a:cs typeface="Calibri"/>
              </a:rPr>
              <a:t>Campus STAPS et Campus Carlone</a:t>
            </a:r>
            <a:endParaRPr lang="fr-FR" altLang="fr-FR" sz="10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defTabSz="914400"/>
            <a:r>
              <a:rPr kumimoji="0" lang="fr-FR" altLang="fr-FR" sz="1000" b="1" i="0" u="none" strike="noStrike" cap="none" normalizeH="0" baseline="0" dirty="0">
                <a:ln>
                  <a:noFill/>
                </a:ln>
                <a:effectLst/>
                <a:latin typeface="Calibri"/>
                <a:ea typeface="Calibri"/>
                <a:cs typeface="Calibri"/>
              </a:rPr>
              <a:t>Numéro d’identification établissement (id fiche de poste) :</a:t>
            </a:r>
            <a:r>
              <a:rPr lang="fr-FR" altLang="fr-FR" sz="1000" b="1" dirty="0">
                <a:latin typeface="Calibri"/>
                <a:ea typeface="Calibri"/>
                <a:cs typeface="Calibri"/>
              </a:rPr>
              <a:t> </a:t>
            </a:r>
            <a:r>
              <a:rPr lang="fr-FR" altLang="fr-FR" sz="1000" dirty="0">
                <a:latin typeface="Calibri"/>
                <a:ea typeface="Calibri"/>
                <a:cs typeface="Calibri"/>
              </a:rPr>
              <a:t>924</a:t>
            </a:r>
            <a:endParaRPr kumimoji="0" lang="fr-FR" altLang="fr-FR" sz="400" i="0" u="none" strike="noStrike" cap="none" normalizeH="0" baseline="0" dirty="0">
              <a:ln>
                <a:noFill/>
              </a:ln>
              <a:effectLst/>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spAutoFit/>
          </a:bodyPr>
          <a:lstStyle/>
          <a:p>
            <a:pPr algn="just"/>
            <a:r>
              <a:rPr lang="fr-FR" sz="1100" dirty="0">
                <a:solidFill>
                  <a:schemeClr val="tx1"/>
                </a:solidFill>
                <a:cs typeface="Calibri"/>
              </a:rPr>
              <a:t>Il est attendu du candidat ou de la candidate qu'il ou elle ait validé un minimum de 3 années d'études universitaires d'anglais ou qu'il justifie d'une expérience significative de l'enseignement de cette langue.</a:t>
            </a:r>
          </a:p>
          <a:p>
            <a:pPr algn="just"/>
            <a:endParaRPr lang="fr-FR" sz="1100" dirty="0">
              <a:solidFill>
                <a:schemeClr val="tx1"/>
              </a:solidFill>
              <a:ea typeface="+mn-lt"/>
              <a:cs typeface="+mn-lt"/>
            </a:endParaRPr>
          </a:p>
          <a:p>
            <a:pPr algn="just"/>
            <a:r>
              <a:rPr lang="fr-FR" sz="1100" dirty="0">
                <a:solidFill>
                  <a:srgbClr val="000000"/>
                </a:solidFill>
                <a:ea typeface="+mn-lt"/>
                <a:cs typeface="+mn-lt"/>
              </a:rPr>
              <a:t>Une expérience d’enseignement de l'anglais pour spécialistes d'autres disciplines sera particulièrement appréciée. La maîtrise des TICE est souhaitable (la maitrise de la plateforme Moodle notamment).  </a:t>
            </a:r>
            <a:endParaRPr lang="fr-FR" dirty="0">
              <a:ea typeface="Calibri" panose="020F0502020204030204"/>
              <a:cs typeface="Calibri" panose="020F0502020204030204"/>
            </a:endParaRPr>
          </a:p>
          <a:p>
            <a:pPr algn="just"/>
            <a:endParaRPr lang="fr-FR" sz="1100" dirty="0">
              <a:solidFill>
                <a:schemeClr val="tx1"/>
              </a:solidFill>
              <a:ea typeface="Calibri"/>
              <a:cs typeface="Calibri"/>
            </a:endParaRP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735356"/>
            <a:ext cx="6036560" cy="1107996"/>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spAutoFit/>
          </a:bodyPr>
          <a:lstStyle/>
          <a:p>
            <a:pPr algn="just"/>
            <a:r>
              <a:rPr lang="fr-FR" sz="1100" dirty="0">
                <a:solidFill>
                  <a:schemeClr val="tx1"/>
                </a:solidFill>
                <a:ea typeface="Calibri"/>
                <a:cs typeface="Calibri"/>
              </a:rPr>
              <a:t>Campus STAPS: </a:t>
            </a:r>
            <a:endParaRPr lang="fr-FR" sz="1100" dirty="0">
              <a:solidFill>
                <a:schemeClr val="tx1"/>
              </a:solidFill>
              <a:ea typeface="+mn-lt"/>
              <a:cs typeface="+mn-lt"/>
            </a:endParaRPr>
          </a:p>
          <a:p>
            <a:pPr algn="just"/>
            <a:r>
              <a:rPr lang="fr-FR" sz="1100" dirty="0">
                <a:solidFill>
                  <a:schemeClr val="tx1"/>
                </a:solidFill>
                <a:ea typeface="+mn-lt"/>
                <a:cs typeface="+mn-lt"/>
                <a:hlinkClick r:id="rId2">
                  <a:extLst>
                    <a:ext uri="{A12FA001-AC4F-418D-AE19-62706E023703}">
                      <ahyp:hlinkClr xmlns:ahyp="http://schemas.microsoft.com/office/drawing/2018/hyperlinkcolor" val="tx"/>
                    </a:ext>
                  </a:extLst>
                </a:hlinkClick>
              </a:rPr>
              <a:t>https://univ-cotedazur.fr/vie-des-campus/visite-des-campus/campus-sciences-du-sport</a:t>
            </a:r>
            <a:r>
              <a:rPr lang="fr-FR" sz="1100" dirty="0">
                <a:solidFill>
                  <a:schemeClr val="tx1"/>
                </a:solidFill>
                <a:ea typeface="+mn-lt"/>
                <a:cs typeface="+mn-lt"/>
              </a:rPr>
              <a:t> </a:t>
            </a:r>
            <a:endParaRPr lang="fr-FR" sz="1100" dirty="0">
              <a:solidFill>
                <a:schemeClr val="tx1"/>
              </a:solidFill>
              <a:ea typeface="Calibri"/>
              <a:cs typeface="Calibri"/>
            </a:endParaRPr>
          </a:p>
          <a:p>
            <a:r>
              <a:rPr lang="fr-FR" sz="1100" dirty="0">
                <a:solidFill>
                  <a:srgbClr val="000000"/>
                </a:solidFill>
                <a:ea typeface="+mn-lt"/>
                <a:cs typeface="+mn-lt"/>
              </a:rPr>
              <a:t>École Universitaire de Recherche Écosystèmes des Sciences de la Santé (HEALTHY): </a:t>
            </a:r>
            <a:r>
              <a:rPr lang="fr-FR" sz="1100" dirty="0">
                <a:solidFill>
                  <a:srgbClr val="000000"/>
                </a:solidFill>
                <a:ea typeface="+mn-lt"/>
                <a:cs typeface="+mn-lt"/>
                <a:hlinkClick r:id="rId3"/>
              </a:rPr>
              <a:t>https://healthy.univ-cotedazur.fr/</a:t>
            </a:r>
            <a:r>
              <a:rPr lang="fr-FR" sz="1100" dirty="0">
                <a:solidFill>
                  <a:srgbClr val="000000"/>
                </a:solidFill>
                <a:ea typeface="+mn-lt"/>
                <a:cs typeface="+mn-lt"/>
              </a:rPr>
              <a:t> </a:t>
            </a:r>
            <a:endParaRPr lang="fr-FR" dirty="0">
              <a:solidFill>
                <a:srgbClr val="FFFFFF"/>
              </a:solidFill>
              <a:ea typeface="Calibri" panose="020F0502020204030204"/>
              <a:cs typeface="Calibri" panose="020F0502020204030204"/>
            </a:endParaRPr>
          </a:p>
          <a:p>
            <a:pPr algn="just"/>
            <a:r>
              <a:rPr lang="fr-FR" sz="1100" dirty="0">
                <a:solidFill>
                  <a:schemeClr val="tx1"/>
                </a:solidFill>
                <a:ea typeface="Calibri"/>
                <a:cs typeface="Calibri"/>
              </a:rPr>
              <a:t>Campus Carlone: </a:t>
            </a:r>
            <a:r>
              <a:rPr lang="fr-FR" sz="1100" dirty="0">
                <a:solidFill>
                  <a:schemeClr val="tx1"/>
                </a:solidFill>
                <a:ea typeface="+mn-lt"/>
                <a:cs typeface="+mn-lt"/>
                <a:hlinkClick r:id="rId4">
                  <a:extLst>
                    <a:ext uri="{A12FA001-AC4F-418D-AE19-62706E023703}">
                      <ahyp:hlinkClr xmlns:ahyp="http://schemas.microsoft.com/office/drawing/2018/hyperlinkcolor" val="tx"/>
                    </a:ext>
                  </a:extLst>
                </a:hlinkClick>
              </a:rPr>
              <a:t>https://univ-cotedazur.fr/vie-des-campus/visite-des-campus/campus-carlone</a:t>
            </a:r>
            <a:r>
              <a:rPr lang="fr-FR" sz="1100" dirty="0">
                <a:solidFill>
                  <a:schemeClr val="tx1"/>
                </a:solidFill>
                <a:ea typeface="+mn-lt"/>
                <a:cs typeface="+mn-lt"/>
              </a:rPr>
              <a:t> </a:t>
            </a:r>
          </a:p>
          <a:p>
            <a:pPr algn="just"/>
            <a:r>
              <a:rPr lang="fr-FR" sz="1100" dirty="0">
                <a:solidFill>
                  <a:schemeClr val="tx1"/>
                </a:solidFill>
                <a:ea typeface="Calibri"/>
                <a:cs typeface="Calibri"/>
              </a:rPr>
              <a:t>EUR Arts et Humanités (CREATES): </a:t>
            </a:r>
            <a:r>
              <a:rPr lang="fr-FR" sz="1100" dirty="0">
                <a:ea typeface="+mn-lt"/>
                <a:cs typeface="+mn-lt"/>
                <a:hlinkClick r:id="rId5"/>
              </a:rPr>
              <a:t>https://creates.univ-cotedazur.fr</a:t>
            </a:r>
            <a:r>
              <a:rPr lang="fr-FR" sz="1100" dirty="0">
                <a:ea typeface="+mn-lt"/>
                <a:cs typeface="+mn-lt"/>
              </a:rPr>
              <a:t> </a:t>
            </a:r>
          </a:p>
        </p:txBody>
      </p:sp>
      <p:sp>
        <p:nvSpPr>
          <p:cNvPr id="160" name="Rectangle 159">
            <a:extLst>
              <a:ext uri="{FF2B5EF4-FFF2-40B4-BE49-F238E27FC236}">
                <a16:creationId xmlns:a16="http://schemas.microsoft.com/office/drawing/2014/main" id="{5FBB8CB8-998D-4AA8-AD11-88725135646B}"/>
              </a:ext>
            </a:extLst>
          </p:cNvPr>
          <p:cNvSpPr/>
          <p:nvPr/>
        </p:nvSpPr>
        <p:spPr>
          <a:xfrm>
            <a:off x="349953" y="513455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candidatures:</a:t>
            </a: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534850"/>
            <a:ext cx="6036560" cy="76944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spAutoFit/>
          </a:bodyPr>
          <a:lstStyle/>
          <a:p>
            <a:pPr algn="just"/>
            <a:r>
              <a:rPr lang="fr-FR" sz="1100" dirty="0">
                <a:solidFill>
                  <a:schemeClr val="tx1"/>
                </a:solidFill>
                <a:latin typeface="Calibri"/>
                <a:ea typeface="Calibri"/>
                <a:cs typeface="Calibri"/>
              </a:rPr>
              <a:t>Les personnes intéressées doivent adresser leur candidature, CV et lettre de motivation à</a:t>
            </a:r>
            <a:endParaRPr lang="fr-FR" dirty="0">
              <a:solidFill>
                <a:schemeClr val="tx1"/>
              </a:solidFill>
              <a:latin typeface="Calibri"/>
            </a:endParaRPr>
          </a:p>
          <a:p>
            <a:r>
              <a:rPr lang="fr-FR" sz="1100" dirty="0">
                <a:solidFill>
                  <a:schemeClr val="tx1"/>
                </a:solidFill>
                <a:latin typeface="Calibri"/>
                <a:ea typeface="Calibri"/>
                <a:cs typeface="Calibri"/>
              </a:rPr>
              <a:t> </a:t>
            </a:r>
            <a:r>
              <a:rPr lang="fr-FR" sz="1100" dirty="0">
                <a:solidFill>
                  <a:schemeClr val="tx1"/>
                </a:solidFill>
                <a:latin typeface="Calibri"/>
                <a:ea typeface="Calibri"/>
                <a:cs typeface="Calibri"/>
                <a:hlinkClick r:id="rId6">
                  <a:extLst>
                    <a:ext uri="{A12FA001-AC4F-418D-AE19-62706E023703}">
                      <ahyp:hlinkClr xmlns:ahyp="http://schemas.microsoft.com/office/drawing/2018/hyperlinkcolor" val="tx"/>
                    </a:ext>
                  </a:extLst>
                </a:hlinkClick>
              </a:rPr>
              <a:t>Olivia.Vitetta@univ-cotedazur.fr</a:t>
            </a:r>
            <a:r>
              <a:rPr lang="fr-FR" sz="1100" dirty="0">
                <a:solidFill>
                  <a:schemeClr val="tx1"/>
                </a:solidFill>
                <a:latin typeface="Calibri"/>
                <a:ea typeface="Calibri"/>
                <a:cs typeface="Calibri"/>
              </a:rPr>
              <a:t> et </a:t>
            </a:r>
            <a:r>
              <a:rPr lang="fr-FR" sz="1100" dirty="0">
                <a:solidFill>
                  <a:schemeClr val="tx1"/>
                </a:solidFill>
                <a:latin typeface="Calibri"/>
                <a:ea typeface="Calibri"/>
                <a:cs typeface="Calibri"/>
                <a:hlinkClick r:id="rId7">
                  <a:extLst>
                    <a:ext uri="{A12FA001-AC4F-418D-AE19-62706E023703}">
                      <ahyp:hlinkClr xmlns:ahyp="http://schemas.microsoft.com/office/drawing/2018/hyperlinkcolor" val="tx"/>
                    </a:ext>
                  </a:extLst>
                </a:hlinkClick>
              </a:rPr>
              <a:t>nicolas.trapateau@univ-cotedazur.fr</a:t>
            </a:r>
            <a:r>
              <a:rPr lang="fr-FR" sz="1100" dirty="0">
                <a:solidFill>
                  <a:schemeClr val="tx1"/>
                </a:solidFill>
                <a:latin typeface="Calibri"/>
                <a:ea typeface="Calibri"/>
                <a:cs typeface="Calibri"/>
              </a:rPr>
              <a:t> avec copie à </a:t>
            </a:r>
            <a:r>
              <a:rPr lang="fr-FR" sz="1100" dirty="0">
                <a:solidFill>
                  <a:schemeClr val="tx1"/>
                </a:solidFill>
                <a:latin typeface="Calibri"/>
                <a:ea typeface="Calibri"/>
                <a:cs typeface="Calibri"/>
                <a:hlinkClick r:id="rId8">
                  <a:extLst>
                    <a:ext uri="{A12FA001-AC4F-418D-AE19-62706E023703}">
                      <ahyp:hlinkClr xmlns:ahyp="http://schemas.microsoft.com/office/drawing/2018/hyperlinkcolor" val="tx"/>
                    </a:ext>
                  </a:extLst>
                </a:hlinkClick>
              </a:rPr>
              <a:t>Virginie.SESSA@univ-cotedazur.fr</a:t>
            </a:r>
            <a:r>
              <a:rPr lang="fr-FR" sz="1100" dirty="0">
                <a:solidFill>
                  <a:schemeClr val="tx1"/>
                </a:solidFill>
                <a:latin typeface="Calibri"/>
                <a:ea typeface="Calibri"/>
                <a:cs typeface="Calibri"/>
              </a:rPr>
              <a:t> </a:t>
            </a:r>
          </a:p>
          <a:p>
            <a:pPr algn="just"/>
            <a:r>
              <a:rPr lang="fr-FR" sz="1100" b="1" dirty="0">
                <a:solidFill>
                  <a:schemeClr val="tx1"/>
                </a:solidFill>
                <a:latin typeface="Calibri"/>
                <a:ea typeface="Calibri"/>
                <a:cs typeface="Calibri"/>
              </a:rPr>
              <a:t>Pour </a:t>
            </a:r>
            <a:r>
              <a:rPr lang="fr-FR" sz="1100" b="1">
                <a:solidFill>
                  <a:schemeClr val="tx1"/>
                </a:solidFill>
                <a:latin typeface="Calibri"/>
                <a:ea typeface="Calibri"/>
                <a:cs typeface="Calibri"/>
              </a:rPr>
              <a:t>le 16 </a:t>
            </a:r>
            <a:r>
              <a:rPr lang="fr-FR" sz="1100" b="1" dirty="0">
                <a:solidFill>
                  <a:schemeClr val="tx1"/>
                </a:solidFill>
                <a:latin typeface="Calibri"/>
                <a:ea typeface="Calibri"/>
                <a:cs typeface="Calibri"/>
              </a:rPr>
              <a:t>juin 2023 dernier délai.</a:t>
            </a:r>
            <a:endParaRPr lang="fr-FR" b="1" dirty="0">
              <a:solidFill>
                <a:schemeClr val="tx1"/>
              </a:solidFill>
              <a:latin typeface="Calibri"/>
              <a:ea typeface="Calibri"/>
              <a:cs typeface="Calibri"/>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1107996"/>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spAutoFit/>
          </a:bodyPr>
          <a:lstStyle/>
          <a:p>
            <a:pPr algn="just"/>
            <a:endParaRPr lang="fr-FR" sz="1100" dirty="0">
              <a:solidFill>
                <a:schemeClr val="tx1"/>
              </a:solidFill>
            </a:endParaRPr>
          </a:p>
          <a:p>
            <a:pPr marL="171450" indent="-171450">
              <a:buFont typeface="Arial"/>
              <a:buChar char="•"/>
            </a:pPr>
            <a:r>
              <a:rPr lang="fr-FR" sz="1100" dirty="0">
                <a:solidFill>
                  <a:schemeClr val="tx1"/>
                </a:solidFill>
              </a:rPr>
              <a:t>Questions relatives à l’aspect enseignement : </a:t>
            </a:r>
            <a:r>
              <a:rPr lang="fr-FR" sz="1100" dirty="0">
                <a:solidFill>
                  <a:schemeClr val="tx1"/>
                </a:solidFill>
                <a:ea typeface="+mn-lt"/>
                <a:cs typeface="+mn-lt"/>
                <a:hlinkClick r:id="rId6">
                  <a:extLst>
                    <a:ext uri="{A12FA001-AC4F-418D-AE19-62706E023703}">
                      <ahyp:hlinkClr xmlns:ahyp="http://schemas.microsoft.com/office/drawing/2018/hyperlinkcolor" val="tx"/>
                    </a:ext>
                  </a:extLst>
                </a:hlinkClick>
              </a:rPr>
              <a:t>Olivia.Vitetta@univcotedazur.fr</a:t>
            </a:r>
            <a:r>
              <a:rPr lang="fr-FR" sz="1100" dirty="0">
                <a:solidFill>
                  <a:schemeClr val="tx1"/>
                </a:solidFill>
                <a:ea typeface="+mn-lt"/>
                <a:cs typeface="+mn-lt"/>
              </a:rPr>
              <a:t> et </a:t>
            </a:r>
            <a:r>
              <a:rPr lang="fr-FR" sz="1100" dirty="0">
                <a:solidFill>
                  <a:schemeClr val="tx1"/>
                </a:solidFill>
                <a:ea typeface="+mn-lt"/>
                <a:cs typeface="+mn-lt"/>
                <a:hlinkClick r:id="rId9">
                  <a:extLst>
                    <a:ext uri="{A12FA001-AC4F-418D-AE19-62706E023703}">
                      <ahyp:hlinkClr xmlns:ahyp="http://schemas.microsoft.com/office/drawing/2018/hyperlinkcolor" val="tx"/>
                    </a:ext>
                  </a:extLst>
                </a:hlinkClick>
              </a:rPr>
              <a:t>Nicolas</a:t>
            </a:r>
            <a:r>
              <a:rPr lang="fr-FR" sz="1100" dirty="0">
                <a:solidFill>
                  <a:schemeClr val="tx1"/>
                </a:solidFill>
                <a:hlinkClick r:id="rId9">
                  <a:extLst>
                    <a:ext uri="{A12FA001-AC4F-418D-AE19-62706E023703}">
                      <ahyp:hlinkClr xmlns:ahyp="http://schemas.microsoft.com/office/drawing/2018/hyperlinkcolor" val="tx"/>
                    </a:ext>
                  </a:extLst>
                </a:hlinkClick>
              </a:rPr>
              <a:t>.Trapateau@univ-cotedazur.fr</a:t>
            </a:r>
            <a:r>
              <a:rPr lang="fr-FR" sz="1100" dirty="0">
                <a:solidFill>
                  <a:schemeClr val="tx1"/>
                </a:solidFill>
              </a:rPr>
              <a:t> </a:t>
            </a:r>
            <a:endParaRPr lang="fr-FR" sz="1100" dirty="0">
              <a:solidFill>
                <a:schemeClr val="tx1"/>
              </a:solidFill>
              <a:ea typeface="Calibri"/>
              <a:cs typeface="Calibri"/>
            </a:endParaRPr>
          </a:p>
          <a:p>
            <a:pPr marL="171450" indent="-171450">
              <a:buFontTx/>
              <a:buChar char="-"/>
            </a:pPr>
            <a:r>
              <a:rPr lang="fr-FR" sz="1100" dirty="0">
                <a:solidFill>
                  <a:schemeClr val="tx1"/>
                </a:solidFill>
              </a:rPr>
              <a:t>Questions administratives : </a:t>
            </a:r>
            <a:r>
              <a:rPr lang="fr-FR" sz="1100" u="sng" dirty="0">
                <a:solidFill>
                  <a:srgbClr val="0563C1"/>
                </a:solidFill>
                <a:latin typeface="Calibri"/>
                <a:ea typeface="Calibri"/>
                <a:cs typeface="Calibri"/>
                <a:hlinkClick r:id="rId10">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chemeClr val="tx1"/>
                </a:solidFill>
                <a:hlinkClick r:id="rId11">
                  <a:extLst>
                    <a:ext uri="{A12FA001-AC4F-418D-AE19-62706E023703}">
                      <ahyp:hlinkClr xmlns:ahyp="http://schemas.microsoft.com/office/drawing/2018/hyperlinkcolor" val="tx"/>
                    </a:ext>
                  </a:extLst>
                </a:hlinkClick>
              </a:rPr>
              <a:t>Virginie.Sessa@univ-cotedazur.fr</a:t>
            </a:r>
            <a:r>
              <a:rPr lang="fr-FR" sz="1100" dirty="0">
                <a:solidFill>
                  <a:schemeClr val="tx1"/>
                </a:solidFill>
              </a:rPr>
              <a:t> </a:t>
            </a:r>
            <a:r>
              <a:rPr lang="fr-FR" sz="1100" dirty="0">
                <a:solidFill>
                  <a:srgbClr val="FF0000"/>
                </a:solidFill>
              </a:rPr>
              <a:t> </a:t>
            </a:r>
            <a:endParaRPr lang="fr-FR" sz="1100" dirty="0">
              <a:solidFill>
                <a:srgbClr val="FF0000"/>
              </a:solidFill>
              <a:ea typeface="Calibri"/>
              <a:cs typeface="Calibri"/>
            </a:endParaRP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FBC7B8-5485-4CD0-ACEA-2132A289D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142</TotalTime>
  <Words>853</Words>
  <Application>Microsoft Office PowerPoint</Application>
  <PresentationFormat>Format A4 (210 x 297 mm)</PresentationFormat>
  <Paragraphs>71</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408</cp:revision>
  <dcterms:created xsi:type="dcterms:W3CDTF">2022-09-15T14:20:32Z</dcterms:created>
  <dcterms:modified xsi:type="dcterms:W3CDTF">2023-05-15T12:06:00Z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