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8"/>
  </p:notes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BC"/>
    <a:srgbClr val="F2F2F2"/>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0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956E-D3CF-4F92-9BA9-3E30E9BFADC5}" type="datetimeFigureOut">
              <a:rPr lang="fr-FR" smtClean="0"/>
              <a:t>23/06/2023</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069C7-BEC2-444F-BFAB-09C6D7BB3193}" type="slidenum">
              <a:rPr lang="fr-FR" smtClean="0"/>
              <a:t>‹N°›</a:t>
            </a:fld>
            <a:endParaRPr lang="fr-FR"/>
          </a:p>
        </p:txBody>
      </p:sp>
    </p:spTree>
    <p:extLst>
      <p:ext uri="{BB962C8B-B14F-4D97-AF65-F5344CB8AC3E}">
        <p14:creationId xmlns:p14="http://schemas.microsoft.com/office/powerpoint/2010/main" val="3770129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3ACAE5-1EB4-404D-B71C-AFB39DD3BEBA}"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1D2174-3C68-4091-81D0-D79561D203FD}"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B6A98E-DBC9-41A5-BED1-AE5FF303C0D3}"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5CC1FC-718D-4D76-BE60-FAEBC3769928}"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87EA1D5-811A-4D11-BCA6-0FB5841BBBA7}"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FD61C62-824C-4D43-A030-7D65BB8F960E}" type="datetime1">
              <a:rPr lang="fr-FR" smtClean="0"/>
              <a:t>23/06/2023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3E35E87-0476-4179-B075-A3D29EF95928}" type="datetime1">
              <a:rPr lang="fr-FR" smtClean="0"/>
              <a:t>23/06/2023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75DB11A-9960-4A86-9ACD-E015BF953EE5}" type="datetime1">
              <a:rPr lang="fr-FR" smtClean="0"/>
              <a:t>23/06/2023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BB3F9B-ED4D-4B46-9716-5C81729EC9B3}" type="datetime1">
              <a:rPr lang="fr-FR" smtClean="0"/>
              <a:t>23/06/2023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AAE48238-9545-4605-B13F-81448B288109}" type="datetime1">
              <a:rPr lang="fr-FR" smtClean="0"/>
              <a:t>23/06/2023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E9168442-055E-43C3-BF7C-F17C62B3F100}" type="datetime1">
              <a:rPr lang="fr-FR" smtClean="0"/>
              <a:t>23/06/2023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B68CAC9-0371-4688-B90B-08BE3A34C3B1}" type="datetime1">
              <a:rPr lang="fr-FR" smtClean="0"/>
              <a:t>23/06/2023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stephanie.meriaux@univ-cotedazur.fr" TargetMode="External"/><Relationship Id="rId2" Type="http://schemas.openxmlformats.org/officeDocument/2006/relationships/hyperlink" Target="https://healthy.univ-cotedazur.fr/a-propos-de-leur-healthy/presentation-de-leur" TargetMode="External"/><Relationship Id="rId1" Type="http://schemas.openxmlformats.org/officeDocument/2006/relationships/slideLayout" Target="../slideLayouts/slideLayout1.xml"/><Relationship Id="rId6" Type="http://schemas.openxmlformats.org/officeDocument/2006/relationships/hyperlink" Target="mailto:drh.enseignants@univ-cotedazur.fr" TargetMode="External"/><Relationship Id="rId5" Type="http://schemas.openxmlformats.org/officeDocument/2006/relationships/hyperlink" Target="https://univ-cotedazur.fr/travailler-a-universite-cote-d-azur" TargetMode="External"/><Relationship Id="rId4" Type="http://schemas.openxmlformats.org/officeDocument/2006/relationships/hyperlink" Target="mailto:campus-staps.personnel@univ-cotedazur.fr"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univ-cotedazur.fr/travailler-a-universite-cote-d-azur" TargetMode="External"/><Relationship Id="rId3" Type="http://schemas.openxmlformats.org/officeDocument/2006/relationships/image" Target="../media/image2.jpeg"/><Relationship Id="rId7" Type="http://schemas.openxmlformats.org/officeDocument/2006/relationships/hyperlink" Target="https://univ-cotedazur.fr/responsabilite-ethique-et-universitaire/handicap/je-suis-membre-du-personnel-ou-souhaite-le-devenir/postuler-a-universite-cote-dazur" TargetMode="External"/><Relationship Id="rId2" Type="http://schemas.openxmlformats.org/officeDocument/2006/relationships/hyperlink" Target="https://univ-cotedazur.fr/universite/travailler-a-universite-cote-d-azur/decouvrez-les-10-bonnes-raisons-de-nous-rejoindre" TargetMode="External"/><Relationship Id="rId1" Type="http://schemas.openxmlformats.org/officeDocument/2006/relationships/slideLayout" Target="../slideLayouts/slideLayout1.xml"/><Relationship Id="rId6" Type="http://schemas.openxmlformats.org/officeDocument/2006/relationships/hyperlink" Target="https://univ-cotedazur.fr/universite/responsabilite-ethique-et-universitaire/handicap/je-suis-membre-du-personnel-ou-souhaite-le-devenir/postuler-a-universite-cote-dazur-1" TargetMode="External"/><Relationship Id="rId5" Type="http://schemas.openxmlformats.org/officeDocument/2006/relationships/image" Target="../media/image3.jpeg"/><Relationship Id="rId4" Type="http://schemas.openxmlformats.org/officeDocument/2006/relationships/hyperlink" Target="https://univ-cotedazur.fr/universite/ucajedi-lidex-duniversite-cote-dazur/structures-de-lidex/welcome-cent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369332"/>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ctr"/>
            <a:r>
              <a:rPr lang="fr-FR" b="1" dirty="0" err="1">
                <a:solidFill>
                  <a:srgbClr val="0096BC"/>
                </a:solidFill>
              </a:rPr>
              <a:t>Enseignant·e</a:t>
            </a:r>
            <a:r>
              <a:rPr lang="fr-FR" b="1" dirty="0">
                <a:solidFill>
                  <a:srgbClr val="0096BC"/>
                </a:solidFill>
              </a:rPr>
              <a:t> </a:t>
            </a:r>
            <a:r>
              <a:rPr lang="fr-FR" b="1" dirty="0" err="1">
                <a:solidFill>
                  <a:srgbClr val="0096BC"/>
                </a:solidFill>
              </a:rPr>
              <a:t>Contractuel·le</a:t>
            </a:r>
            <a:endParaRPr lang="fr-FR" b="1" i="1" dirty="0">
              <a:solidFill>
                <a:schemeClr val="tx1"/>
              </a:solidFill>
            </a:endParaRPr>
          </a:p>
        </p:txBody>
      </p:sp>
      <p:sp>
        <p:nvSpPr>
          <p:cNvPr id="166" name="Rectangle 165">
            <a:extLst>
              <a:ext uri="{FF2B5EF4-FFF2-40B4-BE49-F238E27FC236}">
                <a16:creationId xmlns:a16="http://schemas.microsoft.com/office/drawing/2014/main" id="{463415BB-4444-4CED-A3D0-707868FEC55F}"/>
              </a:ext>
            </a:extLst>
          </p:cNvPr>
          <p:cNvSpPr/>
          <p:nvPr/>
        </p:nvSpPr>
        <p:spPr>
          <a:xfrm>
            <a:off x="314467" y="365172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l’emploi:</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19" y="3963867"/>
            <a:ext cx="6158523" cy="5401479"/>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just"/>
            <a:endParaRPr lang="fr-FR" sz="1100" i="1" dirty="0">
              <a:solidFill>
                <a:schemeClr val="tx1"/>
              </a:solidFill>
            </a:endParaRPr>
          </a:p>
          <a:p>
            <a:pPr algn="just"/>
            <a:r>
              <a:rPr lang="fr-FR" sz="1200" b="1" u="sng" dirty="0">
                <a:solidFill>
                  <a:srgbClr val="0096BC"/>
                </a:solidFill>
              </a:rPr>
              <a:t>Missions d’enseignement</a:t>
            </a:r>
            <a:r>
              <a:rPr lang="fr-FR" sz="1200" u="sng" dirty="0">
                <a:solidFill>
                  <a:srgbClr val="0096BC"/>
                </a:solidFill>
              </a:rPr>
              <a:t>:</a:t>
            </a:r>
          </a:p>
          <a:p>
            <a:pPr algn="just"/>
            <a:endParaRPr lang="fr-FR" sz="1100" dirty="0">
              <a:solidFill>
                <a:schemeClr val="tx1"/>
              </a:solidFill>
            </a:endParaRPr>
          </a:p>
          <a:p>
            <a:pPr algn="just"/>
            <a:r>
              <a:rPr lang="fr-FR" sz="1400" dirty="0">
                <a:solidFill>
                  <a:schemeClr val="tx1"/>
                </a:solidFill>
                <a:effectLst/>
                <a:ea typeface="Times New Roman" panose="02020603050405020304" pitchFamily="18" charset="0"/>
              </a:rPr>
              <a:t>La personne recrutée devra assurer des enseignements dans le champ des sciences du mouvement humain, en lien avec l’intervention dans les activités physiques et sportives ou artistiques (APSA) pour un volume total de 192 eq TD. Ces enseignements seront à dispenser principalement au niveau de la Licence du portail STAPS rattaché à l’EUR </a:t>
            </a:r>
            <a:r>
              <a:rPr lang="fr-FR" sz="1400" dirty="0" err="1">
                <a:solidFill>
                  <a:schemeClr val="tx1"/>
                </a:solidFill>
                <a:effectLst/>
                <a:ea typeface="Times New Roman" panose="02020603050405020304" pitchFamily="18" charset="0"/>
              </a:rPr>
              <a:t>HealthY</a:t>
            </a:r>
            <a:r>
              <a:rPr lang="fr-FR" sz="1400" dirty="0">
                <a:solidFill>
                  <a:schemeClr val="tx1"/>
                </a:solidFill>
                <a:effectLst/>
                <a:ea typeface="Times New Roman" panose="02020603050405020304" pitchFamily="18" charset="0"/>
              </a:rPr>
              <a:t>.</a:t>
            </a: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p:txBody>
      </p:sp>
      <p:sp>
        <p:nvSpPr>
          <p:cNvPr id="7" name="Rectangle 6">
            <a:extLst>
              <a:ext uri="{FF2B5EF4-FFF2-40B4-BE49-F238E27FC236}">
                <a16:creationId xmlns:a16="http://schemas.microsoft.com/office/drawing/2014/main" id="{31D02C73-FCCF-4399-B83E-0282F0B951F3}"/>
              </a:ext>
            </a:extLst>
          </p:cNvPr>
          <p:cNvSpPr>
            <a:spLocks noChangeArrowheads="1"/>
          </p:cNvSpPr>
          <p:nvPr/>
        </p:nvSpPr>
        <p:spPr bwMode="auto">
          <a:xfrm>
            <a:off x="410720" y="1820270"/>
            <a:ext cx="6158523" cy="1811709"/>
          </a:xfrm>
          <a:prstGeom prst="rect">
            <a:avLst/>
          </a:prstGeom>
          <a:solidFill>
            <a:schemeClr val="bg1">
              <a:lumMod val="95000"/>
            </a:schemeClr>
          </a:solidFill>
          <a:ln w="76200" cmpd="dbl">
            <a:noFill/>
            <a:miter lim="800000"/>
            <a:headEnd/>
            <a:tailEnd/>
          </a:ln>
        </p:spPr>
        <p:txBody>
          <a:bodyPr rot="0" vert="horz" wrap="square" lIns="182880" tIns="182880" rIns="182880" bIns="182880" numCol="2" anchor="ctr" anchorCtr="0" upright="1">
            <a:noAutofit/>
          </a:bodyPr>
          <a:lstStyle/>
          <a:p>
            <a:pPr marR="85090">
              <a:spcBef>
                <a:spcPts val="0"/>
              </a:spcBef>
              <a:spcAft>
                <a:spcPts val="0"/>
              </a:spcAft>
            </a:pPr>
            <a:r>
              <a:rPr lang="fr-FR" sz="1050" b="1" spc="-5" dirty="0">
                <a:effectLst/>
                <a:latin typeface="Calibri" panose="020F0502020204030204" pitchFamily="34" charset="0"/>
                <a:ea typeface="Calibri" panose="020F0502020204030204" pitchFamily="34" charset="0"/>
                <a:cs typeface="Calibri" panose="020F0502020204030204" pitchFamily="34" charset="0"/>
              </a:rPr>
              <a:t>Statut : </a:t>
            </a:r>
            <a:r>
              <a:rPr lang="fr-FR" sz="1050" spc="-5" dirty="0">
                <a:effectLst/>
                <a:latin typeface="Calibri" panose="020F0502020204030204" pitchFamily="34" charset="0"/>
                <a:ea typeface="Calibri" panose="020F0502020204030204" pitchFamily="34" charset="0"/>
                <a:cs typeface="Calibri" panose="020F0502020204030204" pitchFamily="34" charset="0"/>
              </a:rPr>
              <a:t>ENSEIGNANT·E CONTRACTUEL·LE</a:t>
            </a:r>
          </a:p>
          <a:p>
            <a:pPr marR="85090">
              <a:spcBef>
                <a:spcPts val="0"/>
              </a:spcBef>
              <a:spcAft>
                <a:spcPts val="0"/>
              </a:spcAft>
            </a:pPr>
            <a:r>
              <a:rPr lang="fr-FR" sz="1050" b="1" spc="-5" dirty="0">
                <a:effectLst/>
                <a:latin typeface="Calibri" panose="020F0502020204030204" pitchFamily="34" charset="0"/>
                <a:ea typeface="Calibri" panose="020F0502020204030204" pitchFamily="34" charset="0"/>
                <a:cs typeface="Calibri" panose="020F0502020204030204" pitchFamily="34" charset="0"/>
              </a:rPr>
              <a:t>Discipline d’enseignement: </a:t>
            </a:r>
          </a:p>
          <a:p>
            <a:pPr marR="85090">
              <a:spcBef>
                <a:spcPts val="0"/>
              </a:spcBef>
              <a:spcAft>
                <a:spcPts val="0"/>
              </a:spcAft>
            </a:pPr>
            <a:r>
              <a:rPr lang="fr-FR" sz="1050" spc="-5" dirty="0">
                <a:latin typeface="Calibri" panose="020F0502020204030204" pitchFamily="34" charset="0"/>
                <a:ea typeface="Calibri" panose="020F0502020204030204" pitchFamily="34" charset="0"/>
                <a:cs typeface="Calibri" panose="020F0502020204030204" pitchFamily="34" charset="0"/>
              </a:rPr>
              <a:t>sciences du mouvement humain – </a:t>
            </a:r>
          </a:p>
          <a:p>
            <a:pPr marR="85090">
              <a:spcBef>
                <a:spcPts val="0"/>
              </a:spcBef>
              <a:spcAft>
                <a:spcPts val="0"/>
              </a:spcAft>
            </a:pPr>
            <a:r>
              <a:rPr lang="fr-FR" sz="1050" spc="-5" dirty="0">
                <a:latin typeface="Calibri" panose="020F0502020204030204" pitchFamily="34" charset="0"/>
                <a:ea typeface="Calibri" panose="020F0502020204030204" pitchFamily="34" charset="0"/>
                <a:cs typeface="Calibri" panose="020F0502020204030204" pitchFamily="34" charset="0"/>
              </a:rPr>
              <a:t>sciences humaines et sociales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R="489585">
              <a:spcBef>
                <a:spcPts val="0"/>
              </a:spcBef>
              <a:spcAft>
                <a:spcPts val="0"/>
              </a:spcAft>
            </a:pPr>
            <a:r>
              <a:rPr lang="fr-FR" sz="1050" b="1" spc="-5" dirty="0">
                <a:effectLst/>
                <a:latin typeface="Calibri" panose="020F0502020204030204" pitchFamily="34" charset="0"/>
                <a:ea typeface="Calibri" panose="020F0502020204030204" pitchFamily="34" charset="0"/>
                <a:cs typeface="Calibri" panose="020F0502020204030204" pitchFamily="34" charset="0"/>
              </a:rPr>
              <a:t>Durée du contrat (contractuel) : </a:t>
            </a:r>
            <a:r>
              <a:rPr lang="fr-FR" sz="1050" spc="-5" dirty="0">
                <a:effectLst/>
                <a:latin typeface="Calibri" panose="020F0502020204030204" pitchFamily="34" charset="0"/>
                <a:ea typeface="Calibri" panose="020F0502020204030204" pitchFamily="34" charset="0"/>
                <a:cs typeface="Calibri" panose="020F0502020204030204" pitchFamily="34" charset="0"/>
              </a:rPr>
              <a:t>1 an </a:t>
            </a:r>
          </a:p>
          <a:p>
            <a:pPr marR="489585">
              <a:spcBef>
                <a:spcPts val="0"/>
              </a:spcBef>
              <a:spcAft>
                <a:spcPts val="0"/>
              </a:spcAft>
            </a:pPr>
            <a:r>
              <a:rPr lang="fr-FR" sz="1050" b="1" spc="-5" dirty="0">
                <a:effectLst/>
                <a:latin typeface="Calibri" panose="020F0502020204030204" pitchFamily="34" charset="0"/>
                <a:ea typeface="Calibri" panose="020F0502020204030204" pitchFamily="34" charset="0"/>
                <a:cs typeface="Calibri" panose="020F0502020204030204" pitchFamily="34" charset="0"/>
              </a:rPr>
              <a:t>Date de prise de fonction : </a:t>
            </a:r>
            <a:r>
              <a:rPr lang="fr-FR" sz="1050" spc="-5" dirty="0">
                <a:effectLst/>
                <a:latin typeface="Calibri" panose="020F0502020204030204" pitchFamily="34" charset="0"/>
                <a:ea typeface="Calibri" panose="020F0502020204030204" pitchFamily="34" charset="0"/>
                <a:cs typeface="Calibri" panose="020F0502020204030204" pitchFamily="34" charset="0"/>
              </a:rPr>
              <a:t>01/09/2023</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fr-FR" sz="1050" b="1"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Quotité : </a:t>
            </a:r>
            <a:r>
              <a:rPr lang="fr-FR" sz="1050"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 (ou 2x50%)</a:t>
            </a:r>
          </a:p>
          <a:p>
            <a:pPr marL="0" marR="0">
              <a:lnSpc>
                <a:spcPct val="107000"/>
              </a:lnSpc>
              <a:spcBef>
                <a:spcPts val="0"/>
              </a:spcBef>
              <a:spcAft>
                <a:spcPts val="0"/>
              </a:spcAft>
            </a:pPr>
            <a:endParaRPr lang="fr-FR" sz="1100" dirty="0">
              <a:solidFill>
                <a:srgbClr val="000000"/>
              </a:solidFill>
              <a:effectLst/>
              <a:latin typeface="Calibri" panose="020F0502020204030204" pitchFamily="34" charset="0"/>
              <a:ea typeface="Calibri" panose="020F0502020204030204" pitchFamily="34" charset="0"/>
            </a:endParaRPr>
          </a:p>
        </p:txBody>
      </p:sp>
      <p:sp>
        <p:nvSpPr>
          <p:cNvPr id="2" name="Rectangle 1">
            <a:extLst>
              <a:ext uri="{FF2B5EF4-FFF2-40B4-BE49-F238E27FC236}">
                <a16:creationId xmlns:a16="http://schemas.microsoft.com/office/drawing/2014/main" id="{1CC23EF2-26D3-4368-9E93-FEF22327A6A0}"/>
              </a:ext>
            </a:extLst>
          </p:cNvPr>
          <p:cNvSpPr>
            <a:spLocks noChangeArrowheads="1"/>
          </p:cNvSpPr>
          <p:nvPr/>
        </p:nvSpPr>
        <p:spPr bwMode="auto">
          <a:xfrm>
            <a:off x="3043988" y="2437583"/>
            <a:ext cx="3525254" cy="577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sz="1050" b="1" dirty="0">
                <a:latin typeface="Calibri" panose="020F0502020204030204" pitchFamily="34" charset="0"/>
                <a:cs typeface="Calibri" panose="020F0502020204030204" pitchFamily="34" charset="0"/>
              </a:rPr>
              <a:t>Composante principale d’enseignement/EUR :   </a:t>
            </a:r>
            <a:r>
              <a:rPr lang="fr-FR" altLang="fr-FR" sz="1050" dirty="0" err="1">
                <a:latin typeface="Calibri" panose="020F0502020204030204" pitchFamily="34" charset="0"/>
                <a:cs typeface="Calibri" panose="020F0502020204030204" pitchFamily="34" charset="0"/>
              </a:rPr>
              <a:t>HealthY</a:t>
            </a:r>
            <a:r>
              <a:rPr lang="fr-FR" altLang="fr-FR" sz="1050" dirty="0">
                <a:latin typeface="Calibri" panose="020F0502020204030204" pitchFamily="34" charset="0"/>
                <a:cs typeface="Calibri" panose="020F0502020204030204" pitchFamily="34" charset="0"/>
              </a:rPr>
              <a:t> </a:t>
            </a:r>
          </a:p>
          <a:p>
            <a:pPr defTabSz="914400"/>
            <a:r>
              <a:rPr lang="fr-FR" altLang="fr-FR" sz="1050" b="1" dirty="0">
                <a:latin typeface="Calibri" panose="020F0502020204030204" pitchFamily="34" charset="0"/>
                <a:ea typeface="Calibri" panose="020F0502020204030204" pitchFamily="34" charset="0"/>
                <a:cs typeface="Calibri" panose="020F0502020204030204" pitchFamily="34" charset="0"/>
              </a:rPr>
              <a:t>Département</a:t>
            </a:r>
            <a:r>
              <a:rPr lang="fr-FR" altLang="fr-FR" sz="1050" b="1" dirty="0">
                <a:latin typeface="Calibri" panose="020F0502020204030204" pitchFamily="34" charset="0"/>
                <a:cs typeface="Calibri" panose="020F0502020204030204" pitchFamily="34" charset="0"/>
              </a:rPr>
              <a:t> disciplinaire :   </a:t>
            </a:r>
            <a:r>
              <a:rPr lang="fr-FR" altLang="fr-FR" sz="1050" dirty="0">
                <a:latin typeface="Calibri" panose="020F0502020204030204" pitchFamily="34" charset="0"/>
                <a:cs typeface="Calibri" panose="020F0502020204030204" pitchFamily="34" charset="0"/>
              </a:rPr>
              <a:t>STAPS - 74</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5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Localisation </a:t>
            </a:r>
            <a:r>
              <a:rPr lang="fr-FR" altLang="fr-FR" sz="1050" b="1" dirty="0">
                <a:latin typeface="Calibri" panose="020F0502020204030204" pitchFamily="34" charset="0"/>
                <a:ea typeface="Calibri" panose="020F0502020204030204" pitchFamily="34" charset="0"/>
                <a:cs typeface="Calibri" panose="020F0502020204030204" pitchFamily="34" charset="0"/>
              </a:rPr>
              <a:t>: </a:t>
            </a:r>
            <a:r>
              <a:rPr lang="fr-FR" altLang="fr-FR" sz="1050" dirty="0">
                <a:latin typeface="Calibri" panose="020F0502020204030204" pitchFamily="34" charset="0"/>
                <a:ea typeface="Calibri" panose="020F0502020204030204" pitchFamily="34" charset="0"/>
                <a:cs typeface="Calibri" panose="020F0502020204030204" pitchFamily="34" charset="0"/>
              </a:rPr>
              <a:t>Campus STAPS </a:t>
            </a:r>
            <a:endParaRPr kumimoji="0" lang="fr-FR" altLang="fr-FR" sz="105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numéro de diapositive 2">
            <a:extLst>
              <a:ext uri="{FF2B5EF4-FFF2-40B4-BE49-F238E27FC236}">
                <a16:creationId xmlns:a16="http://schemas.microsoft.com/office/drawing/2014/main" id="{EE24CD71-B7E6-4744-B7DA-2CCCCADE5257}"/>
              </a:ext>
            </a:extLst>
          </p:cNvPr>
          <p:cNvSpPr>
            <a:spLocks noGrp="1"/>
          </p:cNvSpPr>
          <p:nvPr>
            <p:ph type="sldNum" sz="quarter" idx="12"/>
          </p:nvPr>
        </p:nvSpPr>
        <p:spPr/>
        <p:txBody>
          <a:bodyPr/>
          <a:lstStyle/>
          <a:p>
            <a:fld id="{A8D076BB-F1E7-4F9B-9940-6CC160869ADB}" type="slidenum">
              <a:rPr lang="fr-FR" smtClean="0"/>
              <a:t>1</a:t>
            </a:fld>
            <a:endParaRPr lang="fr-F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13150536-E6CC-4E24-8CE6-E88AACC406BA}"/>
              </a:ext>
            </a:extLst>
          </p:cNvPr>
          <p:cNvSpPr/>
          <p:nvPr/>
        </p:nvSpPr>
        <p:spPr>
          <a:xfrm>
            <a:off x="410720" y="1126357"/>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Profil recherché :</a:t>
            </a:r>
            <a:endParaRPr lang="fr-FR" sz="1300" dirty="0">
              <a:solidFill>
                <a:srgbClr val="0096BC"/>
              </a:solidFill>
            </a:endParaRPr>
          </a:p>
        </p:txBody>
      </p:sp>
      <p:sp>
        <p:nvSpPr>
          <p:cNvPr id="156" name="Rectangle 155">
            <a:extLst>
              <a:ext uri="{FF2B5EF4-FFF2-40B4-BE49-F238E27FC236}">
                <a16:creationId xmlns:a16="http://schemas.microsoft.com/office/drawing/2014/main" id="{42198B36-204C-4775-902E-D69CC11EA600}"/>
              </a:ext>
            </a:extLst>
          </p:cNvPr>
          <p:cNvSpPr/>
          <p:nvPr/>
        </p:nvSpPr>
        <p:spPr>
          <a:xfrm>
            <a:off x="410720" y="1496414"/>
            <a:ext cx="6036560" cy="2462213"/>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b="1" dirty="0">
                <a:solidFill>
                  <a:schemeClr val="tx1"/>
                </a:solidFill>
              </a:rPr>
              <a:t>Savoir</a:t>
            </a:r>
            <a:r>
              <a:rPr lang="fr-FR" sz="1100" dirty="0">
                <a:solidFill>
                  <a:schemeClr val="tx1"/>
                </a:solidFill>
              </a:rPr>
              <a:t>. Le/la </a:t>
            </a:r>
            <a:r>
              <a:rPr lang="fr-FR" sz="1100" dirty="0" err="1">
                <a:solidFill>
                  <a:schemeClr val="tx1"/>
                </a:solidFill>
              </a:rPr>
              <a:t>candidat.e</a:t>
            </a:r>
            <a:r>
              <a:rPr lang="fr-FR" sz="1100" dirty="0">
                <a:solidFill>
                  <a:schemeClr val="tx1"/>
                </a:solidFill>
              </a:rPr>
              <a:t> devra avoir de solides connaissances dans le champ des sciences du mouvement humain, et notamment dans les disciplines des sciences de la vie, appliquées à l’intervention dans les activités physiques et sportives </a:t>
            </a:r>
          </a:p>
          <a:p>
            <a:pPr algn="just"/>
            <a:endParaRPr lang="fr-FR" sz="1100" dirty="0">
              <a:solidFill>
                <a:schemeClr val="tx1"/>
              </a:solidFill>
            </a:endParaRPr>
          </a:p>
          <a:p>
            <a:pPr algn="just"/>
            <a:r>
              <a:rPr lang="fr-FR" sz="1100" b="1" dirty="0">
                <a:solidFill>
                  <a:schemeClr val="tx1"/>
                </a:solidFill>
              </a:rPr>
              <a:t>Savoir-faire. </a:t>
            </a:r>
            <a:r>
              <a:rPr lang="fr-FR" sz="1100" dirty="0">
                <a:solidFill>
                  <a:schemeClr val="tx1"/>
                </a:solidFill>
              </a:rPr>
              <a:t>Le/la </a:t>
            </a:r>
            <a:r>
              <a:rPr lang="fr-FR" sz="1100" dirty="0" err="1">
                <a:solidFill>
                  <a:schemeClr val="tx1"/>
                </a:solidFill>
              </a:rPr>
              <a:t>candidat.e</a:t>
            </a:r>
            <a:r>
              <a:rPr lang="fr-FR" sz="1100" dirty="0">
                <a:solidFill>
                  <a:schemeClr val="tx1"/>
                </a:solidFill>
              </a:rPr>
              <a:t> devra avoir des compétences pédagogiques et didactiques permettant de s’adapter aux niveaux et aux besoins des étudiants de première année (y compris oui-si) et deuxième année STAPS.</a:t>
            </a:r>
          </a:p>
          <a:p>
            <a:pPr algn="just"/>
            <a:endParaRPr lang="fr-FR" sz="1100" dirty="0">
              <a:solidFill>
                <a:schemeClr val="tx1"/>
              </a:solidFill>
            </a:endParaRPr>
          </a:p>
          <a:p>
            <a:pPr algn="just"/>
            <a:r>
              <a:rPr lang="fr-FR" sz="1100" b="1" dirty="0">
                <a:solidFill>
                  <a:schemeClr val="tx1"/>
                </a:solidFill>
              </a:rPr>
              <a:t>Savoir-être. </a:t>
            </a:r>
            <a:r>
              <a:rPr lang="fr-FR" sz="1100" dirty="0">
                <a:solidFill>
                  <a:schemeClr val="tx1"/>
                </a:solidFill>
              </a:rPr>
              <a:t>Le/la </a:t>
            </a:r>
            <a:r>
              <a:rPr lang="fr-FR" sz="1100" dirty="0" err="1">
                <a:solidFill>
                  <a:schemeClr val="tx1"/>
                </a:solidFill>
              </a:rPr>
              <a:t>candidat.e</a:t>
            </a:r>
            <a:r>
              <a:rPr lang="fr-FR" sz="1100" dirty="0">
                <a:solidFill>
                  <a:schemeClr val="tx1"/>
                </a:solidFill>
              </a:rPr>
              <a:t> devra être capable de travailler en équipe au sein du département STAPS </a:t>
            </a: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p:txBody>
      </p:sp>
      <p:sp>
        <p:nvSpPr>
          <p:cNvPr id="157" name="Rectangle 156">
            <a:extLst>
              <a:ext uri="{FF2B5EF4-FFF2-40B4-BE49-F238E27FC236}">
                <a16:creationId xmlns:a16="http://schemas.microsoft.com/office/drawing/2014/main" id="{97661D7E-835D-41C4-952D-9A1A1D78DAB3}"/>
              </a:ext>
            </a:extLst>
          </p:cNvPr>
          <p:cNvSpPr/>
          <p:nvPr/>
        </p:nvSpPr>
        <p:spPr>
          <a:xfrm>
            <a:off x="410720" y="3735356"/>
            <a:ext cx="6036560" cy="1554272"/>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b="0" i="0" dirty="0">
                <a:solidFill>
                  <a:srgbClr val="212121"/>
                </a:solidFill>
                <a:effectLst/>
              </a:rPr>
              <a:t>L'EUR HEALTHY est une des composantes d'Université Côte d'Azur qui compte actuellement plus de 2000 étudiants. Implantée sur les campus de Carlone, Pasteur, Valrose, St Jean d'Angély et STAPS, elle offre une formation pluridisciplinaire dans les domaines des sciences du sport, des sciences de la santé et des sciences humaines et sociales, en particulier de la psychologie, et forme des professionnels de niveau Licence, Master et Doctorat : </a:t>
            </a:r>
            <a:r>
              <a:rPr lang="fr-FR" sz="1100" b="0" i="0" dirty="0">
                <a:solidFill>
                  <a:srgbClr val="212121"/>
                </a:solidFill>
                <a:effectLst/>
                <a:hlinkClick r:id="rId2"/>
              </a:rPr>
              <a:t>https://healthy.univ-cotedazur.fr/a-propos-de-leur-healthy/presentation-de-leur</a:t>
            </a:r>
            <a:endParaRPr lang="fr-FR" sz="1100" dirty="0">
              <a:solidFill>
                <a:schemeClr val="tx1"/>
              </a:solidFill>
            </a:endParaRPr>
          </a:p>
          <a:p>
            <a:pPr algn="just"/>
            <a:r>
              <a:rPr lang="fr-FR" sz="1800" dirty="0">
                <a:effectLst/>
                <a:latin typeface="Calibri" panose="020F0502020204030204" pitchFamily="34" charset="0"/>
                <a:ea typeface="Times New Roman" panose="02020603050405020304" pitchFamily="18" charset="0"/>
              </a:rPr>
              <a:t>« </a:t>
            </a:r>
            <a:endParaRPr lang="fr-FR" sz="1100" dirty="0">
              <a:solidFill>
                <a:schemeClr val="tx1"/>
              </a:solidFill>
            </a:endParaRPr>
          </a:p>
          <a:p>
            <a:pPr algn="just"/>
            <a:endParaRPr lang="fr-FR" sz="1100" dirty="0">
              <a:solidFill>
                <a:schemeClr val="tx1"/>
              </a:solidFill>
            </a:endParaRPr>
          </a:p>
        </p:txBody>
      </p:sp>
      <p:sp>
        <p:nvSpPr>
          <p:cNvPr id="160" name="Rectangle 159">
            <a:extLst>
              <a:ext uri="{FF2B5EF4-FFF2-40B4-BE49-F238E27FC236}">
                <a16:creationId xmlns:a16="http://schemas.microsoft.com/office/drawing/2014/main" id="{5FBB8CB8-998D-4AA8-AD11-88725135646B}"/>
              </a:ext>
            </a:extLst>
          </p:cNvPr>
          <p:cNvSpPr/>
          <p:nvPr/>
        </p:nvSpPr>
        <p:spPr>
          <a:xfrm>
            <a:off x="410720" y="507491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Modalités de candidature:</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5342764"/>
            <a:ext cx="6036560" cy="2970044"/>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Les personnes intéressées doivent adresser leur candidature à :</a:t>
            </a:r>
          </a:p>
          <a:p>
            <a:pPr algn="just"/>
            <a:r>
              <a:rPr lang="fr-FR" sz="1100" dirty="0">
                <a:solidFill>
                  <a:schemeClr val="tx1"/>
                </a:solidFill>
              </a:rPr>
              <a:t>fabienne.d’arripe-longueville@univ-cotedazur.fr et </a:t>
            </a:r>
            <a:r>
              <a:rPr lang="fr-FR" sz="1100" dirty="0">
                <a:solidFill>
                  <a:schemeClr val="tx1"/>
                </a:solidFill>
                <a:hlinkClick r:id="rId3"/>
              </a:rPr>
              <a:t>stephanie.meriaux@univ-cotedazur.fr</a:t>
            </a:r>
            <a:r>
              <a:rPr lang="fr-FR" sz="1100" dirty="0">
                <a:solidFill>
                  <a:schemeClr val="tx1"/>
                </a:solidFill>
              </a:rPr>
              <a:t> copie à </a:t>
            </a:r>
            <a:r>
              <a:rPr lang="fr-FR" sz="1100" dirty="0">
                <a:solidFill>
                  <a:schemeClr val="tx1"/>
                </a:solidFill>
                <a:hlinkClick r:id="rId4"/>
              </a:rPr>
              <a:t>campus-staps.personnel@univ-cotedazur.fr</a:t>
            </a:r>
            <a:r>
              <a:rPr lang="fr-FR" sz="1100" dirty="0">
                <a:solidFill>
                  <a:schemeClr val="tx1"/>
                </a:solidFill>
              </a:rPr>
              <a:t> </a:t>
            </a:r>
          </a:p>
          <a:p>
            <a:pPr algn="just"/>
            <a:endParaRPr lang="fr-FR" sz="1100" dirty="0">
              <a:solidFill>
                <a:schemeClr val="tx1"/>
              </a:solidFill>
            </a:endParaRPr>
          </a:p>
          <a:p>
            <a:pPr algn="just"/>
            <a:r>
              <a:rPr lang="fr-FR" sz="1100" dirty="0">
                <a:solidFill>
                  <a:schemeClr val="tx1"/>
                </a:solidFill>
              </a:rPr>
              <a:t>Avant </a:t>
            </a:r>
            <a:r>
              <a:rPr lang="fr-FR" sz="1100">
                <a:solidFill>
                  <a:schemeClr val="tx1"/>
                </a:solidFill>
              </a:rPr>
              <a:t>le 13 juillet 2023</a:t>
            </a:r>
            <a:endParaRPr lang="fr-FR" sz="1100" dirty="0">
              <a:solidFill>
                <a:schemeClr val="tx1"/>
              </a:solidFill>
            </a:endParaRPr>
          </a:p>
          <a:p>
            <a:pPr algn="just"/>
            <a:endParaRPr lang="fr-FR" sz="1100" dirty="0">
              <a:solidFill>
                <a:schemeClr val="tx1"/>
              </a:solidFill>
            </a:endParaRPr>
          </a:p>
          <a:p>
            <a:pPr algn="just"/>
            <a:r>
              <a:rPr lang="fr-FR" sz="1100" u="sng" dirty="0">
                <a:solidFill>
                  <a:srgbClr val="0462C1"/>
                </a:solidFill>
                <a:ea typeface="Times New Roman" panose="02020603050405020304" pitchFamily="18" charset="0"/>
                <a:hlinkClick r:id="rId5"/>
              </a:rPr>
              <a:t>Travailler à Université Côte d’Azur </a:t>
            </a:r>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rgbClr val="FF0000"/>
              </a:solidFill>
              <a:latin typeface="Calibri" panose="020F0502020204030204" pitchFamily="34" charset="0"/>
            </a:endParaRP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332377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la composante:</a:t>
            </a:r>
          </a:p>
        </p:txBody>
      </p:sp>
      <p:sp>
        <p:nvSpPr>
          <p:cNvPr id="2" name="Espace réservé du numéro de diapositive 1">
            <a:extLst>
              <a:ext uri="{FF2B5EF4-FFF2-40B4-BE49-F238E27FC236}">
                <a16:creationId xmlns:a16="http://schemas.microsoft.com/office/drawing/2014/main" id="{2F9D01C0-122D-413D-B9E5-BFEED7FE93C3}"/>
              </a:ext>
            </a:extLst>
          </p:cNvPr>
          <p:cNvSpPr>
            <a:spLocks noGrp="1"/>
          </p:cNvSpPr>
          <p:nvPr>
            <p:ph type="sldNum" sz="quarter" idx="12"/>
          </p:nvPr>
        </p:nvSpPr>
        <p:spPr>
          <a:xfrm>
            <a:off x="4843463" y="9181397"/>
            <a:ext cx="1543050" cy="527403"/>
          </a:xfrm>
        </p:spPr>
        <p:txBody>
          <a:bodyPr/>
          <a:lstStyle/>
          <a:p>
            <a:fld id="{A8D076BB-F1E7-4F9B-9940-6CC160869ADB}" type="slidenum">
              <a:rPr lang="fr-FR" smtClean="0"/>
              <a:t>2</a:t>
            </a:fld>
            <a:endParaRPr lang="fr-FR" dirty="0"/>
          </a:p>
        </p:txBody>
      </p:sp>
      <p:sp>
        <p:nvSpPr>
          <p:cNvPr id="11" name="Rectangle 10">
            <a:extLst>
              <a:ext uri="{FF2B5EF4-FFF2-40B4-BE49-F238E27FC236}">
                <a16:creationId xmlns:a16="http://schemas.microsoft.com/office/drawing/2014/main" id="{FB05B4EC-2915-4E57-96FD-402C5B23DC0E}"/>
              </a:ext>
            </a:extLst>
          </p:cNvPr>
          <p:cNvSpPr/>
          <p:nvPr/>
        </p:nvSpPr>
        <p:spPr>
          <a:xfrm>
            <a:off x="410720" y="7013177"/>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Contacts :</a:t>
            </a:r>
            <a:endParaRPr lang="fr-FR" sz="1300" dirty="0">
              <a:solidFill>
                <a:srgbClr val="0096BC"/>
              </a:solidFill>
            </a:endParaRPr>
          </a:p>
        </p:txBody>
      </p:sp>
      <p:sp>
        <p:nvSpPr>
          <p:cNvPr id="12" name="Rectangle 11">
            <a:extLst>
              <a:ext uri="{FF2B5EF4-FFF2-40B4-BE49-F238E27FC236}">
                <a16:creationId xmlns:a16="http://schemas.microsoft.com/office/drawing/2014/main" id="{1BA1F43A-71ED-4F67-B981-B349E30C4843}"/>
              </a:ext>
            </a:extLst>
          </p:cNvPr>
          <p:cNvSpPr/>
          <p:nvPr/>
        </p:nvSpPr>
        <p:spPr>
          <a:xfrm>
            <a:off x="410720" y="7529428"/>
            <a:ext cx="6036560" cy="938719"/>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endParaRPr lang="fr-FR" sz="1100" dirty="0">
              <a:solidFill>
                <a:schemeClr val="tx1"/>
              </a:solidFill>
            </a:endParaRPr>
          </a:p>
          <a:p>
            <a:pPr marL="171450" indent="-171450" algn="just">
              <a:buFontTx/>
              <a:buChar char="-"/>
            </a:pPr>
            <a:r>
              <a:rPr lang="fr-FR" sz="1100" dirty="0">
                <a:solidFill>
                  <a:schemeClr val="tx1"/>
                </a:solidFill>
              </a:rPr>
              <a:t>Questions relatives à l’aspect enseignement : </a:t>
            </a:r>
            <a:r>
              <a:rPr lang="fr-FR" sz="1100" dirty="0">
                <a:solidFill>
                  <a:schemeClr val="tx1"/>
                </a:solidFill>
                <a:hlinkClick r:id="rId3"/>
              </a:rPr>
              <a:t>stephanie.meriaux@univ-cotedazur.fr</a:t>
            </a:r>
            <a:r>
              <a:rPr lang="fr-FR" sz="1100" dirty="0">
                <a:solidFill>
                  <a:schemeClr val="tx1"/>
                </a:solidFill>
              </a:rPr>
              <a:t> </a:t>
            </a:r>
          </a:p>
          <a:p>
            <a:pPr marL="171450" indent="-171450" algn="just">
              <a:buFontTx/>
              <a:buChar char="-"/>
            </a:pPr>
            <a:r>
              <a:rPr lang="fr-FR" sz="1100" dirty="0">
                <a:solidFill>
                  <a:schemeClr val="tx1"/>
                </a:solidFill>
              </a:rPr>
              <a:t>Questions administratives : </a:t>
            </a:r>
            <a:r>
              <a:rPr lang="fr-FR" sz="1100" u="sng" dirty="0">
                <a:solidFill>
                  <a:srgbClr val="0563C1"/>
                </a:solidFill>
                <a:latin typeface="Calibri" panose="020F050202020403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drh.enseignants@univ-cotedazur.fr</a:t>
            </a:r>
            <a:r>
              <a:rPr lang="fr-FR" sz="1100" dirty="0">
                <a:solidFill>
                  <a:schemeClr val="tx1"/>
                </a:solidFill>
              </a:rPr>
              <a:t> et </a:t>
            </a:r>
            <a:r>
              <a:rPr lang="fr-FR" sz="1100" dirty="0">
                <a:solidFill>
                  <a:schemeClr val="tx1"/>
                </a:solidFill>
                <a:hlinkClick r:id="rId4"/>
              </a:rPr>
              <a:t>campus-staps.personnel@univ-cotedazur.fr</a:t>
            </a:r>
            <a:r>
              <a:rPr lang="fr-FR" sz="1100" dirty="0">
                <a:solidFill>
                  <a:schemeClr val="tx1"/>
                </a:solidFill>
              </a:rPr>
              <a:t> </a:t>
            </a:r>
          </a:p>
          <a:p>
            <a:pPr marL="171450" indent="-171450" algn="just">
              <a:buFontTx/>
              <a:buChar char="-"/>
            </a:pPr>
            <a:endParaRPr lang="fr-FR" sz="1100" dirty="0">
              <a:solidFill>
                <a:schemeClr val="tx1"/>
              </a:solidFill>
            </a:endParaRP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0DF863F-541D-4B37-BE29-E86B7AC9514D}"/>
              </a:ext>
            </a:extLst>
          </p:cNvPr>
          <p:cNvSpPr txBox="1"/>
          <p:nvPr/>
        </p:nvSpPr>
        <p:spPr>
          <a:xfrm>
            <a:off x="3889209" y="6239376"/>
            <a:ext cx="1390650" cy="461665"/>
          </a:xfrm>
          <a:prstGeom prst="rect">
            <a:avLst/>
          </a:prstGeom>
          <a:solidFill>
            <a:schemeClr val="bg1"/>
          </a:solidFill>
        </p:spPr>
        <p:txBody>
          <a:bodyPr wrap="square" rtlCol="0">
            <a:spAutoFit/>
          </a:bodyPr>
          <a:lstStyle/>
          <a:p>
            <a:r>
              <a:rPr lang="fr-FR" sz="1200" b="1" dirty="0">
                <a:solidFill>
                  <a:srgbClr val="4F97BE"/>
                </a:solidFill>
                <a:hlinkClick r:id="rId2"/>
              </a:rPr>
              <a:t>10 bonnes raisons de nous rejoindre</a:t>
            </a:r>
            <a:endParaRPr lang="fr-FR" sz="1200" b="1" dirty="0">
              <a:solidFill>
                <a:srgbClr val="4F97BE"/>
              </a:solidFill>
            </a:endParaRPr>
          </a:p>
        </p:txBody>
      </p:sp>
      <p:pic>
        <p:nvPicPr>
          <p:cNvPr id="5" name="Image 4">
            <a:extLst>
              <a:ext uri="{FF2B5EF4-FFF2-40B4-BE49-F238E27FC236}">
                <a16:creationId xmlns:a16="http://schemas.microsoft.com/office/drawing/2014/main" id="{5487C6D3-FE89-47CC-BB63-F3FE29111D3D}"/>
              </a:ext>
            </a:extLst>
          </p:cNvPr>
          <p:cNvPicPr/>
          <p:nvPr/>
        </p:nvPicPr>
        <p:blipFill rotWithShape="1">
          <a:blip r:embed="rId3" cstate="print">
            <a:extLst>
              <a:ext uri="{28A0092B-C50C-407E-A947-70E740481C1C}">
                <a14:useLocalDpi xmlns:a14="http://schemas.microsoft.com/office/drawing/2010/main" val="0"/>
              </a:ext>
            </a:extLst>
          </a:blip>
          <a:srcRect t="11678" r="60559"/>
          <a:stretch/>
        </p:blipFill>
        <p:spPr bwMode="auto">
          <a:xfrm>
            <a:off x="0" y="0"/>
            <a:ext cx="2981325" cy="9906000"/>
          </a:xfrm>
          <a:prstGeom prst="rect">
            <a:avLst/>
          </a:prstGeom>
          <a:ln>
            <a:noFill/>
          </a:ln>
          <a:extLst>
            <a:ext uri="{53640926-AAD7-44D8-BBD7-CCE9431645EC}">
              <a14:shadowObscured xmlns:a14="http://schemas.microsoft.com/office/drawing/2010/main"/>
            </a:ext>
          </a:extLst>
        </p:spPr>
      </p:pic>
      <p:sp>
        <p:nvSpPr>
          <p:cNvPr id="6" name="Zone de texte 18">
            <a:extLst>
              <a:ext uri="{FF2B5EF4-FFF2-40B4-BE49-F238E27FC236}">
                <a16:creationId xmlns:a16="http://schemas.microsoft.com/office/drawing/2014/main" id="{BB92CF8A-E6D5-4C0E-82F3-DF48C14D37C6}"/>
              </a:ext>
            </a:extLst>
          </p:cNvPr>
          <p:cNvSpPr txBox="1"/>
          <p:nvPr/>
        </p:nvSpPr>
        <p:spPr>
          <a:xfrm>
            <a:off x="3046888" y="785996"/>
            <a:ext cx="3621723" cy="52298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fr-FR" sz="1100" b="1" dirty="0">
                <a:solidFill>
                  <a:srgbClr val="0093AD"/>
                </a:solidFill>
                <a:effectLst/>
                <a:latin typeface="Calibri" panose="020F0502020204030204" pitchFamily="34" charset="0"/>
                <a:ea typeface="Calibri" panose="020F0502020204030204" pitchFamily="34" charset="0"/>
                <a:cs typeface="Calibri" panose="020F0502020204030204" pitchFamily="34" charset="0"/>
              </a:rPr>
              <a:t>Pourquoi nous rejoindre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Conditions de travail avantageuses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environnement scientifique et technologique exceptionnel profitant de la dynamique de l’</a:t>
            </a:r>
            <a:r>
              <a:rPr lang="fr-FR" sz="9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Idex</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UCA-JEDI et de l’Institut Interdisciplinaire d’Intelligence Artificielle 3IA - Côte d’Azur</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Nombreux dispositifs de développement des compétences : formation, conseil en mobilité et carrière</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80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rPr>
              <a:t>Un </a:t>
            </a:r>
            <a:r>
              <a:rPr lang="fr-FR" sz="900" u="sng" dirty="0" err="1">
                <a:solidFill>
                  <a:srgbClr val="000000"/>
                </a:solidFill>
                <a:effectLst/>
                <a:latin typeface="Calibri" panose="020F0502020204030204" pitchFamily="34" charset="0"/>
                <a:ea typeface="Calibri" panose="020F0502020204030204" pitchFamily="34" charset="0"/>
                <a:hlinkClick r:id="rId4"/>
              </a:rPr>
              <a:t>Welcome</a:t>
            </a:r>
            <a:r>
              <a:rPr lang="fr-FR" sz="900" u="sng" dirty="0">
                <a:solidFill>
                  <a:srgbClr val="000000"/>
                </a:solidFill>
                <a:effectLst/>
                <a:latin typeface="Calibri" panose="020F0502020204030204" pitchFamily="34" charset="0"/>
                <a:ea typeface="Calibri" panose="020F0502020204030204" pitchFamily="34" charset="0"/>
                <a:hlinkClick r:id="rId4"/>
              </a:rPr>
              <a:t> Center</a:t>
            </a:r>
            <a:r>
              <a:rPr lang="fr-FR" sz="900" dirty="0">
                <a:solidFill>
                  <a:srgbClr val="000000"/>
                </a:solidFill>
                <a:effectLst/>
                <a:latin typeface="Calibri" panose="020F0502020204030204" pitchFamily="34" charset="0"/>
                <a:ea typeface="Calibri" panose="020F0502020204030204" pitchFamily="34" charset="0"/>
              </a:rPr>
              <a:t>, pour une aide personnalisée à l’accueil et</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900" dirty="0">
                <a:solidFill>
                  <a:srgbClr val="000000"/>
                </a:solidFill>
                <a:effectLst/>
                <a:latin typeface="Calibri" panose="020F0502020204030204" pitchFamily="34" charset="0"/>
                <a:ea typeface="Calibri" panose="020F0502020204030204" pitchFamily="34" charset="0"/>
              </a:rPr>
              <a:t>l’installation.</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Avantages sociaux :</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Activités sportives, offres culturelles et clubs de loisirs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Restauration collective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 la mutuelle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des frais de transport en commun</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Forfait mobilité durable (vélo, covoiturage)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Aides et prestations sociales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Soutien à la parentalité</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établissement engagé </a:t>
            </a:r>
            <a:r>
              <a:rPr lang="fr-FR" sz="9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sociétalement</a:t>
            </a: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Mission Handicap, Égalité Femmes-Hommes, Qualité de Vie au Travail</a:t>
            </a:r>
            <a:r>
              <a:rPr lang="fr-FR" sz="900">
                <a:solidFill>
                  <a:srgbClr val="000000"/>
                </a:solidFill>
                <a:effectLst/>
                <a:latin typeface="Calibri" panose="020F0502020204030204" pitchFamily="34" charset="0"/>
                <a:ea typeface="Calibri" panose="020F0502020204030204" pitchFamily="34" charset="0"/>
                <a:cs typeface="Calibri" panose="020F0502020204030204" pitchFamily="34" charset="0"/>
              </a:rPr>
              <a:t>, Éthique </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et intégrité scientifique, Campus éco-responsables</a:t>
            </a:r>
            <a:endParaRPr lang="fr-FR" sz="1100" dirty="0">
              <a:solidFill>
                <a:srgbClr val="000000"/>
              </a:solidFill>
              <a:effectLst/>
              <a:latin typeface="Calibri" panose="020F0502020204030204" pitchFamily="34" charset="0"/>
              <a:ea typeface="Calibri" panose="020F0502020204030204" pitchFamily="34" charset="0"/>
            </a:endParaRPr>
          </a:p>
        </p:txBody>
      </p:sp>
      <p:pic>
        <p:nvPicPr>
          <p:cNvPr id="7" name="Image 6">
            <a:hlinkClick r:id="rId2"/>
            <a:extLst>
              <a:ext uri="{FF2B5EF4-FFF2-40B4-BE49-F238E27FC236}">
                <a16:creationId xmlns:a16="http://schemas.microsoft.com/office/drawing/2014/main" id="{D48BBC06-5031-4ED1-87CE-B29DA68156DB}"/>
              </a:ext>
            </a:extLst>
          </p:cNvPr>
          <p:cNvPicPr/>
          <p:nvPr/>
        </p:nvPicPr>
        <p:blipFill rotWithShape="1">
          <a:blip r:embed="rId5" cstate="print">
            <a:extLst>
              <a:ext uri="{28A0092B-C50C-407E-A947-70E740481C1C}">
                <a14:useLocalDpi xmlns:a14="http://schemas.microsoft.com/office/drawing/2010/main" val="0"/>
              </a:ext>
            </a:extLst>
          </a:blip>
          <a:srcRect l="52042" t="63027" r="13054" b="10941"/>
          <a:stretch/>
        </p:blipFill>
        <p:spPr bwMode="auto">
          <a:xfrm>
            <a:off x="3678839" y="6015856"/>
            <a:ext cx="2036161" cy="1834423"/>
          </a:xfrm>
          <a:prstGeom prst="rect">
            <a:avLst/>
          </a:prstGeom>
          <a:ln>
            <a:noFill/>
          </a:ln>
          <a:extLst>
            <a:ext uri="{53640926-AAD7-44D8-BBD7-CCE9431645EC}">
              <a14:shadowObscured xmlns:a14="http://schemas.microsoft.com/office/drawing/2010/main"/>
            </a:ext>
          </a:extLst>
        </p:spPr>
      </p:pic>
      <p:sp>
        <p:nvSpPr>
          <p:cNvPr id="8" name="Zone de texte 7">
            <a:hlinkClick r:id="rId6"/>
            <a:extLst>
              <a:ext uri="{FF2B5EF4-FFF2-40B4-BE49-F238E27FC236}">
                <a16:creationId xmlns:a16="http://schemas.microsoft.com/office/drawing/2014/main" id="{1D6ECF76-FB79-420B-994B-0497216B0C16}"/>
              </a:ext>
            </a:extLst>
          </p:cNvPr>
          <p:cNvSpPr txBox="1">
            <a:spLocks noChangeArrowheads="1"/>
          </p:cNvSpPr>
          <p:nvPr/>
        </p:nvSpPr>
        <p:spPr bwMode="auto">
          <a:xfrm>
            <a:off x="2861467" y="8273882"/>
            <a:ext cx="399256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fontAlgn="base" hangingPunct="0">
              <a:spcBef>
                <a:spcPct val="0"/>
              </a:spcBef>
              <a:spcAft>
                <a:spcPct val="0"/>
              </a:spcAft>
              <a:tabLst>
                <a:tab pos="531813" algn="l"/>
              </a:tabLst>
              <a:defRPr>
                <a:solidFill>
                  <a:schemeClr val="tx1"/>
                </a:solidFill>
                <a:latin typeface="Arial" panose="020B0604020202020204" pitchFamily="34" charset="0"/>
              </a:defRPr>
            </a:lvl1pPr>
            <a:lvl2pPr eaLnBrk="0" fontAlgn="base" hangingPunct="0">
              <a:spcBef>
                <a:spcPct val="0"/>
              </a:spcBef>
              <a:spcAft>
                <a:spcPct val="0"/>
              </a:spcAft>
              <a:tabLst>
                <a:tab pos="531813" algn="l"/>
              </a:tabLst>
              <a:defRPr>
                <a:solidFill>
                  <a:schemeClr val="tx1"/>
                </a:solidFill>
                <a:latin typeface="Arial" panose="020B0604020202020204" pitchFamily="34" charset="0"/>
              </a:defRPr>
            </a:lvl2pPr>
            <a:lvl3pPr eaLnBrk="0" fontAlgn="base" hangingPunct="0">
              <a:spcBef>
                <a:spcPct val="0"/>
              </a:spcBef>
              <a:spcAft>
                <a:spcPct val="0"/>
              </a:spcAft>
              <a:tabLst>
                <a:tab pos="531813" algn="l"/>
              </a:tabLst>
              <a:defRPr>
                <a:solidFill>
                  <a:schemeClr val="tx1"/>
                </a:solidFill>
                <a:latin typeface="Arial" panose="020B0604020202020204" pitchFamily="34" charset="0"/>
              </a:defRPr>
            </a:lvl3pPr>
            <a:lvl4pPr eaLnBrk="0" fontAlgn="base" hangingPunct="0">
              <a:spcBef>
                <a:spcPct val="0"/>
              </a:spcBef>
              <a:spcAft>
                <a:spcPct val="0"/>
              </a:spcAft>
              <a:tabLst>
                <a:tab pos="531813" algn="l"/>
              </a:tabLst>
              <a:defRPr>
                <a:solidFill>
                  <a:schemeClr val="tx1"/>
                </a:solidFill>
                <a:latin typeface="Arial" panose="020B0604020202020204" pitchFamily="34" charset="0"/>
              </a:defRPr>
            </a:lvl4pPr>
            <a:lvl5pPr eaLnBrk="0" fontAlgn="base" hangingPunct="0">
              <a:spcBef>
                <a:spcPct val="0"/>
              </a:spcBef>
              <a:spcAft>
                <a:spcPct val="0"/>
              </a:spcAft>
              <a:tabLst>
                <a:tab pos="531813" algn="l"/>
              </a:tabLst>
              <a:defRPr>
                <a:solidFill>
                  <a:schemeClr val="tx1"/>
                </a:solidFill>
                <a:latin typeface="Arial" panose="020B0604020202020204" pitchFamily="34" charset="0"/>
              </a:defRPr>
            </a:lvl5pPr>
            <a:lvl6pPr eaLnBrk="0" fontAlgn="base" hangingPunct="0">
              <a:spcBef>
                <a:spcPct val="0"/>
              </a:spcBef>
              <a:spcAft>
                <a:spcPct val="0"/>
              </a:spcAft>
              <a:tabLst>
                <a:tab pos="531813" algn="l"/>
              </a:tabLst>
              <a:defRPr>
                <a:solidFill>
                  <a:schemeClr val="tx1"/>
                </a:solidFill>
                <a:latin typeface="Arial" panose="020B0604020202020204" pitchFamily="34" charset="0"/>
              </a:defRPr>
            </a:lvl6pPr>
            <a:lvl7pPr eaLnBrk="0" fontAlgn="base" hangingPunct="0">
              <a:spcBef>
                <a:spcPct val="0"/>
              </a:spcBef>
              <a:spcAft>
                <a:spcPct val="0"/>
              </a:spcAft>
              <a:tabLst>
                <a:tab pos="531813" algn="l"/>
              </a:tabLst>
              <a:defRPr>
                <a:solidFill>
                  <a:schemeClr val="tx1"/>
                </a:solidFill>
                <a:latin typeface="Arial" panose="020B0604020202020204" pitchFamily="34" charset="0"/>
              </a:defRPr>
            </a:lvl7pPr>
            <a:lvl8pPr eaLnBrk="0" fontAlgn="base" hangingPunct="0">
              <a:spcBef>
                <a:spcPct val="0"/>
              </a:spcBef>
              <a:spcAft>
                <a:spcPct val="0"/>
              </a:spcAft>
              <a:tabLst>
                <a:tab pos="531813" algn="l"/>
              </a:tabLst>
              <a:defRPr>
                <a:solidFill>
                  <a:schemeClr val="tx1"/>
                </a:solidFill>
                <a:latin typeface="Arial" panose="020B0604020202020204" pitchFamily="34" charset="0"/>
              </a:defRPr>
            </a:lvl8pPr>
            <a:lvl9pPr eaLnBrk="0" fontAlgn="base" hangingPunct="0">
              <a:spcBef>
                <a:spcPct val="0"/>
              </a:spcBef>
              <a:spcAft>
                <a:spcPct val="0"/>
              </a:spcAft>
              <a:tabLst>
                <a:tab pos="53181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0" u="none" strike="noStrike" cap="none" normalizeH="0" baseline="0" dirty="0">
                <a:ln>
                  <a:noFill/>
                </a:ln>
                <a:solidFill>
                  <a:srgbClr val="000000"/>
                </a:solidFill>
                <a:effectLst/>
                <a:latin typeface="BROTHER-1816-BOOK" pitchFamily="50" charset="0"/>
                <a:ea typeface="Calibri" panose="020F0502020204030204" pitchFamily="34" charset="0"/>
                <a:cs typeface="Calibri" panose="020F0502020204030204" pitchFamily="34" charset="0"/>
                <a:hlinkClick r:id="rId7"/>
              </a:rPr>
              <a:t>Tous nos postes sont ouverts aux personnes en situation de handicap.</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1" u="none" strike="noStrike" cap="none" normalizeH="0" baseline="0" dirty="0">
                <a:ln>
                  <a:noFill/>
                </a:ln>
                <a:solidFill>
                  <a:srgbClr val="000000"/>
                </a:solidFill>
                <a:effectLst/>
                <a:latin typeface="BROTHER-1816-BOOK" pitchFamily="50" charset="0"/>
                <a:ea typeface="Times New Roman" panose="02020603050405020304" pitchFamily="18" charset="0"/>
                <a:cs typeface="Calibri" panose="020F0502020204030204" pitchFamily="34" charset="0"/>
              </a:rPr>
              <a:t>Retrouvez tous nos recrutements sur le portail web</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100" b="0" i="1" u="none" strike="noStrike" cap="none" normalizeH="0" baseline="0" dirty="0">
                <a:ln>
                  <a:noFill/>
                </a:ln>
                <a:solidFill>
                  <a:srgbClr val="00B0F0"/>
                </a:solidFill>
                <a:effectLst/>
                <a:latin typeface="BROTHER-1816-BOOK" pitchFamily="50" charset="0"/>
                <a:ea typeface="Times New Roman" panose="02020603050405020304" pitchFamily="18" charset="0"/>
                <a:cs typeface="Calibri" panose="020F0502020204030204" pitchFamily="34" charset="0"/>
                <a:hlinkClick r:id="rId8"/>
              </a:rPr>
              <a:t>Travailler à Université Côte d’Azur</a:t>
            </a:r>
            <a:endParaRPr kumimoji="0" lang="fr-FR" altLang="fr-FR"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318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62384A04-7205-490E-A7EC-6A72FA3C20F5}"/>
              </a:ext>
            </a:extLst>
          </p:cNvPr>
          <p:cNvSpPr>
            <a:spLocks noGrp="1"/>
          </p:cNvSpPr>
          <p:nvPr>
            <p:ph type="sldNum" sz="quarter" idx="12"/>
          </p:nvPr>
        </p:nvSpPr>
        <p:spPr/>
        <p:txBody>
          <a:bodyPr/>
          <a:lstStyle/>
          <a:p>
            <a:fld id="{A8D076BB-F1E7-4F9B-9940-6CC160869ADB}" type="slidenum">
              <a:rPr lang="fr-FR" smtClean="0"/>
              <a:t>3</a:t>
            </a:fld>
            <a:endParaRPr lang="fr-F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78ADF84-5A1C-47B4-AC5E-3D727A83DBB9}" vid="{8DB5FFA1-C7A8-406B-9021-45BC909E18C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FBC7B8-5485-4CD0-ACEA-2132A289D665}">
  <ds:schemaRefs>
    <ds:schemaRef ds:uri="http://schemas.microsoft.com/sharepoint/v3/contenttype/forms"/>
  </ds:schemaRefs>
</ds:datastoreItem>
</file>

<file path=customXml/itemProps2.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4BF012-C2C8-44FC-9DFF-48274D4B12C4}">
  <ds:schemaRefs>
    <ds:schemaRef ds:uri="http://purl.org/dc/terms/"/>
    <ds:schemaRef ds:uri="http://schemas.openxmlformats.org/package/2006/metadata/core-properties"/>
    <ds:schemaRef ds:uri="http://purl.org/dc/dcmitype/"/>
    <ds:schemaRef ds:uri="http://schemas.microsoft.com/office/2006/documentManagement/types"/>
    <ds:schemaRef ds:uri="d788bf24-5551-4d45-a01c-c3fe2422a63a"/>
    <ds:schemaRef ds:uri="http://purl.org/dc/elements/1.1/"/>
    <ds:schemaRef ds:uri="http://schemas.microsoft.com/office/2006/metadata/properties"/>
    <ds:schemaRef ds:uri="9dd6578e-ef4e-4884-a15c-08df124b3ab2"/>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74</TotalTime>
  <Words>590</Words>
  <Application>Microsoft Office PowerPoint</Application>
  <PresentationFormat>Format A4 (210 x 297 mm)</PresentationFormat>
  <Paragraphs>92</Paragraphs>
  <Slides>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Arial</vt:lpstr>
      <vt:lpstr>BROTHER-1816-BOOK</vt:lpstr>
      <vt:lpstr>Calibri</vt:lpstr>
      <vt:lpstr>Calibri Light</vt:lpstr>
      <vt:lpstr>Symbol</vt:lpstr>
      <vt:lpstr>Times New Roman</vt:lpstr>
      <vt:lpstr>Wingdings</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65</cp:revision>
  <dcterms:created xsi:type="dcterms:W3CDTF">2022-09-15T14:20:32Z</dcterms:created>
  <dcterms:modified xsi:type="dcterms:W3CDTF">2023-06-23T08:51:52Z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