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0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7141C51-71D7-4D99-BE8E-31115BB67CF9}" type="datetimeFigureOut">
              <a:rPr lang="fr-FR" smtClean="0"/>
              <a:t>26/06/2023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7141C51-71D7-4D99-BE8E-31115BB67CF9}" type="datetimeFigureOut">
              <a:rPr lang="fr-FR" smtClean="0"/>
              <a:t>26/06/2023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41C51-71D7-4D99-BE8E-31115BB67CF9}" type="datetimeFigureOut">
              <a:rPr lang="fr-FR" smtClean="0"/>
              <a:t>26/06/2023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7141C51-71D7-4D99-BE8E-31115BB67CF9}" type="datetimeFigureOut">
              <a:rPr lang="fr-FR" smtClean="0"/>
              <a:t>26/06/2023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recrutement@univ-cotedazur.fr" TargetMode="External"/><Relationship Id="rId2" Type="http://schemas.openxmlformats.org/officeDocument/2006/relationships/hyperlink" Target="mailto:goudon@univ-cotedazur.fr" TargetMode="External"/><Relationship Id="rId1" Type="http://schemas.openxmlformats.org/officeDocument/2006/relationships/slideLayout" Target="../slideLayouts/slideLayout1.xml"/><Relationship Id="rId4" Type="http://schemas.openxmlformats.org/officeDocument/2006/relationships/hyperlink" Target="https://math.unice.fr/recomm/depot/upload/post-doc"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univ-cotedazur.fr/universite/travailler-a-universite-cote-d-azur/decouvrez-les-10-bonnes-raisons-de-nous-rejoindre"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univ-cotedazur.fr/universite/travailler-a-universite-cote-d-az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92333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b="1" dirty="0">
                <a:solidFill>
                  <a:schemeClr val="tx1"/>
                </a:solidFill>
              </a:rPr>
              <a:t>Intitulé du poste:</a:t>
            </a:r>
          </a:p>
          <a:p>
            <a:r>
              <a:rPr lang="fr-FR" b="1" dirty="0">
                <a:solidFill>
                  <a:schemeClr val="tx1"/>
                </a:solidFill>
              </a:rPr>
              <a:t>Post doc problèmes de Q-algébrisation en géométrie algébrique réelle</a:t>
            </a:r>
          </a:p>
        </p:txBody>
      </p:sp>
      <p:sp>
        <p:nvSpPr>
          <p:cNvPr id="163" name="Rectangle 162">
            <a:extLst>
              <a:ext uri="{FF2B5EF4-FFF2-40B4-BE49-F238E27FC236}">
                <a16:creationId xmlns:a16="http://schemas.microsoft.com/office/drawing/2014/main" id="{1624EDA7-BA51-4F36-8CDE-3652071ED407}"/>
              </a:ext>
            </a:extLst>
          </p:cNvPr>
          <p:cNvSpPr/>
          <p:nvPr/>
        </p:nvSpPr>
        <p:spPr>
          <a:xfrm>
            <a:off x="410720" y="2101997"/>
            <a:ext cx="6036560"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0" b="1" dirty="0">
                <a:solidFill>
                  <a:schemeClr val="tx1"/>
                </a:solidFill>
              </a:rPr>
              <a:t>&gt; Entité/Service :</a:t>
            </a:r>
          </a:p>
        </p:txBody>
      </p:sp>
      <p:sp>
        <p:nvSpPr>
          <p:cNvPr id="164" name="Rectangle 163">
            <a:extLst>
              <a:ext uri="{FF2B5EF4-FFF2-40B4-BE49-F238E27FC236}">
                <a16:creationId xmlns:a16="http://schemas.microsoft.com/office/drawing/2014/main" id="{3A14CE6F-70A7-40AB-8EDE-4718F95EBFA7}"/>
              </a:ext>
            </a:extLst>
          </p:cNvPr>
          <p:cNvSpPr/>
          <p:nvPr/>
        </p:nvSpPr>
        <p:spPr>
          <a:xfrm>
            <a:off x="410720" y="2291896"/>
            <a:ext cx="6036560" cy="1169551"/>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spAutoFit/>
          </a:bodyPr>
          <a:lstStyle/>
          <a:p>
            <a:pPr marL="285750" indent="-285750">
              <a:buFont typeface="Arial" panose="020B0604020202020204" pitchFamily="34" charset="0"/>
              <a:buChar char="•"/>
            </a:pPr>
            <a:r>
              <a:rPr lang="fr-FR" sz="1400" b="1" dirty="0">
                <a:solidFill>
                  <a:srgbClr val="4F97BE"/>
                </a:solidFill>
              </a:rPr>
              <a:t>Ouvert aux : Externe (contractuel)</a:t>
            </a:r>
          </a:p>
          <a:p>
            <a:pPr marL="285750" indent="-285750">
              <a:buFont typeface="Arial" panose="020B0604020202020204" pitchFamily="34" charset="0"/>
              <a:buChar char="•"/>
            </a:pPr>
            <a:r>
              <a:rPr lang="fr-FR" sz="1400" b="1" dirty="0">
                <a:solidFill>
                  <a:srgbClr val="4F97BE"/>
                </a:solidFill>
              </a:rPr>
              <a:t>Durée du contrat : CDD 1 an renouvelable</a:t>
            </a:r>
          </a:p>
          <a:p>
            <a:pPr marL="285750" indent="-285750">
              <a:buFont typeface="Arial" panose="020B0604020202020204" pitchFamily="34" charset="0"/>
              <a:buChar char="•"/>
            </a:pPr>
            <a:r>
              <a:rPr lang="fr-FR" sz="1400" b="1" dirty="0">
                <a:solidFill>
                  <a:srgbClr val="4F97BE"/>
                </a:solidFill>
              </a:rPr>
              <a:t>Catégorie :</a:t>
            </a:r>
          </a:p>
          <a:p>
            <a:pPr marL="285750" indent="-285750">
              <a:buFont typeface="Arial" panose="020B0604020202020204" pitchFamily="34" charset="0"/>
              <a:buChar char="•"/>
            </a:pPr>
            <a:r>
              <a:rPr lang="fr-FR" sz="1400" b="1" dirty="0">
                <a:solidFill>
                  <a:srgbClr val="4F97BE"/>
                </a:solidFill>
              </a:rPr>
              <a:t>Lieu campus : LJAD, </a:t>
            </a:r>
            <a:r>
              <a:rPr lang="fr-FR" sz="1400" b="1" dirty="0" err="1">
                <a:solidFill>
                  <a:srgbClr val="4F97BE"/>
                </a:solidFill>
              </a:rPr>
              <a:t>Valrose</a:t>
            </a:r>
            <a:endParaRPr lang="fr-FR" sz="1400" b="1" dirty="0">
              <a:solidFill>
                <a:srgbClr val="4F97BE"/>
              </a:solidFill>
            </a:endParaRPr>
          </a:p>
          <a:p>
            <a:pPr marL="285750" indent="-285750">
              <a:buFont typeface="Arial" panose="020B0604020202020204" pitchFamily="34" charset="0"/>
              <a:buChar char="•"/>
            </a:pPr>
            <a:r>
              <a:rPr lang="fr-FR" sz="1400" b="1" dirty="0">
                <a:solidFill>
                  <a:srgbClr val="4F97BE"/>
                </a:solidFill>
              </a:rPr>
              <a:t>Adresse : Parc </a:t>
            </a:r>
            <a:r>
              <a:rPr lang="fr-FR" sz="1400" b="1" dirty="0" err="1">
                <a:solidFill>
                  <a:srgbClr val="4F97BE"/>
                </a:solidFill>
              </a:rPr>
              <a:t>Valrose</a:t>
            </a:r>
            <a:r>
              <a:rPr lang="fr-FR" sz="1400" b="1" dirty="0">
                <a:solidFill>
                  <a:srgbClr val="4F97BE"/>
                </a:solidFill>
              </a:rPr>
              <a:t>, Nice</a:t>
            </a:r>
          </a:p>
        </p:txBody>
      </p:sp>
      <p:sp>
        <p:nvSpPr>
          <p:cNvPr id="166" name="Rectangle 165">
            <a:extLst>
              <a:ext uri="{FF2B5EF4-FFF2-40B4-BE49-F238E27FC236}">
                <a16:creationId xmlns:a16="http://schemas.microsoft.com/office/drawing/2014/main" id="{463415BB-4444-4CED-A3D0-707868FEC55F}"/>
              </a:ext>
            </a:extLst>
          </p:cNvPr>
          <p:cNvSpPr/>
          <p:nvPr/>
        </p:nvSpPr>
        <p:spPr>
          <a:xfrm>
            <a:off x="410720" y="3631417"/>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la mission :</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20" y="4046222"/>
            <a:ext cx="6036560" cy="127727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La personne recrutée mènera une activité de recherche de haut niveau, sous la responsabilité d’un mentor issu du laboratoire, porteur d’un projet scientifique ambitieux. Le post-doc contribuera à l’avancement de ce projet de recherche, mais aussi aux activités générales d’animation scientifique autour du thème retenu et à l’essor d’une dynamique scientifique fédératrice.</a:t>
            </a:r>
          </a:p>
          <a:p>
            <a:pPr algn="just"/>
            <a:r>
              <a:rPr lang="fr-FR" sz="1100" dirty="0">
                <a:solidFill>
                  <a:schemeClr val="tx1"/>
                </a:solidFill>
              </a:rPr>
              <a:t>L’objectif de ce projet est l’étude des propriétés topologiques de certains ensembles algébriques réels. Plus précisément, le projet se focalise sur l’étude d’ensembles définies par des équations polynomiales à coefficients rationnels et sur les propriétés de quaternions et </a:t>
            </a:r>
            <a:r>
              <a:rPr lang="fr-FR" sz="1100" dirty="0" err="1">
                <a:solidFill>
                  <a:schemeClr val="tx1"/>
                </a:solidFill>
              </a:rPr>
              <a:t>octonions</a:t>
            </a:r>
            <a:r>
              <a:rPr lang="fr-FR" sz="1100" dirty="0">
                <a:solidFill>
                  <a:schemeClr val="tx1"/>
                </a:solidFill>
              </a:rPr>
              <a:t>.</a:t>
            </a:r>
          </a:p>
        </p:txBody>
      </p:sp>
      <p:sp>
        <p:nvSpPr>
          <p:cNvPr id="7" name="Rectangle 6">
            <a:extLst>
              <a:ext uri="{FF2B5EF4-FFF2-40B4-BE49-F238E27FC236}">
                <a16:creationId xmlns:a16="http://schemas.microsoft.com/office/drawing/2014/main" id="{05277D0B-EB35-451A-8680-A52BAB295740}"/>
              </a:ext>
            </a:extLst>
          </p:cNvPr>
          <p:cNvSpPr/>
          <p:nvPr/>
        </p:nvSpPr>
        <p:spPr>
          <a:xfrm>
            <a:off x="410720" y="556832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Profil recherché :</a:t>
            </a:r>
            <a:endParaRPr lang="fr-FR" sz="1300" dirty="0">
              <a:solidFill>
                <a:srgbClr val="4F97BE"/>
              </a:solidFill>
            </a:endParaRPr>
          </a:p>
        </p:txBody>
      </p:sp>
      <p:sp>
        <p:nvSpPr>
          <p:cNvPr id="8" name="Rectangle 7">
            <a:extLst>
              <a:ext uri="{FF2B5EF4-FFF2-40B4-BE49-F238E27FC236}">
                <a16:creationId xmlns:a16="http://schemas.microsoft.com/office/drawing/2014/main" id="{BCA7D517-5A88-4BAA-8CB2-7A41DA6AEF0D}"/>
              </a:ext>
            </a:extLst>
          </p:cNvPr>
          <p:cNvSpPr/>
          <p:nvPr/>
        </p:nvSpPr>
        <p:spPr>
          <a:xfrm>
            <a:off x="410720" y="5982196"/>
            <a:ext cx="6036560" cy="110799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 profil recherché est celui d’un(e) excellent(e) chercheur/</a:t>
            </a:r>
            <a:r>
              <a:rPr lang="fr-FR" sz="1100">
                <a:solidFill>
                  <a:schemeClr val="tx1"/>
                </a:solidFill>
              </a:rPr>
              <a:t>euse </a:t>
            </a:r>
            <a:r>
              <a:rPr lang="fr-FR" sz="1100" dirty="0">
                <a:solidFill>
                  <a:schemeClr val="tx1"/>
                </a:solidFill>
              </a:rPr>
              <a:t>en mathématiques ou mathématiques appliquées. La sélection tiendra compte :</a:t>
            </a:r>
          </a:p>
          <a:p>
            <a:pPr marL="171450" indent="-171450" algn="just">
              <a:buFontTx/>
              <a:buChar char="-"/>
            </a:pPr>
            <a:r>
              <a:rPr lang="fr-FR" sz="1100" dirty="0">
                <a:solidFill>
                  <a:schemeClr val="tx1"/>
                </a:solidFill>
              </a:rPr>
              <a:t>Du parcours du candidat et de la qualité de sa production scientifique</a:t>
            </a:r>
          </a:p>
          <a:p>
            <a:pPr marL="171450" indent="-171450" algn="just">
              <a:buFontTx/>
              <a:buChar char="-"/>
            </a:pPr>
            <a:r>
              <a:rPr lang="fr-FR" sz="1100" dirty="0">
                <a:solidFill>
                  <a:schemeClr val="tx1"/>
                </a:solidFill>
              </a:rPr>
              <a:t>Du projet de recherche proposé</a:t>
            </a:r>
          </a:p>
          <a:p>
            <a:pPr marL="171450" indent="-171450" algn="just">
              <a:buFontTx/>
              <a:buChar char="-"/>
            </a:pPr>
            <a:r>
              <a:rPr lang="fr-FR" sz="1100" dirty="0">
                <a:solidFill>
                  <a:schemeClr val="tx1"/>
                </a:solidFill>
              </a:rPr>
              <a:t>De l’intégration a une dynamique de long terme pour le laboratoire et la communauté scientifique d’Université Côte d’Azur.</a:t>
            </a: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97661D7E-835D-41C4-952D-9A1A1D78DAB3}"/>
              </a:ext>
            </a:extLst>
          </p:cNvPr>
          <p:cNvSpPr/>
          <p:nvPr/>
        </p:nvSpPr>
        <p:spPr>
          <a:xfrm>
            <a:off x="410720" y="1708751"/>
            <a:ext cx="6036560" cy="430887"/>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Thèse en mathématiques ou mathématiques appliquées, avec une soutenance postérieure au 1</a:t>
            </a:r>
            <a:r>
              <a:rPr lang="fr-FR" sz="1100" baseline="30000" dirty="0">
                <a:solidFill>
                  <a:schemeClr val="tx1"/>
                </a:solidFill>
              </a:rPr>
              <a:t>er</a:t>
            </a:r>
            <a:r>
              <a:rPr lang="fr-FR" sz="1100" dirty="0">
                <a:solidFill>
                  <a:schemeClr val="tx1"/>
                </a:solidFill>
              </a:rPr>
              <a:t> Septembre 2020.</a:t>
            </a:r>
          </a:p>
        </p:txBody>
      </p:sp>
      <p:sp>
        <p:nvSpPr>
          <p:cNvPr id="158" name="Rectangle 157">
            <a:extLst>
              <a:ext uri="{FF2B5EF4-FFF2-40B4-BE49-F238E27FC236}">
                <a16:creationId xmlns:a16="http://schemas.microsoft.com/office/drawing/2014/main" id="{C7DF2CBF-117F-4581-89A0-6A0290AB05ED}"/>
              </a:ext>
            </a:extLst>
          </p:cNvPr>
          <p:cNvSpPr/>
          <p:nvPr/>
        </p:nvSpPr>
        <p:spPr>
          <a:xfrm>
            <a:off x="410720" y="2480388"/>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Spécificités de la mission</a:t>
            </a:r>
          </a:p>
        </p:txBody>
      </p:sp>
      <p:sp>
        <p:nvSpPr>
          <p:cNvPr id="159" name="Rectangle 158">
            <a:extLst>
              <a:ext uri="{FF2B5EF4-FFF2-40B4-BE49-F238E27FC236}">
                <a16:creationId xmlns:a16="http://schemas.microsoft.com/office/drawing/2014/main" id="{CFF220C6-9F8E-4084-B55E-7193A992134C}"/>
              </a:ext>
            </a:extLst>
          </p:cNvPr>
          <p:cNvSpPr/>
          <p:nvPr/>
        </p:nvSpPr>
        <p:spPr>
          <a:xfrm>
            <a:off x="410720" y="2851916"/>
            <a:ext cx="6036560" cy="261610"/>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Date de démarrage : 1</a:t>
            </a:r>
            <a:r>
              <a:rPr lang="fr-FR" sz="1100" baseline="30000" dirty="0">
                <a:solidFill>
                  <a:schemeClr val="tx1"/>
                </a:solidFill>
              </a:rPr>
              <a:t>er</a:t>
            </a:r>
            <a:r>
              <a:rPr lang="fr-FR" sz="1100" dirty="0">
                <a:solidFill>
                  <a:schemeClr val="tx1"/>
                </a:solidFill>
              </a:rPr>
              <a:t> Septembre 2023</a:t>
            </a:r>
          </a:p>
        </p:txBody>
      </p:sp>
      <p:sp>
        <p:nvSpPr>
          <p:cNvPr id="160" name="Rectangle 159">
            <a:extLst>
              <a:ext uri="{FF2B5EF4-FFF2-40B4-BE49-F238E27FC236}">
                <a16:creationId xmlns:a16="http://schemas.microsoft.com/office/drawing/2014/main" id="{5FBB8CB8-998D-4AA8-AD11-88725135646B}"/>
              </a:ext>
            </a:extLst>
          </p:cNvPr>
          <p:cNvSpPr/>
          <p:nvPr/>
        </p:nvSpPr>
        <p:spPr>
          <a:xfrm>
            <a:off x="410720" y="343271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l’entité/service d’accueil</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3802636"/>
            <a:ext cx="6036560" cy="127727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Ouverte sur l'Europe et le monde, Université Côte d'Azur coordonne les acteurs de l'enseignement supérieur et de la recherche de la Côte d'Azur, pour offrir un environnement de formation, de recherche et d'innovation de très haut niveau. Inscrite dans une trajectoire de profonde transformation de son rôle et de son organisation. C'est aussi un établissement acteur de la dynamique de son environnement territorial, connu pour la qualité de vie exceptionnelle qu'il offre à ses habitants, entre mer et montagne. Dans ce cadre, Université Côte d'Azur se présente comme une université d'excellence, aux valeurs humanistes, socialement engagée et éthiquement responsable.</a:t>
            </a:r>
          </a:p>
        </p:txBody>
      </p:sp>
      <p:sp>
        <p:nvSpPr>
          <p:cNvPr id="163" name="Rectangle 162">
            <a:extLst>
              <a:ext uri="{FF2B5EF4-FFF2-40B4-BE49-F238E27FC236}">
                <a16:creationId xmlns:a16="http://schemas.microsoft.com/office/drawing/2014/main" id="{37FF824A-FA23-49EF-8FD8-4B81C8633E91}"/>
              </a:ext>
            </a:extLst>
          </p:cNvPr>
          <p:cNvSpPr/>
          <p:nvPr/>
        </p:nvSpPr>
        <p:spPr>
          <a:xfrm>
            <a:off x="410720" y="5305322"/>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Modalités de candidature : </a:t>
            </a:r>
          </a:p>
        </p:txBody>
      </p:sp>
      <p:sp>
        <p:nvSpPr>
          <p:cNvPr id="164" name="Rectangle 163">
            <a:extLst>
              <a:ext uri="{FF2B5EF4-FFF2-40B4-BE49-F238E27FC236}">
                <a16:creationId xmlns:a16="http://schemas.microsoft.com/office/drawing/2014/main" id="{1779F15D-A7C9-4B30-A1E2-C98E9CE82521}"/>
              </a:ext>
            </a:extLst>
          </p:cNvPr>
          <p:cNvSpPr/>
          <p:nvPr/>
        </p:nvSpPr>
        <p:spPr>
          <a:xfrm>
            <a:off x="410720" y="5823123"/>
            <a:ext cx="6036560" cy="110799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Les dossiers de candidatures comprenant un CV, une lettre de motivation, un projet de recherche élaboré avec un membre du LJAD sont à envoyer par mail à </a:t>
            </a:r>
            <a:r>
              <a:rPr lang="fr-FR" sz="1100" dirty="0">
                <a:solidFill>
                  <a:schemeClr val="tx1"/>
                </a:solidFill>
                <a:hlinkClick r:id="rId2"/>
              </a:rPr>
              <a:t>goudon@univ-cotedazur.fr</a:t>
            </a:r>
            <a:r>
              <a:rPr lang="fr-FR" sz="1100" dirty="0">
                <a:solidFill>
                  <a:schemeClr val="tx1"/>
                </a:solidFill>
              </a:rPr>
              <a:t> avec copie à </a:t>
            </a:r>
            <a:r>
              <a:rPr lang="fr-FR" sz="1100" dirty="0">
                <a:solidFill>
                  <a:schemeClr val="tx1"/>
                </a:solidFill>
                <a:hlinkClick r:id="rId3"/>
              </a:rPr>
              <a:t>recrutement@univ-cotedazur.fr</a:t>
            </a:r>
            <a:endParaRPr lang="fr-FR" sz="1100" dirty="0">
              <a:solidFill>
                <a:schemeClr val="tx1"/>
              </a:solidFill>
            </a:endParaRPr>
          </a:p>
          <a:p>
            <a:pPr algn="just"/>
            <a:r>
              <a:rPr lang="fr-FR" sz="1100" dirty="0">
                <a:solidFill>
                  <a:schemeClr val="tx1"/>
                </a:solidFill>
              </a:rPr>
              <a:t>Il est possible de faire parvenir des lettres de recommandation via </a:t>
            </a:r>
            <a:r>
              <a:rPr lang="fr-FR" sz="1100" dirty="0">
                <a:solidFill>
                  <a:schemeClr val="tx1"/>
                </a:solidFill>
                <a:hlinkClick r:id="rId4"/>
              </a:rPr>
              <a:t>https://math.unice.fr/recomm/depot/upload/post-doc</a:t>
            </a:r>
            <a:r>
              <a:rPr lang="fr-FR" sz="1100" dirty="0">
                <a:solidFill>
                  <a:schemeClr val="tx1"/>
                </a:solidFill>
              </a:rPr>
              <a:t> </a:t>
            </a:r>
          </a:p>
          <a:p>
            <a:pPr algn="just"/>
            <a:endParaRPr lang="fr-FR" sz="1100" dirty="0">
              <a:solidFill>
                <a:schemeClr val="tx1"/>
              </a:solidFill>
            </a:endParaRP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135022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Diplôme exigé et/ou formation(s) souhaitée(s) :</a:t>
            </a: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138022-E78A-4979-91C8-9F4A876D7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2" name="ZoneTexte 1">
            <a:extLst>
              <a:ext uri="{FF2B5EF4-FFF2-40B4-BE49-F238E27FC236}">
                <a16:creationId xmlns:a16="http://schemas.microsoft.com/office/drawing/2014/main" id="{30DF863F-541D-4B37-BE29-E86B7AC9514D}"/>
              </a:ext>
            </a:extLst>
          </p:cNvPr>
          <p:cNvSpPr txBox="1"/>
          <p:nvPr/>
        </p:nvSpPr>
        <p:spPr>
          <a:xfrm>
            <a:off x="4972051" y="6191250"/>
            <a:ext cx="1390650" cy="461665"/>
          </a:xfrm>
          <a:prstGeom prst="rect">
            <a:avLst/>
          </a:prstGeom>
          <a:solidFill>
            <a:schemeClr val="bg1"/>
          </a:solidFill>
        </p:spPr>
        <p:txBody>
          <a:bodyPr wrap="square" rtlCol="0">
            <a:spAutoFit/>
          </a:bodyPr>
          <a:lstStyle/>
          <a:p>
            <a:r>
              <a:rPr lang="fr-FR" sz="1200" b="1" dirty="0">
                <a:solidFill>
                  <a:srgbClr val="4F97BE"/>
                </a:solidFill>
                <a:hlinkClick r:id="rId3"/>
              </a:rPr>
              <a:t>10 bonnes raisons de nous rejoindre</a:t>
            </a:r>
            <a:endParaRPr lang="fr-FR" sz="1200" b="1" dirty="0">
              <a:solidFill>
                <a:srgbClr val="4F97BE"/>
              </a:solidFill>
            </a:endParaRPr>
          </a:p>
        </p:txBody>
      </p:sp>
      <p:sp>
        <p:nvSpPr>
          <p:cNvPr id="4" name="ZoneTexte 3">
            <a:extLst>
              <a:ext uri="{FF2B5EF4-FFF2-40B4-BE49-F238E27FC236}">
                <a16:creationId xmlns:a16="http://schemas.microsoft.com/office/drawing/2014/main" id="{2AF54FAD-6734-4EBB-810F-82951B2D185A}"/>
              </a:ext>
            </a:extLst>
          </p:cNvPr>
          <p:cNvSpPr txBox="1"/>
          <p:nvPr/>
        </p:nvSpPr>
        <p:spPr>
          <a:xfrm>
            <a:off x="3190875" y="7929562"/>
            <a:ext cx="3333750" cy="57708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fr-FR" sz="1050" dirty="0"/>
              <a:t>Disponible sur notre portail web </a:t>
            </a:r>
            <a:r>
              <a:rPr lang="fr-FR" sz="1050" dirty="0">
                <a:solidFill>
                  <a:srgbClr val="4F97BE"/>
                </a:solidFill>
                <a:hlinkClick r:id="rId4"/>
              </a:rPr>
              <a:t>« Travailler à l’Université Côte d’Azur »</a:t>
            </a:r>
            <a:endParaRPr lang="fr-FR" sz="1050" dirty="0">
              <a:solidFill>
                <a:srgbClr val="4F97BE"/>
              </a:solidFill>
            </a:endParaRPr>
          </a:p>
          <a:p>
            <a:pPr marL="171450" indent="-171450">
              <a:buFont typeface="Arial" panose="020B0604020202020204" pitchFamily="34" charset="0"/>
              <a:buChar char="•"/>
            </a:pPr>
            <a:r>
              <a:rPr lang="fr-FR" sz="1050" dirty="0"/>
              <a:t>Ouvertes aux personnes en situation de handicap</a:t>
            </a: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F482A2B-2D25-4B35-B049-5133FEF7B391}" vid="{56B2B781-82D2-49E2-A5F4-307D6A43F53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4BF012-C2C8-44FC-9DFF-48274D4B12C4}">
  <ds:schemaRefs>
    <ds:schemaRef ds:uri="http://purl.org/dc/terms/"/>
    <ds:schemaRef ds:uri="http://schemas.microsoft.com/office/2006/documentManagement/types"/>
    <ds:schemaRef ds:uri="http://purl.org/dc/dcmitype/"/>
    <ds:schemaRef ds:uri="http://schemas.microsoft.com/office/infopath/2007/PartnerControls"/>
    <ds:schemaRef ds:uri="d788bf24-5551-4d45-a01c-c3fe2422a63a"/>
    <ds:schemaRef ds:uri="http://purl.org/dc/elements/1.1/"/>
    <ds:schemaRef ds:uri="http://schemas.microsoft.com/office/2006/metadata/properties"/>
    <ds:schemaRef ds:uri="9dd6578e-ef4e-4884-a15c-08df124b3ab2"/>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0FBC7B8-5485-4CD0-ACEA-2132A289D6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345</TotalTime>
  <Words>474</Words>
  <Application>Microsoft Office PowerPoint</Application>
  <PresentationFormat>Format A4 (210 x 297 mm)</PresentationFormat>
  <Paragraphs>28</Paragraphs>
  <Slides>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Calibri Light</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18</cp:revision>
  <dcterms:created xsi:type="dcterms:W3CDTF">2022-11-08T09:39:20Z</dcterms:created>
  <dcterms:modified xsi:type="dcterms:W3CDTF">2023-06-26T12:32:21Z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