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56" d="100"/>
          <a:sy n="56" d="100"/>
        </p:scale>
        <p:origin x="25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13/04/2023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13/04/2023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13/04/2023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13/04/2023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13/04/2023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13/04/2023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13/04/2023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13/04/2023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13/04/2023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eremie.benel@univ-cotedazur.fr" TargetMode="External"/><Relationship Id="rId2" Type="http://schemas.openxmlformats.org/officeDocument/2006/relationships/hyperlink" Target="https://iut.univ-cotedazur.fr/" TargetMode="External"/><Relationship Id="rId1" Type="http://schemas.openxmlformats.org/officeDocument/2006/relationships/slideLayout" Target="../slideLayouts/slideLayout1.xml"/><Relationship Id="rId5" Type="http://schemas.openxmlformats.org/officeDocument/2006/relationships/hyperlink" Target="mailto:iut.personnel@univ-cotedazur.fr" TargetMode="External"/><Relationship Id="rId4" Type="http://schemas.openxmlformats.org/officeDocument/2006/relationships/hyperlink" Target="mailto:drh.enseignants@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r>
              <a:rPr lang="fr-FR" b="1" dirty="0">
                <a:solidFill>
                  <a:srgbClr val="0096BC"/>
                </a:solidFill>
              </a:rPr>
              <a:t> en Ingénierie Electrique</a:t>
            </a: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4493538"/>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rPr>
              <a:t>Dans le cadre de la mise en place du BUT GEII, la personne recrutée devra posséder de bonnes compétences dans l’ensemble des domaines du génie électrique et de l’informatique industrielle. Il devra s’investir rapidement dans au moins des parcours proposés par le département à savoir ÉMÉ (Électricité et Maîtrise de l’Énergie), AII (Automatisme et Informatique Industrielle) et ÉSE (Électronique et Systèmes Embarqués). Des compétences plus poussées en énergie et en automatisme seront appréciées</a:t>
            </a:r>
          </a:p>
          <a:p>
            <a:pPr algn="just"/>
            <a:r>
              <a:rPr lang="fr-FR" sz="1100" dirty="0">
                <a:solidFill>
                  <a:schemeClr val="tx1"/>
                </a:solidFill>
              </a:rPr>
              <a:t>Une expérience professionnelle dans l’industrie sera un autour indéniable pour répondre aux exigences du programme national du BUT et notamment pour la prise en charge des enseignements de conduite de projet et vie de l’entreprise.</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 </a:t>
            </a:r>
            <a:r>
              <a:rPr lang="fr-FR" sz="1000" spc="-5" dirty="0">
                <a:effectLst/>
                <a:latin typeface="Calibri" panose="020F0502020204030204" pitchFamily="34" charset="0"/>
                <a:ea typeface="Calibri" panose="020F0502020204030204" pitchFamily="34" charset="0"/>
                <a:cs typeface="Calibri" panose="020F0502020204030204" pitchFamily="34" charset="0"/>
              </a:rPr>
              <a:t>Génie Électrique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(contractuels) :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956452" y="2295236"/>
            <a:ext cx="35252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b="1" dirty="0">
                <a:latin typeface="Calibri" panose="020F0502020204030204" pitchFamily="34" charset="0"/>
                <a:cs typeface="Calibri" panose="020F0502020204030204" pitchFamily="34" charset="0"/>
              </a:rPr>
              <a:t>Composante principale d’enseignement/EUR : </a:t>
            </a:r>
            <a:r>
              <a:rPr lang="fr-FR" altLang="fr-FR" sz="1000" dirty="0">
                <a:latin typeface="Calibri" panose="020F0502020204030204" pitchFamily="34" charset="0"/>
                <a:cs typeface="Calibri" panose="020F0502020204030204" pitchFamily="34" charset="0"/>
              </a:rPr>
              <a:t>IUT</a:t>
            </a:r>
          </a:p>
          <a:p>
            <a:pPr lvl="0"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sz="1000" dirty="0">
                <a:solidFill>
                  <a:srgbClr val="000000"/>
                </a:solidFill>
                <a:latin typeface="Calibri" panose="020F0502020204030204" pitchFamily="34" charset="0"/>
                <a:ea typeface="Calibri" panose="020F0502020204030204" pitchFamily="34" charset="0"/>
              </a:rPr>
              <a:t>Électronique, automatique et traitement du signal</a:t>
            </a:r>
            <a:endParaRPr lang="fr-FR" altLang="fr-FR" sz="10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a:t>
            </a:r>
            <a:r>
              <a:rPr lang="fr-FR" altLang="fr-FR" sz="1000" dirty="0">
                <a:latin typeface="Calibri" panose="020F0502020204030204" pitchFamily="34" charset="0"/>
                <a:ea typeface="Calibri" panose="020F0502020204030204" pitchFamily="34" charset="0"/>
                <a:cs typeface="Calibri" panose="020F0502020204030204" pitchFamily="34" charset="0"/>
              </a:rPr>
              <a:t>IUT Nice </a:t>
            </a:r>
            <a:r>
              <a:rPr lang="fr-FR" altLang="fr-FR" sz="1000" dirty="0" err="1">
                <a:latin typeface="Calibri" panose="020F0502020204030204" pitchFamily="34" charset="0"/>
                <a:ea typeface="Calibri" panose="020F0502020204030204" pitchFamily="34" charset="0"/>
                <a:cs typeface="Calibri" panose="020F0502020204030204" pitchFamily="34" charset="0"/>
              </a:rPr>
              <a:t>Fabron</a:t>
            </a:r>
            <a:endParaRPr kumimoji="0" lang="fr-FR" altLang="fr-FR" sz="10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lvl="0" defTabSz="914400"/>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Numéro d’identification :</a:t>
            </a:r>
            <a:r>
              <a:rPr kumimoji="0" lang="fr-FR" altLang="fr-FR"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000" dirty="0">
                <a:latin typeface="Calibri" panose="020F0502020204030204" pitchFamily="34" charset="0"/>
                <a:cs typeface="Calibri" panose="020F0502020204030204" pitchFamily="34" charset="0"/>
              </a:rPr>
              <a:t>510PRAG0665</a:t>
            </a:r>
            <a:endParaRPr lang="fr-FR" altLang="fr-FR" sz="1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144655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100" dirty="0">
                <a:solidFill>
                  <a:schemeClr val="tx1"/>
                </a:solidFill>
              </a:rPr>
              <a:t>La personne recrutée aura idéalement une expérience d’enseignement dans le supérieur. Elle aura une connaissance de l’IUT et de la réforme en cours du BUT.</a:t>
            </a:r>
          </a:p>
          <a:p>
            <a:r>
              <a:rPr lang="fr-FR" sz="1100" dirty="0">
                <a:solidFill>
                  <a:schemeClr val="tx1"/>
                </a:solidFill>
              </a:rPr>
              <a:t> </a:t>
            </a:r>
          </a:p>
          <a:p>
            <a:r>
              <a:rPr lang="fr-FR" sz="1100" dirty="0">
                <a:solidFill>
                  <a:schemeClr val="tx1"/>
                </a:solidFill>
              </a:rPr>
              <a:t>Un profil général et équilibré est souhaitable. Une expérience professionnelle dans l’industrie sera un atout indéniable. </a:t>
            </a:r>
          </a:p>
          <a:p>
            <a:r>
              <a:rPr lang="fr-FR" sz="1100" dirty="0">
                <a:solidFill>
                  <a:schemeClr val="tx1"/>
                </a:solidFill>
              </a:rPr>
              <a:t> </a:t>
            </a:r>
          </a:p>
          <a:p>
            <a:r>
              <a:rPr lang="fr-FR" sz="1100" dirty="0">
                <a:solidFill>
                  <a:schemeClr val="tx1"/>
                </a:solidFill>
              </a:rPr>
              <a:t>Beaucoup d’enseignements se font en binôme. La personne recrutée devra donc être prête à travailler en équipe.</a:t>
            </a: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589306"/>
            <a:ext cx="6036560"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L’Institut Universitaire de Technologie Nice Côte d’Azur se compose de 10 départements d’enseignements, répartis sur 4 sites géographiques. </a:t>
            </a:r>
          </a:p>
          <a:p>
            <a:pPr algn="just"/>
            <a:r>
              <a:rPr lang="fr-FR" sz="1100" dirty="0">
                <a:solidFill>
                  <a:schemeClr val="tx1"/>
                </a:solidFill>
              </a:rPr>
              <a:t>L’IUT accueille chaque année 2 500 étudiants et compte en 2021 : 253 personnels permanents (167 enseignants et 86 BIATSS) ainsi que 450 chargés d’enseignement vacataires.</a:t>
            </a:r>
          </a:p>
          <a:p>
            <a:pPr algn="just"/>
            <a:r>
              <a:rPr lang="fr-FR" sz="1100" dirty="0">
                <a:solidFill>
                  <a:schemeClr val="tx1"/>
                </a:solidFill>
              </a:rPr>
              <a:t>Les formations proposées au sein de l’IUT Nice Côte d’Azur : 10 </a:t>
            </a:r>
            <a:r>
              <a:rPr lang="fr-FR" sz="1100" dirty="0" err="1">
                <a:solidFill>
                  <a:schemeClr val="tx1"/>
                </a:solidFill>
              </a:rPr>
              <a:t>Bachelors</a:t>
            </a:r>
            <a:r>
              <a:rPr lang="fr-FR" sz="1100" dirty="0">
                <a:solidFill>
                  <a:schemeClr val="tx1"/>
                </a:solidFill>
              </a:rPr>
              <a:t> Universitaires de Technologie (BUT), 17 Licences Professionnelles (LP).</a:t>
            </a:r>
          </a:p>
          <a:p>
            <a:pPr algn="just"/>
            <a:r>
              <a:rPr lang="fr-FR" sz="1100" dirty="0">
                <a:solidFill>
                  <a:schemeClr val="tx1"/>
                </a:solidFill>
                <a:hlinkClick r:id="rId2"/>
              </a:rPr>
              <a:t>https://iut.univ-cotedazur.fr</a:t>
            </a:r>
            <a:r>
              <a:rPr lang="fr-FR" sz="1100" dirty="0">
                <a:solidFill>
                  <a:schemeClr val="tx1"/>
                </a:solidFill>
              </a:rPr>
              <a:t> </a:t>
            </a:r>
          </a:p>
        </p:txBody>
      </p:sp>
      <p:sp>
        <p:nvSpPr>
          <p:cNvPr id="160" name="Rectangle 159">
            <a:extLst>
              <a:ext uri="{FF2B5EF4-FFF2-40B4-BE49-F238E27FC236}">
                <a16:creationId xmlns:a16="http://schemas.microsoft.com/office/drawing/2014/main" id="{5FBB8CB8-998D-4AA8-AD11-88725135646B}"/>
              </a:ext>
            </a:extLst>
          </p:cNvPr>
          <p:cNvSpPr/>
          <p:nvPr/>
        </p:nvSpPr>
        <p:spPr>
          <a:xfrm>
            <a:off x="349953" y="4916515"/>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 :</a:t>
            </a: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342764"/>
            <a:ext cx="6036560" cy="144655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latin typeface="Calibri" panose="020F0502020204030204" pitchFamily="34" charset="0"/>
              </a:rPr>
              <a:t>Les personnes intéressées doivent adresser leur candidature à Jérémie Benel, chef du département GEII </a:t>
            </a:r>
            <a:r>
              <a:rPr lang="fr-FR" sz="1100" dirty="0">
                <a:solidFill>
                  <a:schemeClr val="tx1"/>
                </a:solidFill>
                <a:latin typeface="Calibri" panose="020F0502020204030204" pitchFamily="34" charset="0"/>
                <a:hlinkClick r:id="rId3"/>
              </a:rPr>
              <a:t>jeremie.benel@univ-cotedazur.fr</a:t>
            </a:r>
            <a:r>
              <a:rPr lang="fr-FR" sz="1100" dirty="0">
                <a:solidFill>
                  <a:schemeClr val="tx1"/>
                </a:solidFill>
                <a:latin typeface="Calibri" panose="020F0502020204030204" pitchFamily="34" charset="0"/>
              </a:rPr>
              <a:t>  avant </a:t>
            </a:r>
            <a:r>
              <a:rPr lang="fr-FR" sz="1100">
                <a:solidFill>
                  <a:schemeClr val="tx1"/>
                </a:solidFill>
                <a:latin typeface="Calibri" panose="020F0502020204030204" pitchFamily="34" charset="0"/>
              </a:rPr>
              <a:t>le 2 juin 2023</a:t>
            </a:r>
            <a:r>
              <a:rPr lang="fr-FR" sz="1100" dirty="0">
                <a:solidFill>
                  <a:schemeClr val="tx1"/>
                </a:solidFill>
                <a:latin typeface="Calibri" panose="020F0502020204030204" pitchFamily="34" charset="0"/>
              </a:rPr>
              <a:t>.</a:t>
            </a: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 :</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76944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 </a:t>
            </a:r>
            <a:r>
              <a:rPr lang="fr-FR" sz="1100" dirty="0">
                <a:solidFill>
                  <a:schemeClr val="tx1"/>
                </a:solidFill>
                <a:hlinkClick r:id="rId3"/>
              </a:rPr>
              <a:t>jeremie.benel@univ-cotedazur.fr</a:t>
            </a:r>
            <a:r>
              <a:rPr lang="fr-FR" sz="1100" dirty="0">
                <a:solidFill>
                  <a:schemeClr val="tx1"/>
                </a:solidFill>
              </a:rPr>
              <a: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chemeClr val="tx1"/>
                </a:solidFill>
                <a:hlinkClick r:id="rId5"/>
              </a:rPr>
              <a:t>iut.personnel@univ-cotedazur.fr</a:t>
            </a:r>
            <a:r>
              <a:rPr lang="fr-FR" sz="1100" dirty="0">
                <a:solidFill>
                  <a:schemeClr val="tx1"/>
                </a:solidFill>
              </a:rPr>
              <a:t> </a:t>
            </a:r>
            <a:r>
              <a:rPr lang="fr-FR" sz="1100" dirty="0">
                <a:solidFill>
                  <a:srgbClr val="FF0000"/>
                </a:solidFill>
              </a:rPr>
              <a:t> </a:t>
            </a:r>
            <a:endParaRPr lang="fr-FR" sz="1100" dirty="0">
              <a:solidFill>
                <a:schemeClr val="tx1"/>
              </a:solidFill>
            </a:endParaRP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BF012-C2C8-44FC-9DFF-48274D4B12C4}">
  <ds:schemaRefs>
    <ds:schemaRef ds:uri="http://schemas.microsoft.com/office/2006/documentManagement/types"/>
    <ds:schemaRef ds:uri="9dd6578e-ef4e-4884-a15c-08df124b3ab2"/>
    <ds:schemaRef ds:uri="http://purl.org/dc/terms/"/>
    <ds:schemaRef ds:uri="http://schemas.openxmlformats.org/package/2006/metadata/core-properties"/>
    <ds:schemaRef ds:uri="http://purl.org/dc/dcmitype/"/>
    <ds:schemaRef ds:uri="http://schemas.microsoft.com/office/infopath/2007/PartnerControls"/>
    <ds:schemaRef ds:uri="d788bf24-5551-4d45-a01c-c3fe2422a63a"/>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3.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171</TotalTime>
  <Words>586</Words>
  <Application>Microsoft Office PowerPoint</Application>
  <PresentationFormat>Format A4 (210 x 297 mm)</PresentationFormat>
  <Paragraphs>75</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60</cp:revision>
  <dcterms:created xsi:type="dcterms:W3CDTF">2022-09-15T14:20:32Z</dcterms:created>
  <dcterms:modified xsi:type="dcterms:W3CDTF">2023-04-13T13:21:32Z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