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p:scale>
          <a:sx n="112" d="100"/>
          <a:sy n="112" d="100"/>
        </p:scale>
        <p:origin x="228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28/06/2023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28/06/2023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28/06/2023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28/06/2023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28/06/2023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28/06/2023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28/06/2023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28/06/2023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28/06/2023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28/06/2023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28/06/2023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28/06/2023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28/06/2023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ntoine.Biscere@univ-cotedazur.fr" TargetMode="External"/><Relationship Id="rId7" Type="http://schemas.openxmlformats.org/officeDocument/2006/relationships/hyperlink" Target="mailto:drh.enseignants@univ-cotedazur.fr" TargetMode="External"/><Relationship Id="rId2" Type="http://schemas.openxmlformats.org/officeDocument/2006/relationships/hyperlink" Target="https://creates.univ-cotedazur.fr/" TargetMode="External"/><Relationship Id="rId1" Type="http://schemas.openxmlformats.org/officeDocument/2006/relationships/slideLayout" Target="../slideLayouts/slideLayout1.xml"/><Relationship Id="rId6" Type="http://schemas.openxmlformats.org/officeDocument/2006/relationships/hyperlink" Target="mailto:Antoine.Biscere@univ-cotedazur.Fr" TargetMode="External"/><Relationship Id="rId5" Type="http://schemas.openxmlformats.org/officeDocument/2006/relationships/hyperlink" Target="mailto:Virginie.Sessa@univ-cotedazur.fr" TargetMode="External"/><Relationship Id="rId4" Type="http://schemas.openxmlformats.org/officeDocument/2006/relationships/hyperlink" Target="mailto:nicolas.trapateau@univ-cotedazur.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err="1">
                <a:solidFill>
                  <a:srgbClr val="0096BC"/>
                </a:solidFill>
              </a:rPr>
              <a:t>Enseignant·e</a:t>
            </a:r>
            <a:r>
              <a:rPr lang="fr-FR" b="1" dirty="0">
                <a:solidFill>
                  <a:srgbClr val="0096BC"/>
                </a:solidFill>
              </a:rPr>
              <a:t> </a:t>
            </a:r>
            <a:r>
              <a:rPr lang="fr-FR" b="1" dirty="0" err="1">
                <a:solidFill>
                  <a:srgbClr val="0096BC"/>
                </a:solidFill>
              </a:rPr>
              <a:t>Contractuel·le</a:t>
            </a:r>
            <a:r>
              <a:rPr lang="fr-FR" b="1" dirty="0">
                <a:solidFill>
                  <a:srgbClr val="0096BC"/>
                </a:solidFill>
              </a:rPr>
              <a:t> de Gestion (LEA)</a:t>
            </a:r>
            <a:endParaRPr lang="fr-FR" b="1" i="1" dirty="0">
              <a:solidFill>
                <a:schemeClr val="tx1"/>
              </a:solidFill>
            </a:endParaRP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410719" y="3963867"/>
            <a:ext cx="6158523" cy="415498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endParaRPr lang="fr-FR" sz="1100" i="1" dirty="0">
              <a:solidFill>
                <a:schemeClr val="tx1"/>
              </a:solidFill>
            </a:endParaRPr>
          </a:p>
          <a:p>
            <a:pPr algn="just"/>
            <a:r>
              <a:rPr lang="fr-FR" sz="1100" b="1" u="sng" dirty="0">
                <a:solidFill>
                  <a:srgbClr val="0096BC"/>
                </a:solidFill>
              </a:rPr>
              <a:t>Missions d’enseignement</a:t>
            </a:r>
            <a:r>
              <a:rPr lang="fr-FR" sz="1100" u="sng" dirty="0">
                <a:solidFill>
                  <a:srgbClr val="0096BC"/>
                </a:solidFill>
              </a:rPr>
              <a:t>:</a:t>
            </a:r>
          </a:p>
          <a:p>
            <a:pPr algn="just"/>
            <a:endParaRPr lang="fr-FR" sz="1100" dirty="0">
              <a:solidFill>
                <a:schemeClr val="tx1"/>
              </a:solidFill>
            </a:endParaRPr>
          </a:p>
          <a:p>
            <a:pPr algn="just"/>
            <a:r>
              <a:rPr lang="fr-FR" sz="1100" dirty="0">
                <a:solidFill>
                  <a:schemeClr val="tx1"/>
                </a:solidFill>
              </a:rPr>
              <a:t>L’enseignant recruté pourra intervenir à tous les niveaux de la Licence de Langues étrangères appliquées, mais sera particulièrement impliqué en L2 et L3. Il sera chargé de développer les connaissances et les compétences des étudiants en matière d’économie, de gestion et de communication commerciale. </a:t>
            </a:r>
          </a:p>
          <a:p>
            <a:pPr algn="just"/>
            <a:r>
              <a:rPr lang="fr-FR" sz="1100" dirty="0">
                <a:solidFill>
                  <a:schemeClr val="tx1"/>
                </a:solidFill>
              </a:rPr>
              <a:t>Il s’agira notamment d’assurer des enseignements de théorie et gestion des organisations ; marketing international et gestion commerciale (compréhension des bases de la démarche mercatique et de son extension à l’international) ; négociation internationale (compréhension des concepts et caractéristiques propres à la négociation de projets dans un contexte international) ; initiation à l’analyse financière et de gestion (sensibilisation aux enjeux des approches quantitatives des organisations ; initiation des étudiants aux méthodes de base d’analyse du bilan et du compte de résultat de l’entreprise) ; communication commerciale et communication d’entreprise.</a:t>
            </a:r>
          </a:p>
          <a:p>
            <a:pPr algn="just"/>
            <a:r>
              <a:rPr lang="fr-FR" sz="1100" dirty="0">
                <a:solidFill>
                  <a:schemeClr val="tx1"/>
                </a:solidFill>
              </a:rPr>
              <a:t>Le suivi (trois évaluations/semestre pour chaque cours &amp; communication des notes à l’administration) et l’orientation des étudiants (conseil, rédaction éventuelle de lettres de recommandation) font partie des tâches requises de l’enseignant recruté. Effectifs moyens : 300 étudiants en L1 ; 200 étudiants en L2 ; 200 étudiants en L3. L’évaluation numérique des étudiants (sous forme de QCM par exemple) est autorisée.</a:t>
            </a:r>
          </a:p>
          <a:p>
            <a:pPr algn="just"/>
            <a:r>
              <a:rPr lang="fr-FR" sz="1100" dirty="0">
                <a:solidFill>
                  <a:schemeClr val="tx1"/>
                </a:solidFill>
              </a:rPr>
              <a:t>La formation LEA forme des cadres trilingues ayant également des compétences en économie et commerce international. Il s’agit d’une formation pluridisciplinaire, les deux langues requérant un niveau de compétence équivalent et des matières d’application axées directement sur le monde de l’entreprise (économie, gestion, droit, analyse financière, marketing, communication…) représentant un tiers de la formation. L’enseignement est à la fois assuré par des universitaires et par des professionnels appartenant à différents secteurs d’activité (https://</a:t>
            </a:r>
            <a:r>
              <a:rPr lang="fr-FR" sz="1100" dirty="0" err="1">
                <a:solidFill>
                  <a:schemeClr val="tx1"/>
                </a:solidFill>
              </a:rPr>
              <a:t>anlea.org</a:t>
            </a:r>
            <a:r>
              <a:rPr lang="fr-FR" sz="1100" dirty="0">
                <a:solidFill>
                  <a:schemeClr val="tx1"/>
                </a:solidFill>
              </a:rPr>
              <a:t>/formation-</a:t>
            </a:r>
            <a:r>
              <a:rPr lang="fr-FR" sz="1100" dirty="0" err="1">
                <a:solidFill>
                  <a:schemeClr val="tx1"/>
                </a:solidFill>
              </a:rPr>
              <a:t>lea</a:t>
            </a:r>
            <a:r>
              <a:rPr lang="fr-FR" sz="1100" dirty="0">
                <a:solidFill>
                  <a:schemeClr val="tx1"/>
                </a:solidFill>
              </a:rPr>
              <a:t>/)</a:t>
            </a:r>
            <a:endParaRPr lang="fr-FR" sz="1100" b="1" dirty="0">
              <a:solidFill>
                <a:schemeClr val="tx1"/>
              </a:solidFill>
            </a:endParaRPr>
          </a:p>
          <a:p>
            <a:pPr algn="just"/>
            <a:endParaRPr lang="fr-FR" sz="1100" b="1" dirty="0">
              <a:solidFill>
                <a:schemeClr val="tx1"/>
              </a:solidFill>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0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Discipline d’enseignement: </a:t>
            </a:r>
            <a:r>
              <a:rPr lang="fr-FR" sz="1000" spc="-5" dirty="0">
                <a:effectLst/>
                <a:latin typeface="Calibri" panose="020F0502020204030204" pitchFamily="34" charset="0"/>
                <a:ea typeface="Calibri" panose="020F0502020204030204" pitchFamily="34" charset="0"/>
                <a:cs typeface="Calibri" panose="020F0502020204030204" pitchFamily="34" charset="0"/>
              </a:rPr>
              <a:t>Gestion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Durée du contrat (contractuel): </a:t>
            </a:r>
            <a:r>
              <a:rPr lang="fr-FR" sz="100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0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FR" sz="100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Quotité : </a:t>
            </a:r>
            <a:r>
              <a:rPr lang="fr-FR"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 </a:t>
            </a:r>
          </a:p>
          <a:p>
            <a:pPr marL="0" marR="0">
              <a:lnSpc>
                <a:spcPct val="107000"/>
              </a:lnSpc>
              <a:spcBef>
                <a:spcPts val="0"/>
              </a:spcBef>
              <a:spcAft>
                <a:spcPts val="0"/>
              </a:spcAft>
            </a:pP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2765952" y="2449124"/>
            <a:ext cx="35252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b="1" dirty="0">
                <a:latin typeface="Calibri" panose="020F0502020204030204" pitchFamily="34" charset="0"/>
                <a:cs typeface="Calibri" panose="020F0502020204030204" pitchFamily="34" charset="0"/>
              </a:rPr>
              <a:t>Composante principale d’enseignement/EUR :   </a:t>
            </a:r>
            <a:r>
              <a:rPr lang="fr-FR" altLang="fr-FR" sz="1000" dirty="0">
                <a:latin typeface="Calibri" panose="020F0502020204030204" pitchFamily="34" charset="0"/>
                <a:cs typeface="Calibri" panose="020F0502020204030204" pitchFamily="34" charset="0"/>
              </a:rPr>
              <a:t>CREATES</a:t>
            </a:r>
            <a:r>
              <a:rPr lang="fr-FR" altLang="fr-FR" sz="1000" b="1" dirty="0">
                <a:latin typeface="Calibri" panose="020F0502020204030204" pitchFamily="34" charset="0"/>
                <a:cs typeface="Calibri" panose="020F0502020204030204" pitchFamily="34" charset="0"/>
              </a:rPr>
              <a:t> </a:t>
            </a:r>
          </a:p>
          <a:p>
            <a:pPr defTabSz="914400"/>
            <a:r>
              <a:rPr lang="fr-FR" altLang="fr-FR" sz="1000" b="1" dirty="0">
                <a:latin typeface="Calibri" panose="020F0502020204030204" pitchFamily="34" charset="0"/>
                <a:ea typeface="Calibri" panose="020F0502020204030204" pitchFamily="34" charset="0"/>
                <a:cs typeface="Calibri" panose="020F0502020204030204" pitchFamily="34" charset="0"/>
              </a:rPr>
              <a:t>Département</a:t>
            </a:r>
            <a:r>
              <a:rPr lang="fr-FR" altLang="fr-FR" sz="1000" b="1" dirty="0">
                <a:latin typeface="Calibri" panose="020F0502020204030204" pitchFamily="34" charset="0"/>
                <a:cs typeface="Calibri" panose="020F0502020204030204" pitchFamily="34" charset="0"/>
              </a:rPr>
              <a:t> disciplinaire :   </a:t>
            </a:r>
            <a:r>
              <a:rPr lang="fr-FR" altLang="fr-FR" sz="1000" dirty="0">
                <a:latin typeface="Calibri" panose="020F0502020204030204" pitchFamily="34" charset="0"/>
                <a:cs typeface="Calibri" panose="020F0502020204030204" pitchFamily="34" charset="0"/>
              </a:rPr>
              <a:t>Gestion/CLER/Lettres (MA)</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Localisation </a:t>
            </a:r>
            <a:r>
              <a:rPr lang="fr-FR" altLang="fr-FR" sz="1000" b="1" dirty="0">
                <a:latin typeface="Calibri" panose="020F0502020204030204" pitchFamily="34" charset="0"/>
                <a:ea typeface="Calibri" panose="020F0502020204030204" pitchFamily="34" charset="0"/>
                <a:cs typeface="Calibri" panose="020F0502020204030204" pitchFamily="34" charset="0"/>
              </a:rPr>
              <a:t>: </a:t>
            </a:r>
            <a:r>
              <a:rPr lang="fr-FR" altLang="fr-FR" sz="1000" dirty="0">
                <a:latin typeface="Calibri" panose="020F0502020204030204" pitchFamily="34" charset="0"/>
                <a:ea typeface="Calibri" panose="020F0502020204030204" pitchFamily="34" charset="0"/>
                <a:cs typeface="Calibri" panose="020F0502020204030204" pitchFamily="34" charset="0"/>
              </a:rPr>
              <a:t>Campus Carlone</a:t>
            </a:r>
            <a:r>
              <a:rPr kumimoji="0" lang="fr-FR" altLang="fr-FR"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400" b="0" i="0" u="none" strike="noStrike" cap="none" normalizeH="0" baseline="0" dirty="0">
              <a:ln>
                <a:noFill/>
              </a:ln>
              <a:solidFill>
                <a:schemeClr val="tx1"/>
              </a:solidFill>
              <a:effectLst/>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13905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496414"/>
            <a:ext cx="6036560" cy="938719"/>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endParaRPr>
          </a:p>
          <a:p>
            <a:pPr algn="just"/>
            <a:r>
              <a:rPr lang="fr-FR" sz="1100" dirty="0">
                <a:solidFill>
                  <a:schemeClr val="tx1"/>
                </a:solidFill>
              </a:rPr>
              <a:t>Les candidats et candidates titulaires d’un concours (CAPES, CAPET, Agrégation) en SES, Économie et Sciences de Gestion, et/ou d’un doctorat en économie ou en sciences de gestion seront particulièrement appréciés. Une expérience significative de l’enseignement est requise. </a:t>
            </a:r>
          </a:p>
          <a:p>
            <a:pPr algn="just"/>
            <a:endParaRPr lang="fr-FR" sz="1100" dirty="0">
              <a:solidFill>
                <a:schemeClr val="tx1"/>
              </a:solidFill>
            </a:endParaRPr>
          </a:p>
        </p:txBody>
      </p:sp>
      <p:sp>
        <p:nvSpPr>
          <p:cNvPr id="157" name="Rectangle 156">
            <a:extLst>
              <a:ext uri="{FF2B5EF4-FFF2-40B4-BE49-F238E27FC236}">
                <a16:creationId xmlns:a16="http://schemas.microsoft.com/office/drawing/2014/main" id="{97661D7E-835D-41C4-952D-9A1A1D78DAB3}"/>
              </a:ext>
            </a:extLst>
          </p:cNvPr>
          <p:cNvSpPr/>
          <p:nvPr/>
        </p:nvSpPr>
        <p:spPr>
          <a:xfrm>
            <a:off x="410720" y="3120758"/>
            <a:ext cx="6036560" cy="161582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rPr>
              <a:t>L'EUR CREATES Créativité Transformation Émergences fait partie des 8 Ecoles Universitaires de Recherche d'Université Côte d'Azur.  L’EUR CREATES couvre la formation et la recherche en sciences humaines et sociales, et inclut également dans son périmètre la recherche artistique. Elle fédère 8 laboratoires de recherche (dont 3 UMR CNRS), 9 départements disciplinaires, 7 Écoles d'Art, et l’École doctorale Sociétés, Humanités, Arts, Lettres. L'EUR compte une trentaine de parcours de master ainsi que des programmes courts de formation en partenariat avec le monde socio-économique, les territoires et l’international. Elle accueille plus de 4 000 étudiants en licence, 1 000 étudiants en master et 230 doctorants. L'EUR est associée à la Maison des Sciences de l’Homme et de la Société Sud-Est.</a:t>
            </a:r>
          </a:p>
          <a:p>
            <a:pPr algn="just"/>
            <a:r>
              <a:rPr lang="fr-FR" sz="1100" dirty="0">
                <a:solidFill>
                  <a:schemeClr val="tx1"/>
                </a:solidFill>
                <a:hlinkClick r:id="rId2"/>
              </a:rPr>
              <a:t>https://creates.univ-cotedazur.fr/</a:t>
            </a:r>
            <a:r>
              <a:rPr lang="fr-FR" sz="1100" dirty="0">
                <a:solidFill>
                  <a:schemeClr val="tx1"/>
                </a:solidFill>
              </a:rPr>
              <a:t> </a:t>
            </a:r>
          </a:p>
        </p:txBody>
      </p:sp>
      <p:sp>
        <p:nvSpPr>
          <p:cNvPr id="160" name="Rectangle 159">
            <a:extLst>
              <a:ext uri="{FF2B5EF4-FFF2-40B4-BE49-F238E27FC236}">
                <a16:creationId xmlns:a16="http://schemas.microsoft.com/office/drawing/2014/main" id="{5FBB8CB8-998D-4AA8-AD11-88725135646B}"/>
              </a:ext>
            </a:extLst>
          </p:cNvPr>
          <p:cNvSpPr/>
          <p:nvPr/>
        </p:nvSpPr>
        <p:spPr>
          <a:xfrm>
            <a:off x="349953" y="4916515"/>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Modalités de candidatures:</a:t>
            </a:r>
          </a:p>
        </p:txBody>
      </p:sp>
      <p:sp>
        <p:nvSpPr>
          <p:cNvPr id="161" name="Rectangle 160">
            <a:extLst>
              <a:ext uri="{FF2B5EF4-FFF2-40B4-BE49-F238E27FC236}">
                <a16:creationId xmlns:a16="http://schemas.microsoft.com/office/drawing/2014/main" id="{5298A304-C2C6-45DD-A733-06570913F172}"/>
              </a:ext>
            </a:extLst>
          </p:cNvPr>
          <p:cNvSpPr/>
          <p:nvPr/>
        </p:nvSpPr>
        <p:spPr>
          <a:xfrm>
            <a:off x="410720" y="5342764"/>
            <a:ext cx="6036560" cy="127727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latin typeface="Calibri" panose="020F0502020204030204" pitchFamily="34" charset="0"/>
              </a:rPr>
              <a:t>Les personnes intéressées doivent adresser leur candidature (CV et lettre de motivation) par mail à </a:t>
            </a:r>
            <a:r>
              <a:rPr lang="fr-FR" sz="1100" dirty="0">
                <a:solidFill>
                  <a:schemeClr val="tx1"/>
                </a:solidFill>
                <a:latin typeface="Calibri" panose="020F0502020204030204" pitchFamily="34" charset="0"/>
                <a:hlinkClick r:id="rId3"/>
              </a:rPr>
              <a:t>Antoine.Biscere@univ-cotedazur.fr</a:t>
            </a:r>
            <a:r>
              <a:rPr lang="fr-FR" sz="1100" dirty="0">
                <a:solidFill>
                  <a:schemeClr val="tx1"/>
                </a:solidFill>
                <a:latin typeface="Calibri" panose="020F0502020204030204" pitchFamily="34" charset="0"/>
              </a:rPr>
              <a:t> , </a:t>
            </a:r>
            <a:r>
              <a:rPr lang="fr-FR" sz="1100" dirty="0">
                <a:solidFill>
                  <a:schemeClr val="tx1"/>
                </a:solidFill>
                <a:latin typeface="Calibri" panose="020F0502020204030204" pitchFamily="34" charset="0"/>
                <a:hlinkClick r:id="rId4"/>
              </a:rPr>
              <a:t>nicolas.trapateau@univ-cotedazur.fr</a:t>
            </a:r>
            <a:r>
              <a:rPr lang="fr-FR" sz="1100" dirty="0">
                <a:solidFill>
                  <a:schemeClr val="tx1"/>
                </a:solidFill>
                <a:latin typeface="Calibri" panose="020F0502020204030204" pitchFamily="34" charset="0"/>
              </a:rPr>
              <a:t> et </a:t>
            </a:r>
            <a:r>
              <a:rPr lang="fr-FR" sz="1100" dirty="0">
                <a:solidFill>
                  <a:schemeClr val="tx1"/>
                </a:solidFill>
                <a:latin typeface="Calibri" panose="020F0502020204030204" pitchFamily="34" charset="0"/>
                <a:hlinkClick r:id="rId5"/>
              </a:rPr>
              <a:t>Virginie.Sessa@univ-cotedazur.fr</a:t>
            </a:r>
            <a:r>
              <a:rPr lang="fr-FR" sz="1100" dirty="0">
                <a:solidFill>
                  <a:schemeClr val="tx1"/>
                </a:solidFill>
                <a:latin typeface="Calibri" panose="020F0502020204030204" pitchFamily="34" charset="0"/>
              </a:rPr>
              <a:t>  au plus tard </a:t>
            </a:r>
            <a:r>
              <a:rPr lang="fr-FR" sz="1100" b="1" dirty="0">
                <a:solidFill>
                  <a:schemeClr val="tx1"/>
                </a:solidFill>
                <a:latin typeface="Calibri" panose="020F0502020204030204" pitchFamily="34" charset="0"/>
              </a:rPr>
              <a:t>le 27 juillet 2023</a:t>
            </a: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rgbClr val="FF0000"/>
              </a:solidFill>
              <a:latin typeface="Calibri" panose="020F0502020204030204" pitchFamily="34" charset="0"/>
            </a:endParaRP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2709173"/>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01317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410720" y="7529428"/>
            <a:ext cx="6036560" cy="769441"/>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endParaRPr>
          </a:p>
          <a:p>
            <a:pPr marL="171450" indent="-171450" algn="just">
              <a:buFontTx/>
              <a:buChar char="-"/>
            </a:pPr>
            <a:r>
              <a:rPr lang="fr-FR" sz="1100" dirty="0">
                <a:solidFill>
                  <a:schemeClr val="tx1"/>
                </a:solidFill>
              </a:rPr>
              <a:t>Questions relatives à l’aspect enseignement : </a:t>
            </a:r>
            <a:r>
              <a:rPr lang="fr-FR" sz="1100" dirty="0">
                <a:solidFill>
                  <a:schemeClr val="tx1"/>
                </a:solidFill>
                <a:hlinkClick r:id="rId6"/>
              </a:rPr>
              <a:t>Antoine.Biscere@univ-cotedazur.Fr</a:t>
            </a:r>
            <a:r>
              <a:rPr lang="fr-FR" sz="1100" dirty="0">
                <a:solidFill>
                  <a:schemeClr val="tx1"/>
                </a:solidFill>
              </a:rPr>
              <a:t> </a:t>
            </a:r>
          </a:p>
          <a:p>
            <a:pPr marL="171450" indent="-171450" algn="just">
              <a:buFontTx/>
              <a:buChar char="-"/>
            </a:pPr>
            <a:r>
              <a:rPr lang="fr-FR" sz="1100" dirty="0">
                <a:solidFill>
                  <a:schemeClr val="tx1"/>
                </a:solidFill>
              </a:rPr>
              <a:t>Questions administratives : </a:t>
            </a:r>
            <a:r>
              <a:rPr lang="fr-FR" sz="1100" u="sng" dirty="0">
                <a:solidFill>
                  <a:srgbClr val="0563C1"/>
                </a:solidFill>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drh.enseignants@univ-cotedazur.fr</a:t>
            </a:r>
            <a:r>
              <a:rPr lang="fr-FR" sz="1100" dirty="0">
                <a:solidFill>
                  <a:schemeClr val="tx1"/>
                </a:solidFill>
              </a:rPr>
              <a:t> et </a:t>
            </a:r>
            <a:r>
              <a:rPr lang="fr-FR" sz="1100" dirty="0">
                <a:solidFill>
                  <a:schemeClr val="tx1"/>
                </a:solidFill>
                <a:hlinkClick r:id="rId5"/>
              </a:rPr>
              <a:t>Virginie.Sessa@univ-cotedazur.fr</a:t>
            </a:r>
            <a:r>
              <a:rPr lang="fr-FR" sz="1100" dirty="0">
                <a:solidFill>
                  <a:schemeClr val="tx1"/>
                </a:solidFill>
              </a:rPr>
              <a:t> </a:t>
            </a:r>
          </a:p>
          <a:p>
            <a:pPr marL="171450" indent="-171450" algn="just">
              <a:buFontTx/>
              <a:buChar char="-"/>
            </a:pPr>
            <a:endParaRPr lang="fr-FR" sz="1100" dirty="0">
              <a:solidFill>
                <a:schemeClr val="tx1"/>
              </a:solidFill>
            </a:endParaRP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8CEC4B0B46E4499764ACA6F0A303D1" ma:contentTypeVersion="12" ma:contentTypeDescription="Crée un document." ma:contentTypeScope="" ma:versionID="058d8ca4eb0a203240887b11a1f89c83">
  <xsd:schema xmlns:xsd="http://www.w3.org/2001/XMLSchema" xmlns:xs="http://www.w3.org/2001/XMLSchema" xmlns:p="http://schemas.microsoft.com/office/2006/metadata/properties" xmlns:ns3="9dd6578e-ef4e-4884-a15c-08df124b3ab2" xmlns:ns4="d788bf24-5551-4d45-a01c-c3fe2422a63a" targetNamespace="http://schemas.microsoft.com/office/2006/metadata/properties" ma:root="true" ma:fieldsID="7114b0e09edba2ece684b79b21dc6398" ns3:_="" ns4:_="">
    <xsd:import namespace="9dd6578e-ef4e-4884-a15c-08df124b3ab2"/>
    <xsd:import namespace="d788bf24-5551-4d45-a01c-c3fe2422a6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6578e-ef4e-4884-a15c-08df124b3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8bf24-5551-4d45-a01c-c3fe2422a63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4BF012-C2C8-44FC-9DFF-48274D4B12C4}">
  <ds:schemaRefs>
    <ds:schemaRef ds:uri="http://purl.org/dc/terms/"/>
    <ds:schemaRef ds:uri="http://schemas.openxmlformats.org/package/2006/metadata/core-properties"/>
    <ds:schemaRef ds:uri="http://purl.org/dc/dcmitype/"/>
    <ds:schemaRef ds:uri="http://schemas.microsoft.com/office/2006/documentManagement/types"/>
    <ds:schemaRef ds:uri="d788bf24-5551-4d45-a01c-c3fe2422a63a"/>
    <ds:schemaRef ds:uri="http://purl.org/dc/elements/1.1/"/>
    <ds:schemaRef ds:uri="http://schemas.microsoft.com/office/2006/metadata/properties"/>
    <ds:schemaRef ds:uri="9dd6578e-ef4e-4884-a15c-08df124b3ab2"/>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0FBC7B8-5485-4CD0-ACEA-2132A289D665}">
  <ds:schemaRefs>
    <ds:schemaRef ds:uri="http://schemas.microsoft.com/sharepoint/v3/contenttype/forms"/>
  </ds:schemaRefs>
</ds:datastoreItem>
</file>

<file path=customXml/itemProps3.xml><?xml version="1.0" encoding="utf-8"?>
<ds:datastoreItem xmlns:ds="http://schemas.openxmlformats.org/officeDocument/2006/customXml" ds:itemID="{36C16CB8-F592-4006-BDFA-19CB1428C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6578e-ef4e-4884-a15c-08df124b3ab2"/>
    <ds:schemaRef ds:uri="d788bf24-5551-4d45-a01c-c3fe2422a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165</TotalTime>
  <Words>841</Words>
  <Application>Microsoft Office PowerPoint</Application>
  <PresentationFormat>Format A4 (210 x 297 mm)</PresentationFormat>
  <Paragraphs>56</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55</cp:revision>
  <dcterms:created xsi:type="dcterms:W3CDTF">2022-09-15T14:20:32Z</dcterms:created>
  <dcterms:modified xsi:type="dcterms:W3CDTF">2023-06-28T12:43:11Z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0x010100078CEC4B0B46E4499764ACA6F0A303D1</vt:lpwstr>
  </property>
</Properties>
</file>