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8"/>
  </p:notes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BC"/>
    <a:srgbClr val="F2F2F2"/>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24" autoAdjust="0"/>
    <p:restoredTop sz="94660"/>
  </p:normalViewPr>
  <p:slideViewPr>
    <p:cSldViewPr snapToGrid="0">
      <p:cViewPr>
        <p:scale>
          <a:sx n="106" d="100"/>
          <a:sy n="106" d="100"/>
        </p:scale>
        <p:origin x="2826" y="-17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956E-D3CF-4F92-9BA9-3E30E9BFADC5}" type="datetimeFigureOut">
              <a:rPr lang="fr-FR" smtClean="0"/>
              <a:t>06/06/2023</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069C7-BEC2-444F-BFAB-09C6D7BB3193}" type="slidenum">
              <a:rPr lang="fr-FR" smtClean="0"/>
              <a:t>‹N°›</a:t>
            </a:fld>
            <a:endParaRPr lang="fr-FR"/>
          </a:p>
        </p:txBody>
      </p:sp>
    </p:spTree>
    <p:extLst>
      <p:ext uri="{BB962C8B-B14F-4D97-AF65-F5344CB8AC3E}">
        <p14:creationId xmlns:p14="http://schemas.microsoft.com/office/powerpoint/2010/main" val="377012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3ACAE5-1EB4-404D-B71C-AFB39DD3BEBA}" type="datetime1">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1D2174-3C68-4091-81D0-D79561D203FD}" type="datetime1">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B6A98E-DBC9-41A5-BED1-AE5FF303C0D3}" type="datetime1">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5CC1FC-718D-4D76-BE60-FAEBC3769928}" type="datetime1">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87EA1D5-811A-4D11-BCA6-0FB5841BBBA7}" type="datetime1">
              <a:rPr lang="fr-FR" smtClean="0"/>
              <a:t>06/06/2023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FD61C62-824C-4D43-A030-7D65BB8F960E}" type="datetime1">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3E35E87-0476-4179-B075-A3D29EF95928}" type="datetime1">
              <a:rPr lang="fr-FR" smtClean="0"/>
              <a:t>06/06/2023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75DB11A-9960-4A86-9ACD-E015BF953EE5}" type="datetime1">
              <a:rPr lang="fr-FR" smtClean="0"/>
              <a:t>06/06/2023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BB3F9B-ED4D-4B46-9716-5C81729EC9B3}" type="datetime1">
              <a:rPr lang="fr-FR" smtClean="0"/>
              <a:t>06/06/2023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AAE48238-9545-4605-B13F-81448B288109}" type="datetime1">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9168442-055E-43C3-BF7C-F17C62B3F100}" type="datetime1">
              <a:rPr lang="fr-FR" smtClean="0"/>
              <a:t>06/06/2023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68CAC9-0371-4688-B90B-08BE3A34C3B1}" type="datetime1">
              <a:rPr lang="fr-FR" smtClean="0"/>
              <a:t>06/06/2023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mailto:ann.lemahieu@univ-cotedazur.fr" TargetMode="External"/><Relationship Id="rId3" Type="http://schemas.openxmlformats.org/officeDocument/2006/relationships/hyperlink" Target="mailto:frederic.cappa@univ-cotedazur.fr" TargetMode="External"/><Relationship Id="rId7" Type="http://schemas.openxmlformats.org/officeDocument/2006/relationships/hyperlink" Target="mailto:christophe.cazanave@univ-cotedazur.fr" TargetMode="External"/><Relationship Id="rId2" Type="http://schemas.openxmlformats.org/officeDocument/2006/relationships/hyperlink" Target="https://spectrum.univ-cotedazur.fr/" TargetMode="External"/><Relationship Id="rId1" Type="http://schemas.openxmlformats.org/officeDocument/2006/relationships/slideLayout" Target="../slideLayouts/slideLayout1.xml"/><Relationship Id="rId6" Type="http://schemas.openxmlformats.org/officeDocument/2006/relationships/hyperlink" Target="mailto:Claire.ARKHANGUELSKY@univ-cotedazur.fr" TargetMode="External"/><Relationship Id="rId5" Type="http://schemas.openxmlformats.org/officeDocument/2006/relationships/hyperlink" Target="mailto:Philippe.MAISONOBE@univ-cotedazur.fr" TargetMode="External"/><Relationship Id="rId10" Type="http://schemas.openxmlformats.org/officeDocument/2006/relationships/hyperlink" Target="mailto:drh.enseignants@univ-cotedazur.fr" TargetMode="External"/><Relationship Id="rId4" Type="http://schemas.openxmlformats.org/officeDocument/2006/relationships/hyperlink" Target="mailto:Ann.LEMAHIEU@univ-cotedazur.fr" TargetMode="External"/><Relationship Id="rId9" Type="http://schemas.openxmlformats.org/officeDocument/2006/relationships/hyperlink" Target="mailto:philippe.maisonobe@univ-cotedazur.f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univ-cotedazur.fr/travailler-a-universite-cote-d-azur" TargetMode="External"/><Relationship Id="rId3" Type="http://schemas.openxmlformats.org/officeDocument/2006/relationships/image" Target="../media/image2.jpeg"/><Relationship Id="rId7" Type="http://schemas.openxmlformats.org/officeDocument/2006/relationships/hyperlink" Target="https://univ-cotedazur.fr/responsabilite-ethique-et-universitaire/handicap/je-suis-membre-du-personnel-ou-souhaite-le-devenir/postu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1.xml"/><Relationship Id="rId6" Type="http://schemas.openxmlformats.org/officeDocument/2006/relationships/hyperlink" Target="https://univ-cotedazur.fr/universite/responsabilite-ethique-et-universitaire/handicap/je-suis-membre-du-personnel-ou-souhaite-le-devenir/postuler-a-universite-cote-dazur-1" TargetMode="External"/><Relationship Id="rId5" Type="http://schemas.openxmlformats.org/officeDocument/2006/relationships/image" Target="../media/image3.jpeg"/><Relationship Id="rId4" Type="http://schemas.openxmlformats.org/officeDocument/2006/relationships/hyperlink" Target="https://univ-cotedazur.fr/universite/ucajedi-lidex-duniversite-cote-dazur/structures-de-lidex/welcome-cent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err="1">
                <a:solidFill>
                  <a:srgbClr val="0096BC"/>
                </a:solidFill>
              </a:rPr>
              <a:t>Enseignant·e</a:t>
            </a:r>
            <a:r>
              <a:rPr lang="fr-FR" b="1" dirty="0">
                <a:solidFill>
                  <a:srgbClr val="0096BC"/>
                </a:solidFill>
              </a:rPr>
              <a:t> </a:t>
            </a:r>
            <a:r>
              <a:rPr lang="fr-FR" b="1" dirty="0" err="1">
                <a:solidFill>
                  <a:srgbClr val="0096BC"/>
                </a:solidFill>
              </a:rPr>
              <a:t>Contractuel·le</a:t>
            </a:r>
            <a:endParaRPr lang="fr-FR" b="1" i="1" dirty="0">
              <a:solidFill>
                <a:schemeClr val="tx1"/>
              </a:solidFill>
            </a:endParaRPr>
          </a:p>
        </p:txBody>
      </p:sp>
      <p:sp>
        <p:nvSpPr>
          <p:cNvPr id="166" name="Rectangle 165">
            <a:extLst>
              <a:ext uri="{FF2B5EF4-FFF2-40B4-BE49-F238E27FC236}">
                <a16:creationId xmlns:a16="http://schemas.microsoft.com/office/drawing/2014/main" id="{463415BB-4444-4CED-A3D0-707868FEC55F}"/>
              </a:ext>
            </a:extLst>
          </p:cNvPr>
          <p:cNvSpPr/>
          <p:nvPr/>
        </p:nvSpPr>
        <p:spPr>
          <a:xfrm>
            <a:off x="314467" y="365172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l’emploi:</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19" y="3963867"/>
            <a:ext cx="6158523" cy="6524863"/>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endParaRPr lang="fr-FR" sz="1100" i="1" dirty="0">
              <a:solidFill>
                <a:schemeClr val="tx1"/>
              </a:solidFill>
            </a:endParaRPr>
          </a:p>
          <a:p>
            <a:pPr algn="just"/>
            <a:r>
              <a:rPr lang="fr-FR" sz="1100" b="1" u="sng" dirty="0">
                <a:solidFill>
                  <a:srgbClr val="0096BC"/>
                </a:solidFill>
              </a:rPr>
              <a:t>Missions d’enseignement</a:t>
            </a:r>
            <a:r>
              <a:rPr lang="fr-FR" sz="1100" u="sng" dirty="0">
                <a:solidFill>
                  <a:srgbClr val="0096BC"/>
                </a:solidFill>
              </a:rPr>
              <a:t>:</a:t>
            </a:r>
          </a:p>
          <a:p>
            <a:pPr algn="just"/>
            <a:endParaRPr lang="fr-FR" sz="1100" dirty="0">
              <a:solidFill>
                <a:schemeClr val="tx1"/>
              </a:solidFill>
            </a:endParaRPr>
          </a:p>
          <a:p>
            <a:pPr algn="just"/>
            <a:r>
              <a:rPr lang="fr-FR" sz="1100" dirty="0">
                <a:solidFill>
                  <a:schemeClr val="tx1"/>
                </a:solidFill>
              </a:rPr>
              <a:t>Le service d’enseignement de la personne recrutée sera de 384 heures équivalents TD. </a:t>
            </a:r>
          </a:p>
          <a:p>
            <a:pPr algn="just"/>
            <a:endParaRPr lang="fr-FR" sz="1100" dirty="0">
              <a:solidFill>
                <a:schemeClr val="tx1"/>
              </a:solidFill>
            </a:endParaRPr>
          </a:p>
          <a:p>
            <a:pPr algn="just"/>
            <a:r>
              <a:rPr lang="fr-FR" sz="1100" dirty="0">
                <a:solidFill>
                  <a:schemeClr val="tx1"/>
                </a:solidFill>
              </a:rPr>
              <a:t>Les enseignements concernés sont des enseignements de mathématiques des portails Sciences et Technologies, Sciences de la vie et  Economie – Gestion  de l’Université Côte d’Azur. </a:t>
            </a:r>
          </a:p>
          <a:p>
            <a:pPr algn="just"/>
            <a:endParaRPr lang="fr-FR" sz="1100" dirty="0">
              <a:solidFill>
                <a:schemeClr val="tx1"/>
              </a:solidFill>
            </a:endParaRPr>
          </a:p>
          <a:p>
            <a:pPr algn="just"/>
            <a:r>
              <a:rPr lang="fr-FR" sz="1100" dirty="0">
                <a:solidFill>
                  <a:schemeClr val="tx1"/>
                </a:solidFill>
              </a:rPr>
              <a:t>Il s’agira notamment de TD ou cours TD portant sur des bases en Algèbre, Analyse, Probabilités ou Statistique. </a:t>
            </a:r>
          </a:p>
          <a:p>
            <a:pPr algn="just"/>
            <a:endParaRPr lang="fr-FR" sz="1100" dirty="0">
              <a:solidFill>
                <a:schemeClr val="tx1"/>
              </a:solidFill>
            </a:endParaRPr>
          </a:p>
          <a:p>
            <a:pPr algn="just"/>
            <a:r>
              <a:rPr lang="fr-FR" sz="1100" dirty="0">
                <a:solidFill>
                  <a:schemeClr val="tx1"/>
                </a:solidFill>
              </a:rPr>
              <a:t>La personne recrutée pourra avoir également en charge des séances de soutien en mathématiques en début de semestre ou dans le cadre des dispositifs OUI-SI. </a:t>
            </a:r>
          </a:p>
          <a:p>
            <a:pPr algn="just"/>
            <a:endParaRPr lang="fr-FR" sz="1100" dirty="0">
              <a:solidFill>
                <a:schemeClr val="tx1"/>
              </a:solidFill>
            </a:endParaRPr>
          </a:p>
          <a:p>
            <a:pPr algn="just"/>
            <a:r>
              <a:rPr lang="fr-FR" sz="1100" dirty="0">
                <a:solidFill>
                  <a:schemeClr val="tx1"/>
                </a:solidFill>
              </a:rPr>
              <a:t>Elle pourra avoir à participer à la coordination d’une partie de  ces enseignements.  </a:t>
            </a:r>
          </a:p>
          <a:p>
            <a:pPr algn="just"/>
            <a:endParaRPr lang="fr-FR" sz="1100" dirty="0">
              <a:solidFill>
                <a:schemeClr val="tx1"/>
              </a:solidFill>
            </a:endParaRPr>
          </a:p>
          <a:p>
            <a:pPr algn="just"/>
            <a:r>
              <a:rPr lang="fr-FR" sz="1100" dirty="0">
                <a:solidFill>
                  <a:schemeClr val="tx1"/>
                </a:solidFill>
              </a:rPr>
              <a:t> </a:t>
            </a: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p:txBody>
      </p:sp>
      <p:sp>
        <p:nvSpPr>
          <p:cNvPr id="7" name="Rectangle 6">
            <a:extLst>
              <a:ext uri="{FF2B5EF4-FFF2-40B4-BE49-F238E27FC236}">
                <a16:creationId xmlns:a16="http://schemas.microsoft.com/office/drawing/2014/main" id="{31D02C73-FCCF-4399-B83E-0282F0B951F3}"/>
              </a:ext>
            </a:extLst>
          </p:cNvPr>
          <p:cNvSpPr>
            <a:spLocks noChangeArrowheads="1"/>
          </p:cNvSpPr>
          <p:nvPr/>
        </p:nvSpPr>
        <p:spPr bwMode="auto">
          <a:xfrm>
            <a:off x="410720" y="1820270"/>
            <a:ext cx="6158523" cy="1811709"/>
          </a:xfrm>
          <a:prstGeom prst="rect">
            <a:avLst/>
          </a:prstGeom>
          <a:solidFill>
            <a:schemeClr val="bg1">
              <a:lumMod val="95000"/>
            </a:schemeClr>
          </a:solidFill>
          <a:ln w="76200" cmpd="dbl">
            <a:noFill/>
            <a:miter lim="800000"/>
            <a:headEnd/>
            <a:tailEnd/>
          </a:ln>
        </p:spPr>
        <p:txBody>
          <a:bodyPr rot="0" vert="horz" wrap="square" lIns="182880" tIns="182880" rIns="182880" bIns="182880" numCol="2" anchor="ctr" anchorCtr="0" upright="1">
            <a:noAutofit/>
          </a:bodyPr>
          <a:lstStyle/>
          <a:p>
            <a:pPr marR="85090">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Statut : </a:t>
            </a:r>
            <a:r>
              <a:rPr lang="fr-FR" sz="1000" spc="-5" dirty="0">
                <a:effectLst/>
                <a:latin typeface="Calibri" panose="020F0502020204030204" pitchFamily="34" charset="0"/>
                <a:ea typeface="Calibri" panose="020F0502020204030204" pitchFamily="34" charset="0"/>
                <a:cs typeface="Calibri" panose="020F0502020204030204" pitchFamily="34" charset="0"/>
              </a:rPr>
              <a:t>ENSEIGNANT·E CONTRACTUEL·LE</a:t>
            </a: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Durée du contrat (contractuel): </a:t>
            </a:r>
            <a:r>
              <a:rPr lang="fr-FR" sz="1000" spc="-5" dirty="0">
                <a:effectLst/>
                <a:latin typeface="Calibri" panose="020F0502020204030204" pitchFamily="34" charset="0"/>
                <a:ea typeface="Calibri" panose="020F0502020204030204" pitchFamily="34" charset="0"/>
                <a:cs typeface="Calibri" panose="020F0502020204030204" pitchFamily="34" charset="0"/>
              </a:rPr>
              <a:t>1 an </a:t>
            </a: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Date de prise de fonction : </a:t>
            </a:r>
            <a:r>
              <a:rPr lang="fr-FR" sz="1000" spc="-5" dirty="0">
                <a:effectLst/>
                <a:latin typeface="Calibri" panose="020F0502020204030204" pitchFamily="34" charset="0"/>
                <a:ea typeface="Calibri" panose="020F0502020204030204" pitchFamily="34" charset="0"/>
                <a:cs typeface="Calibri" panose="020F0502020204030204" pitchFamily="34" charset="0"/>
              </a:rPr>
              <a:t>01/09/2023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fr-FR" sz="1000" b="1"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Quotité : </a:t>
            </a:r>
            <a:r>
              <a:rPr lang="fr-FR" sz="1000"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100 % </a:t>
            </a:r>
          </a:p>
          <a:p>
            <a:pPr marL="0" marR="0">
              <a:lnSpc>
                <a:spcPct val="107000"/>
              </a:lnSpc>
              <a:spcBef>
                <a:spcPts val="0"/>
              </a:spcBef>
              <a:spcAft>
                <a:spcPts val="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1CC23EF2-26D3-4368-9E93-FEF22327A6A0}"/>
              </a:ext>
            </a:extLst>
          </p:cNvPr>
          <p:cNvSpPr>
            <a:spLocks noChangeArrowheads="1"/>
          </p:cNvSpPr>
          <p:nvPr/>
        </p:nvSpPr>
        <p:spPr bwMode="auto">
          <a:xfrm>
            <a:off x="2861259" y="2240857"/>
            <a:ext cx="352525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fr-FR" altLang="fr-FR" sz="1000" b="1" dirty="0">
                <a:latin typeface="Calibri" panose="020F0502020204030204" pitchFamily="34" charset="0"/>
                <a:cs typeface="Calibri" panose="020F0502020204030204" pitchFamily="34" charset="0"/>
              </a:rPr>
              <a:t>Composante principale d’enseignement/EUR : </a:t>
            </a:r>
            <a:r>
              <a:rPr lang="fr-FR" altLang="fr-FR" sz="1000" b="1" dirty="0">
                <a:latin typeface="Calibri" panose="020F0502020204030204" pitchFamily="34" charset="0"/>
                <a:ea typeface="Calibri" panose="020F0502020204030204" pitchFamily="34" charset="0"/>
                <a:cs typeface="Calibri" panose="020F0502020204030204" pitchFamily="34" charset="0"/>
              </a:rPr>
              <a:t>EUR SPECTRUM</a:t>
            </a:r>
            <a:r>
              <a:rPr lang="fr-FR" altLang="fr-FR" sz="1000" b="1" dirty="0">
                <a:latin typeface="Calibri" panose="020F0502020204030204" pitchFamily="34" charset="0"/>
                <a:cs typeface="Calibri" panose="020F0502020204030204" pitchFamily="34" charset="0"/>
              </a:rPr>
              <a:t>  </a:t>
            </a:r>
          </a:p>
          <a:p>
            <a:pPr defTabSz="914400"/>
            <a:r>
              <a:rPr lang="fr-FR" altLang="fr-FR" sz="1000" b="1" dirty="0">
                <a:latin typeface="Calibri" panose="020F0502020204030204" pitchFamily="34" charset="0"/>
                <a:ea typeface="Calibri" panose="020F0502020204030204" pitchFamily="34" charset="0"/>
                <a:cs typeface="Calibri" panose="020F0502020204030204" pitchFamily="34" charset="0"/>
              </a:rPr>
              <a:t>Département</a:t>
            </a:r>
            <a:r>
              <a:rPr lang="fr-FR" altLang="fr-FR" sz="1000" b="1" dirty="0">
                <a:latin typeface="Calibri" panose="020F0502020204030204" pitchFamily="34" charset="0"/>
                <a:cs typeface="Calibri" panose="020F0502020204030204" pitchFamily="34" charset="0"/>
              </a:rPr>
              <a:t> disciplinaire :  Mathématiques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Localisation </a:t>
            </a:r>
            <a:r>
              <a:rPr lang="fr-FR" altLang="fr-FR" sz="1000" b="1" dirty="0">
                <a:latin typeface="Calibri" panose="020F0502020204030204" pitchFamily="34" charset="0"/>
                <a:ea typeface="Calibri" panose="020F0502020204030204" pitchFamily="34" charset="0"/>
                <a:cs typeface="Calibri" panose="020F0502020204030204" pitchFamily="34" charset="0"/>
              </a:rPr>
              <a:t>: 06</a:t>
            </a:r>
            <a:endParaRPr kumimoji="0" lang="fr-FR" altLang="fr-FR" sz="1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numéro de diapositive 2">
            <a:extLst>
              <a:ext uri="{FF2B5EF4-FFF2-40B4-BE49-F238E27FC236}">
                <a16:creationId xmlns:a16="http://schemas.microsoft.com/office/drawing/2014/main" id="{EE24CD71-B7E6-4744-B7DA-2CCCCADE5257}"/>
              </a:ext>
            </a:extLst>
          </p:cNvPr>
          <p:cNvSpPr>
            <a:spLocks noGrp="1"/>
          </p:cNvSpPr>
          <p:nvPr>
            <p:ph type="sldNum" sz="quarter" idx="12"/>
          </p:nvPr>
        </p:nvSpPr>
        <p:spPr/>
        <p:txBody>
          <a:bodyPr/>
          <a:lstStyle/>
          <a:p>
            <a:fld id="{A8D076BB-F1E7-4F9B-9940-6CC160869ADB}" type="slidenum">
              <a:rPr lang="fr-FR" smtClean="0"/>
              <a:t>1</a:t>
            </a:fld>
            <a:endParaRPr lang="fr-F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13905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Profil recherché :</a:t>
            </a:r>
            <a:endParaRPr lang="fr-FR" sz="1300" dirty="0">
              <a:solidFill>
                <a:srgbClr val="0096BC"/>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496414"/>
            <a:ext cx="6036560" cy="430887"/>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endParaRPr lang="fr-FR" sz="1100" i="1" dirty="0">
              <a:solidFill>
                <a:schemeClr val="tx1"/>
              </a:solidFill>
            </a:endParaRPr>
          </a:p>
          <a:p>
            <a:pPr algn="just"/>
            <a:r>
              <a:rPr lang="fr-FR" sz="1100" dirty="0">
                <a:solidFill>
                  <a:schemeClr val="tx1"/>
                </a:solidFill>
              </a:rPr>
              <a:t>Avoir une expérience d’enseignement des mathématiques notamment au niveau universitaire.</a:t>
            </a: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2634785"/>
            <a:ext cx="6036560" cy="229293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L’Ecole Universitaire de Recherche « Sciences Fondamentales et Ingénierie », dénommée « SPECTRUM », a vu le jour début 2020 sous la direction de Médéric ARGENTINA et Frédéric CAPPA. Son objectif est d’offrir une formation pluridisciplinaire d’excellence du Master au Doctorat en synergie avec la recherche et l’innovation. L’école regroupe 350 étudiants en master et 300 doctorants. Elle propose des formations initiales ou en alternance dans le domaine des mathématiques, de la physique, de l’astrophysique, des sciences de la Terre, de la chimie et de l’ingénierie, qui répondent aux enjeux sociétaux et environnementaux actuels ainsi qu’aux besoins des entreprises. Elle s’appuie sur 450 scientifiques à la pointe dans ces domaines, notamment au travers de 7 laboratoires qui mènent une recherche très visible en France et à l’international. Des cours pluridisciplinaires et transverses, en français et en anglais, permettent aux étudiants d’adapter leur parcours en fonction de leur appétence pour un domaine et de leur projet professionnel. Ses enseignements sont également riches en stages et en applications pratiques grâce à des partenariats industriels et internationaux forts. </a:t>
            </a:r>
            <a:r>
              <a:rPr lang="fr-FR" sz="1100" dirty="0">
                <a:solidFill>
                  <a:schemeClr val="tx1"/>
                </a:solidFill>
                <a:hlinkClick r:id="rId2"/>
              </a:rPr>
              <a:t>https://spectrum.univ-cotedazur.fr</a:t>
            </a:r>
            <a:r>
              <a:rPr lang="fr-FR" sz="1100" dirty="0">
                <a:solidFill>
                  <a:schemeClr val="tx1"/>
                </a:solidFill>
              </a:rPr>
              <a:t> </a:t>
            </a:r>
          </a:p>
        </p:txBody>
      </p:sp>
      <p:sp>
        <p:nvSpPr>
          <p:cNvPr id="160" name="Rectangle 159">
            <a:extLst>
              <a:ext uri="{FF2B5EF4-FFF2-40B4-BE49-F238E27FC236}">
                <a16:creationId xmlns:a16="http://schemas.microsoft.com/office/drawing/2014/main" id="{5FBB8CB8-998D-4AA8-AD11-88725135646B}"/>
              </a:ext>
            </a:extLst>
          </p:cNvPr>
          <p:cNvSpPr/>
          <p:nvPr/>
        </p:nvSpPr>
        <p:spPr>
          <a:xfrm>
            <a:off x="410720" y="5258066"/>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Modalités de candidature:</a:t>
            </a:r>
          </a:p>
        </p:txBody>
      </p:sp>
      <p:sp>
        <p:nvSpPr>
          <p:cNvPr id="161" name="Rectangle 160">
            <a:extLst>
              <a:ext uri="{FF2B5EF4-FFF2-40B4-BE49-F238E27FC236}">
                <a16:creationId xmlns:a16="http://schemas.microsoft.com/office/drawing/2014/main" id="{5298A304-C2C6-45DD-A733-06570913F172}"/>
              </a:ext>
            </a:extLst>
          </p:cNvPr>
          <p:cNvSpPr/>
          <p:nvPr/>
        </p:nvSpPr>
        <p:spPr>
          <a:xfrm>
            <a:off x="349953" y="5568764"/>
            <a:ext cx="6036560" cy="938719"/>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100" dirty="0">
                <a:solidFill>
                  <a:schemeClr val="tx1"/>
                </a:solidFill>
                <a:latin typeface="Calibri" panose="020F0502020204030204" pitchFamily="34" charset="0"/>
              </a:rPr>
              <a:t>Les personnes intéressées doivent adresser leur candidature à </a:t>
            </a:r>
            <a:r>
              <a:rPr lang="fr-FR" sz="1100" dirty="0">
                <a:solidFill>
                  <a:schemeClr val="tx1"/>
                </a:solidFill>
                <a:hlinkClick r:id="rId3">
                  <a:extLst>
                    <a:ext uri="{A12FA001-AC4F-418D-AE19-62706E023703}">
                      <ahyp:hlinkClr xmlns:ahyp="http://schemas.microsoft.com/office/drawing/2018/hyperlinkcolor" val="tx"/>
                    </a:ext>
                  </a:extLst>
                </a:hlinkClick>
              </a:rPr>
              <a:t>frederic.cappa@univ-cotedazur.fr</a:t>
            </a:r>
            <a:r>
              <a:rPr lang="fr-FR" sz="1100" dirty="0">
                <a:solidFill>
                  <a:schemeClr val="tx1"/>
                </a:solidFill>
              </a:rPr>
              <a:t> , </a:t>
            </a:r>
            <a:r>
              <a:rPr lang="fr-FR" sz="1100" dirty="0">
                <a:solidFill>
                  <a:schemeClr val="tx1"/>
                </a:solidFill>
                <a:hlinkClick r:id="rId4">
                  <a:extLst>
                    <a:ext uri="{A12FA001-AC4F-418D-AE19-62706E023703}">
                      <ahyp:hlinkClr xmlns:ahyp="http://schemas.microsoft.com/office/drawing/2018/hyperlinkcolor" val="tx"/>
                    </a:ext>
                  </a:extLst>
                </a:hlinkClick>
              </a:rPr>
              <a:t>Ann.LEMAHIEU@univ-cotedazur.fr</a:t>
            </a:r>
            <a:r>
              <a:rPr lang="fr-FR" sz="1100" dirty="0">
                <a:solidFill>
                  <a:schemeClr val="tx1"/>
                </a:solidFill>
              </a:rPr>
              <a:t> ,  </a:t>
            </a:r>
            <a:r>
              <a:rPr lang="fr-FR" sz="1100" dirty="0">
                <a:solidFill>
                  <a:schemeClr val="tx1"/>
                </a:solidFill>
                <a:hlinkClick r:id="rId5">
                  <a:extLst>
                    <a:ext uri="{A12FA001-AC4F-418D-AE19-62706E023703}">
                      <ahyp:hlinkClr xmlns:ahyp="http://schemas.microsoft.com/office/drawing/2018/hyperlinkcolor" val="tx"/>
                    </a:ext>
                  </a:extLst>
                </a:hlinkClick>
              </a:rPr>
              <a:t>Philippe.MAISONOBE@univ-cotedazur.fr</a:t>
            </a:r>
            <a:r>
              <a:rPr lang="fr-FR" sz="1100" dirty="0">
                <a:solidFill>
                  <a:schemeClr val="tx1"/>
                </a:solidFill>
              </a:rPr>
              <a:t> et </a:t>
            </a:r>
            <a:r>
              <a:rPr lang="fr-FR" sz="1100" dirty="0">
                <a:solidFill>
                  <a:schemeClr val="tx1"/>
                </a:solidFill>
                <a:hlinkClick r:id="rId6">
                  <a:extLst>
                    <a:ext uri="{A12FA001-AC4F-418D-AE19-62706E023703}">
                      <ahyp:hlinkClr xmlns:ahyp="http://schemas.microsoft.com/office/drawing/2018/hyperlinkcolor" val="tx"/>
                    </a:ext>
                  </a:extLst>
                </a:hlinkClick>
              </a:rPr>
              <a:t>Claire.ARKHANGUELSKY@univ-cotedazur.fr</a:t>
            </a:r>
            <a:r>
              <a:rPr lang="fr-FR" sz="1100" dirty="0">
                <a:solidFill>
                  <a:schemeClr val="tx1"/>
                </a:solidFill>
              </a:rPr>
              <a:t> </a:t>
            </a:r>
          </a:p>
          <a:p>
            <a:endParaRPr lang="fr-FR" sz="1100" dirty="0">
              <a:solidFill>
                <a:schemeClr val="tx1"/>
              </a:solidFill>
            </a:endParaRPr>
          </a:p>
          <a:p>
            <a:pPr algn="just"/>
            <a:r>
              <a:rPr lang="fr-FR" sz="1100" dirty="0">
                <a:solidFill>
                  <a:srgbClr val="FF0000"/>
                </a:solidFill>
                <a:latin typeface="Calibri" panose="020F0502020204030204" pitchFamily="34" charset="0"/>
              </a:rPr>
              <a:t>Date limite: NC</a:t>
            </a: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2226712"/>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la composante:</a:t>
            </a:r>
          </a:p>
        </p:txBody>
      </p:sp>
      <p:sp>
        <p:nvSpPr>
          <p:cNvPr id="2" name="Espace réservé du numéro de diapositive 1">
            <a:extLst>
              <a:ext uri="{FF2B5EF4-FFF2-40B4-BE49-F238E27FC236}">
                <a16:creationId xmlns:a16="http://schemas.microsoft.com/office/drawing/2014/main" id="{2F9D01C0-122D-413D-B9E5-BFEED7FE93C3}"/>
              </a:ext>
            </a:extLst>
          </p:cNvPr>
          <p:cNvSpPr>
            <a:spLocks noGrp="1"/>
          </p:cNvSpPr>
          <p:nvPr>
            <p:ph type="sldNum" sz="quarter" idx="12"/>
          </p:nvPr>
        </p:nvSpPr>
        <p:spPr>
          <a:xfrm>
            <a:off x="4843463" y="9181397"/>
            <a:ext cx="1543050" cy="527403"/>
          </a:xfrm>
        </p:spPr>
        <p:txBody>
          <a:bodyPr/>
          <a:lstStyle/>
          <a:p>
            <a:fld id="{A8D076BB-F1E7-4F9B-9940-6CC160869ADB}" type="slidenum">
              <a:rPr lang="fr-FR" smtClean="0"/>
              <a:t>2</a:t>
            </a:fld>
            <a:endParaRPr lang="fr-FR" dirty="0"/>
          </a:p>
        </p:txBody>
      </p:sp>
      <p:sp>
        <p:nvSpPr>
          <p:cNvPr id="11" name="Rectangle 10">
            <a:extLst>
              <a:ext uri="{FF2B5EF4-FFF2-40B4-BE49-F238E27FC236}">
                <a16:creationId xmlns:a16="http://schemas.microsoft.com/office/drawing/2014/main" id="{FB05B4EC-2915-4E57-96FD-402C5B23DC0E}"/>
              </a:ext>
            </a:extLst>
          </p:cNvPr>
          <p:cNvSpPr/>
          <p:nvPr/>
        </p:nvSpPr>
        <p:spPr>
          <a:xfrm>
            <a:off x="410720" y="721873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Contacts :</a:t>
            </a:r>
            <a:endParaRPr lang="fr-FR" sz="1300" dirty="0">
              <a:solidFill>
                <a:srgbClr val="0096BC"/>
              </a:solidFill>
            </a:endParaRPr>
          </a:p>
        </p:txBody>
      </p:sp>
      <p:sp>
        <p:nvSpPr>
          <p:cNvPr id="12" name="Rectangle 11">
            <a:extLst>
              <a:ext uri="{FF2B5EF4-FFF2-40B4-BE49-F238E27FC236}">
                <a16:creationId xmlns:a16="http://schemas.microsoft.com/office/drawing/2014/main" id="{1BA1F43A-71ED-4F67-B981-B349E30C4843}"/>
              </a:ext>
            </a:extLst>
          </p:cNvPr>
          <p:cNvSpPr/>
          <p:nvPr/>
        </p:nvSpPr>
        <p:spPr>
          <a:xfrm>
            <a:off x="349953" y="7511118"/>
            <a:ext cx="6036560" cy="1615827"/>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endParaRPr lang="fr-FR" sz="1100" dirty="0">
              <a:solidFill>
                <a:schemeClr val="tx1"/>
              </a:solidFill>
            </a:endParaRPr>
          </a:p>
          <a:p>
            <a:pPr marL="171450" indent="-171450" algn="just">
              <a:buFontTx/>
              <a:buChar char="-"/>
            </a:pPr>
            <a:r>
              <a:rPr lang="fr-FR" sz="1100" dirty="0">
                <a:solidFill>
                  <a:schemeClr val="tx1"/>
                </a:solidFill>
              </a:rPr>
              <a:t>Questions relatives à l’aspect enseignement :</a:t>
            </a:r>
          </a:p>
          <a:p>
            <a:pPr algn="just"/>
            <a:r>
              <a:rPr lang="fr-FR" sz="1100" dirty="0">
                <a:solidFill>
                  <a:schemeClr val="tx1"/>
                </a:solidFill>
              </a:rPr>
              <a:t>     Christophe Cazanave :  </a:t>
            </a:r>
            <a:r>
              <a:rPr lang="fr-FR" sz="1100" dirty="0">
                <a:solidFill>
                  <a:schemeClr val="tx1"/>
                </a:solidFill>
                <a:hlinkClick r:id="rId7"/>
              </a:rPr>
              <a:t>christophe.cazanave@univ-cotedazur.fr</a:t>
            </a:r>
            <a:r>
              <a:rPr lang="fr-FR" sz="1100" dirty="0">
                <a:solidFill>
                  <a:schemeClr val="tx1"/>
                </a:solidFill>
              </a:rPr>
              <a:t> ,</a:t>
            </a:r>
          </a:p>
          <a:p>
            <a:pPr algn="just"/>
            <a:r>
              <a:rPr lang="fr-FR" sz="1100" dirty="0">
                <a:solidFill>
                  <a:schemeClr val="tx1"/>
                </a:solidFill>
              </a:rPr>
              <a:t>     Ann Lemahieu </a:t>
            </a:r>
            <a:r>
              <a:rPr lang="fr-FR" sz="1100" dirty="0">
                <a:solidFill>
                  <a:schemeClr val="tx1"/>
                </a:solidFill>
                <a:hlinkClick r:id="rId8"/>
              </a:rPr>
              <a:t>ann.lemahieu@univ-cotedazur.fr</a:t>
            </a:r>
            <a:r>
              <a:rPr lang="fr-FR" sz="1100" dirty="0">
                <a:solidFill>
                  <a:schemeClr val="tx1"/>
                </a:solidFill>
              </a:rPr>
              <a:t> ,  </a:t>
            </a:r>
          </a:p>
          <a:p>
            <a:pPr algn="just"/>
            <a:r>
              <a:rPr lang="fr-FR" sz="1100" dirty="0">
                <a:solidFill>
                  <a:schemeClr val="tx1"/>
                </a:solidFill>
              </a:rPr>
              <a:t>     Philippe Maisonobe </a:t>
            </a:r>
            <a:r>
              <a:rPr lang="fr-FR" sz="1100" dirty="0">
                <a:solidFill>
                  <a:schemeClr val="tx1"/>
                </a:solidFill>
                <a:hlinkClick r:id="rId9"/>
              </a:rPr>
              <a:t>philippe.maisonobe@univ-cotedazur.fr</a:t>
            </a:r>
            <a:endParaRPr lang="fr-FR" sz="1100" dirty="0">
              <a:solidFill>
                <a:schemeClr val="tx1"/>
              </a:solidFill>
            </a:endParaRPr>
          </a:p>
          <a:p>
            <a:pPr algn="just"/>
            <a:endParaRPr lang="fr-FR" sz="1100" dirty="0">
              <a:solidFill>
                <a:schemeClr val="tx1"/>
              </a:solidFill>
            </a:endParaRPr>
          </a:p>
          <a:p>
            <a:pPr marL="171450" indent="-171450" algn="just">
              <a:buFontTx/>
              <a:buChar char="-"/>
            </a:pPr>
            <a:r>
              <a:rPr lang="fr-FR" sz="1100" dirty="0">
                <a:solidFill>
                  <a:schemeClr val="tx1"/>
                </a:solidFill>
              </a:rPr>
              <a:t>Questions administratives : </a:t>
            </a:r>
            <a:r>
              <a:rPr lang="fr-FR" sz="1100" u="sng" dirty="0">
                <a:solidFill>
                  <a:srgbClr val="0563C1"/>
                </a:solidFill>
                <a:latin typeface="Calibri" panose="020F0502020204030204" pitchFamily="34" charset="0"/>
                <a:ea typeface="Calibri" panose="020F0502020204030204" pitchFamily="34" charset="0"/>
                <a:hlinkClick r:id="rId10">
                  <a:extLst>
                    <a:ext uri="{A12FA001-AC4F-418D-AE19-62706E023703}">
                      <ahyp:hlinkClr xmlns:ahyp="http://schemas.microsoft.com/office/drawing/2018/hyperlinkcolor" val="tx"/>
                    </a:ext>
                  </a:extLst>
                </a:hlinkClick>
              </a:rPr>
              <a:t>drh.enseignants@univ-cotedazur.fr</a:t>
            </a:r>
            <a:r>
              <a:rPr lang="fr-FR" sz="1100" dirty="0">
                <a:solidFill>
                  <a:schemeClr val="tx1"/>
                </a:solidFill>
              </a:rPr>
              <a:t> et </a:t>
            </a:r>
            <a:r>
              <a:rPr lang="fr-FR" sz="1100" u="sng" dirty="0">
                <a:hlinkClick r:id="rId6"/>
              </a:rPr>
              <a:t>Claire.ARKHANGUELSKY@univ-cotedazur.fr</a:t>
            </a:r>
            <a:endParaRPr lang="fr-FR" sz="1100" dirty="0">
              <a:solidFill>
                <a:schemeClr val="tx1"/>
              </a:solidFill>
            </a:endParaRPr>
          </a:p>
          <a:p>
            <a:pPr marL="171450" indent="-171450" algn="just">
              <a:buFontTx/>
              <a:buChar char="-"/>
            </a:pPr>
            <a:endParaRPr lang="fr-FR" sz="1100" dirty="0">
              <a:solidFill>
                <a:schemeClr val="tx1"/>
              </a:solidFill>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0DF863F-541D-4B37-BE29-E86B7AC9514D}"/>
              </a:ext>
            </a:extLst>
          </p:cNvPr>
          <p:cNvSpPr txBox="1"/>
          <p:nvPr/>
        </p:nvSpPr>
        <p:spPr>
          <a:xfrm>
            <a:off x="3889209" y="6239376"/>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pic>
        <p:nvPicPr>
          <p:cNvPr id="5" name="Image 4">
            <a:extLst>
              <a:ext uri="{FF2B5EF4-FFF2-40B4-BE49-F238E27FC236}">
                <a16:creationId xmlns:a16="http://schemas.microsoft.com/office/drawing/2014/main" id="{5487C6D3-FE89-47CC-BB63-F3FE29111D3D}"/>
              </a:ext>
            </a:extLst>
          </p:cNvPr>
          <p:cNvPicPr/>
          <p:nvPr/>
        </p:nvPicPr>
        <p:blipFill rotWithShape="1">
          <a:blip r:embed="rId3" cstate="print">
            <a:extLst>
              <a:ext uri="{28A0092B-C50C-407E-A947-70E740481C1C}">
                <a14:useLocalDpi xmlns:a14="http://schemas.microsoft.com/office/drawing/2010/main" val="0"/>
              </a:ext>
            </a:extLst>
          </a:blip>
          <a:srcRect t="11678" r="60559"/>
          <a:stretch/>
        </p:blipFill>
        <p:spPr bwMode="auto">
          <a:xfrm>
            <a:off x="0" y="0"/>
            <a:ext cx="2981325" cy="9906000"/>
          </a:xfrm>
          <a:prstGeom prst="rect">
            <a:avLst/>
          </a:prstGeom>
          <a:ln>
            <a:noFill/>
          </a:ln>
          <a:extLst>
            <a:ext uri="{53640926-AAD7-44D8-BBD7-CCE9431645EC}">
              <a14:shadowObscured xmlns:a14="http://schemas.microsoft.com/office/drawing/2010/main"/>
            </a:ext>
          </a:extLst>
        </p:spPr>
      </p:pic>
      <p:sp>
        <p:nvSpPr>
          <p:cNvPr id="6" name="Zone de texte 18">
            <a:extLst>
              <a:ext uri="{FF2B5EF4-FFF2-40B4-BE49-F238E27FC236}">
                <a16:creationId xmlns:a16="http://schemas.microsoft.com/office/drawing/2014/main" id="{BB92CF8A-E6D5-4C0E-82F3-DF48C14D37C6}"/>
              </a:ext>
            </a:extLst>
          </p:cNvPr>
          <p:cNvSpPr txBox="1"/>
          <p:nvPr/>
        </p:nvSpPr>
        <p:spPr>
          <a:xfrm>
            <a:off x="3046888" y="785996"/>
            <a:ext cx="3621723" cy="52298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fr-FR" sz="1100" b="1" dirty="0">
                <a:solidFill>
                  <a:srgbClr val="0093AD"/>
                </a:solidFill>
                <a:effectLst/>
                <a:latin typeface="Calibri" panose="020F0502020204030204" pitchFamily="34" charset="0"/>
                <a:ea typeface="Calibri" panose="020F0502020204030204" pitchFamily="34" charset="0"/>
                <a:cs typeface="Calibri" panose="020F0502020204030204" pitchFamily="34" charset="0"/>
              </a:rPr>
              <a:t>Pourquoi nous rejoindre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Conditions de travail avantageuses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environnement scientifique et technologique exceptionnel profitant de la dynamique de l’</a:t>
            </a:r>
            <a:r>
              <a:rPr lang="fr-FR" sz="9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Idex</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UCA-JEDI et de l’Institut Interdisciplinaire d’Intelligence Artificielle 3IA - Côte d’Azur</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Nombreux dispositifs de développement des compétences : formation, conseil en mobilité et carrière</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80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rPr>
              <a:t>Un </a:t>
            </a:r>
            <a:r>
              <a:rPr lang="fr-FR" sz="900" u="sng" dirty="0" err="1">
                <a:solidFill>
                  <a:srgbClr val="000000"/>
                </a:solidFill>
                <a:effectLst/>
                <a:latin typeface="Calibri" panose="020F0502020204030204" pitchFamily="34" charset="0"/>
                <a:ea typeface="Calibri" panose="020F0502020204030204" pitchFamily="34" charset="0"/>
                <a:hlinkClick r:id="rId4"/>
              </a:rPr>
              <a:t>Welcome</a:t>
            </a:r>
            <a:r>
              <a:rPr lang="fr-FR" sz="900" u="sng" dirty="0">
                <a:solidFill>
                  <a:srgbClr val="000000"/>
                </a:solidFill>
                <a:effectLst/>
                <a:latin typeface="Calibri" panose="020F0502020204030204" pitchFamily="34" charset="0"/>
                <a:ea typeface="Calibri" panose="020F0502020204030204" pitchFamily="34" charset="0"/>
                <a:hlinkClick r:id="rId4"/>
              </a:rPr>
              <a:t> Center</a:t>
            </a:r>
            <a:r>
              <a:rPr lang="fr-FR" sz="900" dirty="0">
                <a:solidFill>
                  <a:srgbClr val="000000"/>
                </a:solidFill>
                <a:effectLst/>
                <a:latin typeface="Calibri" panose="020F0502020204030204" pitchFamily="34" charset="0"/>
                <a:ea typeface="Calibri" panose="020F0502020204030204" pitchFamily="34" charset="0"/>
              </a:rPr>
              <a:t>, pour une aide personnalisée à l’accueil et</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900" dirty="0">
                <a:solidFill>
                  <a:srgbClr val="000000"/>
                </a:solidFill>
                <a:effectLst/>
                <a:latin typeface="Calibri" panose="020F0502020204030204" pitchFamily="34" charset="0"/>
                <a:ea typeface="Calibri" panose="020F0502020204030204" pitchFamily="34" charset="0"/>
              </a:rPr>
              <a:t>l’installation.</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Avantages sociaux :</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Activités sportives, offres culturelles et clubs de loisirs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Restauration collective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 la mutuelle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des frais de transport en commun</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Forfait mobilité durable (vélo, covoiturage)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Aides et prestations sociales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Soutien à la parentalité</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établissement engagé </a:t>
            </a:r>
            <a:r>
              <a:rPr lang="fr-FR" sz="9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sociétalement</a:t>
            </a: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Mission Handicap, Égalité Femmes-Hommes, Qualité de Vie au Travail</a:t>
            </a:r>
            <a:r>
              <a:rPr lang="fr-FR" sz="900">
                <a:solidFill>
                  <a:srgbClr val="000000"/>
                </a:solidFill>
                <a:effectLst/>
                <a:latin typeface="Calibri" panose="020F0502020204030204" pitchFamily="34" charset="0"/>
                <a:ea typeface="Calibri" panose="020F0502020204030204" pitchFamily="34" charset="0"/>
                <a:cs typeface="Calibri" panose="020F0502020204030204" pitchFamily="34" charset="0"/>
              </a:rPr>
              <a:t>, Éthique </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 intégrité scientifique, Campus éco-responsables</a:t>
            </a:r>
            <a:endParaRPr lang="fr-FR" sz="1100" dirty="0">
              <a:solidFill>
                <a:srgbClr val="000000"/>
              </a:solidFill>
              <a:effectLst/>
              <a:latin typeface="Calibri" panose="020F0502020204030204" pitchFamily="34" charset="0"/>
              <a:ea typeface="Calibri" panose="020F0502020204030204" pitchFamily="34" charset="0"/>
            </a:endParaRPr>
          </a:p>
        </p:txBody>
      </p:sp>
      <p:pic>
        <p:nvPicPr>
          <p:cNvPr id="7" name="Image 6">
            <a:hlinkClick r:id="rId2"/>
            <a:extLst>
              <a:ext uri="{FF2B5EF4-FFF2-40B4-BE49-F238E27FC236}">
                <a16:creationId xmlns:a16="http://schemas.microsoft.com/office/drawing/2014/main" id="{D48BBC06-5031-4ED1-87CE-B29DA68156DB}"/>
              </a:ext>
            </a:extLst>
          </p:cNvPr>
          <p:cNvPicPr/>
          <p:nvPr/>
        </p:nvPicPr>
        <p:blipFill rotWithShape="1">
          <a:blip r:embed="rId5" cstate="print">
            <a:extLst>
              <a:ext uri="{28A0092B-C50C-407E-A947-70E740481C1C}">
                <a14:useLocalDpi xmlns:a14="http://schemas.microsoft.com/office/drawing/2010/main" val="0"/>
              </a:ext>
            </a:extLst>
          </a:blip>
          <a:srcRect l="52042" t="63027" r="13054" b="10941"/>
          <a:stretch/>
        </p:blipFill>
        <p:spPr bwMode="auto">
          <a:xfrm>
            <a:off x="3678839" y="6015856"/>
            <a:ext cx="2036161" cy="1834423"/>
          </a:xfrm>
          <a:prstGeom prst="rect">
            <a:avLst/>
          </a:prstGeom>
          <a:ln>
            <a:noFill/>
          </a:ln>
          <a:extLst>
            <a:ext uri="{53640926-AAD7-44D8-BBD7-CCE9431645EC}">
              <a14:shadowObscured xmlns:a14="http://schemas.microsoft.com/office/drawing/2010/main"/>
            </a:ext>
          </a:extLst>
        </p:spPr>
      </p:pic>
      <p:sp>
        <p:nvSpPr>
          <p:cNvPr id="8" name="Zone de texte 7">
            <a:hlinkClick r:id="rId6"/>
            <a:extLst>
              <a:ext uri="{FF2B5EF4-FFF2-40B4-BE49-F238E27FC236}">
                <a16:creationId xmlns:a16="http://schemas.microsoft.com/office/drawing/2014/main" id="{1D6ECF76-FB79-420B-994B-0497216B0C16}"/>
              </a:ext>
            </a:extLst>
          </p:cNvPr>
          <p:cNvSpPr txBox="1">
            <a:spLocks noChangeArrowheads="1"/>
          </p:cNvSpPr>
          <p:nvPr/>
        </p:nvSpPr>
        <p:spPr bwMode="auto">
          <a:xfrm>
            <a:off x="2861467" y="8273882"/>
            <a:ext cx="39925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tabLst>
                <a:tab pos="53181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0" u="none" strike="noStrike" cap="none" normalizeH="0" baseline="0" dirty="0">
                <a:ln>
                  <a:noFill/>
                </a:ln>
                <a:solidFill>
                  <a:srgbClr val="000000"/>
                </a:solidFill>
                <a:effectLst/>
                <a:latin typeface="BROTHER-1816-BOOK" pitchFamily="50" charset="0"/>
                <a:ea typeface="Calibri" panose="020F0502020204030204" pitchFamily="34" charset="0"/>
                <a:cs typeface="Calibri" panose="020F0502020204030204" pitchFamily="34" charset="0"/>
                <a:hlinkClick r:id="rId7"/>
              </a:rPr>
              <a:t>Tous nos postes sont ouverts aux personnes en situation de handicap.</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1" u="none" strike="noStrike" cap="none" normalizeH="0" baseline="0" dirty="0">
                <a:ln>
                  <a:noFill/>
                </a:ln>
                <a:solidFill>
                  <a:srgbClr val="000000"/>
                </a:solidFill>
                <a:effectLst/>
                <a:latin typeface="BROTHER-1816-BOOK" pitchFamily="50" charset="0"/>
                <a:ea typeface="Times New Roman" panose="02020603050405020304" pitchFamily="18" charset="0"/>
                <a:cs typeface="Calibri" panose="020F0502020204030204" pitchFamily="34" charset="0"/>
              </a:rPr>
              <a:t>Retrouvez tous nos recrutements sur le portail web</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100" b="0" i="1" u="none" strike="noStrike" cap="none" normalizeH="0" baseline="0" dirty="0">
                <a:ln>
                  <a:noFill/>
                </a:ln>
                <a:solidFill>
                  <a:srgbClr val="00B0F0"/>
                </a:solidFill>
                <a:effectLst/>
                <a:latin typeface="BROTHER-1816-BOOK" pitchFamily="50" charset="0"/>
                <a:ea typeface="Times New Roman" panose="02020603050405020304" pitchFamily="18" charset="0"/>
                <a:cs typeface="Calibri" panose="020F0502020204030204" pitchFamily="34" charset="0"/>
                <a:hlinkClick r:id="rId8"/>
              </a:rPr>
              <a:t>Travailler à Université Côte d’Azur</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318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62384A04-7205-490E-A7EC-6A72FA3C20F5}"/>
              </a:ext>
            </a:extLst>
          </p:cNvPr>
          <p:cNvSpPr>
            <a:spLocks noGrp="1"/>
          </p:cNvSpPr>
          <p:nvPr>
            <p:ph type="sldNum" sz="quarter" idx="12"/>
          </p:nvPr>
        </p:nvSpPr>
        <p:spPr/>
        <p:txBody>
          <a:bodyPr/>
          <a:lstStyle/>
          <a:p>
            <a:fld id="{A8D076BB-F1E7-4F9B-9940-6CC160869ADB}" type="slidenum">
              <a:rPr lang="fr-FR" smtClean="0"/>
              <a:t>3</a:t>
            </a:fld>
            <a:endParaRPr lang="fr-F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78ADF84-5A1C-47B4-AC5E-3D727A83DBB9}" vid="{8DB5FFA1-C7A8-406B-9021-45BC909E18C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4BF012-C2C8-44FC-9DFF-48274D4B12C4}">
  <ds:schemaRefs>
    <ds:schemaRef ds:uri="http://purl.org/dc/terms/"/>
    <ds:schemaRef ds:uri="http://schemas.openxmlformats.org/package/2006/metadata/core-properties"/>
    <ds:schemaRef ds:uri="http://purl.org/dc/dcmitype/"/>
    <ds:schemaRef ds:uri="http://schemas.microsoft.com/office/2006/documentManagement/types"/>
    <ds:schemaRef ds:uri="d788bf24-5551-4d45-a01c-c3fe2422a63a"/>
    <ds:schemaRef ds:uri="http://purl.org/dc/elements/1.1/"/>
    <ds:schemaRef ds:uri="http://schemas.microsoft.com/office/2006/metadata/properties"/>
    <ds:schemaRef ds:uri="9dd6578e-ef4e-4884-a15c-08df124b3ab2"/>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C0FBC7B8-5485-4CD0-ACEA-2132A289D6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233</TotalTime>
  <Words>652</Words>
  <Application>Microsoft Office PowerPoint</Application>
  <PresentationFormat>Format A4 (210 x 297 mm)</PresentationFormat>
  <Paragraphs>83</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Arial</vt:lpstr>
      <vt:lpstr>BROTHER-1816-BOOK</vt:lpstr>
      <vt:lpstr>Calibri</vt:lpstr>
      <vt:lpstr>Calibri Light</vt:lpstr>
      <vt:lpstr>Symbol</vt:lpstr>
      <vt:lpstr>Times New Roman</vt:lpstr>
      <vt:lpstr>Wingdings</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59</cp:revision>
  <dcterms:created xsi:type="dcterms:W3CDTF">2022-09-15T14:20:32Z</dcterms:created>
  <dcterms:modified xsi:type="dcterms:W3CDTF">2023-06-06T14:05:35Z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