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7" r:id="rId2"/>
    <p:sldId id="9176" r:id="rId3"/>
    <p:sldId id="9175" r:id="rId4"/>
    <p:sldId id="9177" r:id="rId5"/>
    <p:sldId id="289"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A0"/>
    <a:srgbClr val="018AAB"/>
    <a:srgbClr val="00B0DB"/>
    <a:srgbClr val="CDE5EC"/>
    <a:srgbClr val="CBE5EE"/>
    <a:srgbClr val="1386A6"/>
    <a:srgbClr val="5CB0C4"/>
    <a:srgbClr val="499FB7"/>
    <a:srgbClr val="0096BF"/>
    <a:srgbClr val="298F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286" autoAdjust="0"/>
    <p:restoredTop sz="94660"/>
  </p:normalViewPr>
  <p:slideViewPr>
    <p:cSldViewPr snapToGrid="0">
      <p:cViewPr varScale="1">
        <p:scale>
          <a:sx n="103" d="100"/>
          <a:sy n="103" d="100"/>
        </p:scale>
        <p:origin x="150"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CBA19E-F707-424D-B576-08983BBE4F31}" type="datetimeFigureOut">
              <a:rPr lang="fr-FR" smtClean="0"/>
              <a:t>12/05/2024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4C06C-5B60-4EBF-8455-5EE93378958F}" type="slidenum">
              <a:rPr lang="fr-FR" smtClean="0"/>
              <a:t>‹N°›</a:t>
            </a:fld>
            <a:endParaRPr lang="fr-FR"/>
          </a:p>
        </p:txBody>
      </p:sp>
    </p:spTree>
    <p:extLst>
      <p:ext uri="{BB962C8B-B14F-4D97-AF65-F5344CB8AC3E}">
        <p14:creationId xmlns:p14="http://schemas.microsoft.com/office/powerpoint/2010/main" val="2168317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CDD951-28B8-496B-8A03-9905E15ACEA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6C9A318-AC10-4695-A2D2-23CD7D48B1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334B862-15E8-40A1-ACF2-12B0ECAEDC32}"/>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3390CCB1-A89B-404A-93B0-26B68EFF411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EE2C37D-3768-465C-BBF9-D7A158A3B270}"/>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3172604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44B496-A74B-4B26-A26B-9A909DE9C64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02F9340-20EA-40FC-B9E6-E67DEF952162}"/>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1485B8-B4C5-4A05-A2E2-6AD684D9E14F}"/>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A1EA36BE-C67F-403D-B9D0-9E509AB797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6DEF68-12D3-4E29-85BA-55D6A262CC06}"/>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653240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E9D2B31-6124-4D58-BA01-DBD419C8264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AE1D5A2-8A5A-43F9-8DC9-D9279B543665}"/>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82ADE55-045C-4FDE-B3EE-6C2620B43A6F}"/>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AC3B9297-187B-4460-9FF4-95D01EA590F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377D69C-0A9B-4A01-98F6-AF94C24C45B8}"/>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166258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FEC074-D115-4AFB-B585-3EEAAC6057A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EFB0EF4-0F5E-44FD-AC5C-FB9EFC6A88BC}"/>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1F405F5-D004-47D5-9C98-4B31B86F9F6A}"/>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A6B4D656-192E-4FCA-8B95-A51975578D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C734604-FC33-4BB0-A7B2-8747C4A9D37C}"/>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1971417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F8E0EE-CC2C-4410-AD68-44E77C526E8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0AE2AC6-274C-456C-9625-277F73C99C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5269BCB0-C8AD-446D-9E82-38196952D493}"/>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2DCE7C3D-F578-41D4-AEEE-D6857FF26CB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BD2B667-03DF-424F-9AEB-4CFF9FA6634A}"/>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1467121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30889D-EB52-474B-91A9-35EB1634425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7F51B4B-32EA-4A55-A8E3-EE5CD8861173}"/>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917AAA3-E4EA-4B7D-970C-755AC50E2947}"/>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537E9FE-A871-4529-8284-C0EB1C1A3572}"/>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6" name="Espace réservé du pied de page 5">
            <a:extLst>
              <a:ext uri="{FF2B5EF4-FFF2-40B4-BE49-F238E27FC236}">
                <a16:creationId xmlns:a16="http://schemas.microsoft.com/office/drawing/2014/main" id="{2C694794-ED4F-4B43-8F28-8CADA173DEE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B36847E-AC37-4537-9A46-E6277E2CBC4C}"/>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3950485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FF9CAD-E4FA-458D-9BCD-FE0A1E01F4C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501CDF5-36AA-4E72-A01D-702CBCB34D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BEFA9EC5-A051-4297-A646-49B3625803D4}"/>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96AB0C7-097E-4649-B3DF-87929605F5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58C855E7-608A-4F60-867E-A6BD1157320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D29FE34-F428-4832-982C-ECA2058654B7}"/>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8" name="Espace réservé du pied de page 7">
            <a:extLst>
              <a:ext uri="{FF2B5EF4-FFF2-40B4-BE49-F238E27FC236}">
                <a16:creationId xmlns:a16="http://schemas.microsoft.com/office/drawing/2014/main" id="{0F876ECD-8D01-4B13-8B1E-79C5DE1BA81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2571237-CA0B-4931-B7F5-C05814C764A8}"/>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354988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0DA5CE-F68B-4C43-8633-920389E9F8C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C21811A-1C4A-4F07-B8CA-680710B1E2EF}"/>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4" name="Espace réservé du pied de page 3">
            <a:extLst>
              <a:ext uri="{FF2B5EF4-FFF2-40B4-BE49-F238E27FC236}">
                <a16:creationId xmlns:a16="http://schemas.microsoft.com/office/drawing/2014/main" id="{DF5E745E-5307-40C7-88EE-71E0DD7409A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2C0B458-C2E5-4D8E-BDDB-B7BA794208AC}"/>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293870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73FA6A3-2F53-4EE7-81DA-C6FB12897EE5}"/>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3" name="Espace réservé du pied de page 2">
            <a:extLst>
              <a:ext uri="{FF2B5EF4-FFF2-40B4-BE49-F238E27FC236}">
                <a16:creationId xmlns:a16="http://schemas.microsoft.com/office/drawing/2014/main" id="{81501F00-37D0-4B0E-8524-2C33D5C7E14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76DC0D3-2528-44B1-987A-B49F5F25F951}"/>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430372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B3B54-76C2-41DB-8863-BAA300EE19E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1695729-913D-4EB7-8545-C209155E6A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A150768-F4EF-47BC-8008-11DF5B2A70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8426F47A-B506-4F7E-98C3-8D83AFB97829}"/>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6" name="Espace réservé du pied de page 5">
            <a:extLst>
              <a:ext uri="{FF2B5EF4-FFF2-40B4-BE49-F238E27FC236}">
                <a16:creationId xmlns:a16="http://schemas.microsoft.com/office/drawing/2014/main" id="{01BF0D6E-2474-4002-AD39-6D34D3CDE6C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31EE1D9-25FF-4590-837D-08078B912683}"/>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1265851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E893AE-1CC2-4B86-8587-17B7981E047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2A105A3-C9C4-46AF-B081-D1EA0F81C4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9154BB5-4D0C-4D46-9A5C-B3A61C6070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68F6D7C-F400-4468-A367-86C83AADA3DB}"/>
              </a:ext>
            </a:extLst>
          </p:cNvPr>
          <p:cNvSpPr>
            <a:spLocks noGrp="1"/>
          </p:cNvSpPr>
          <p:nvPr>
            <p:ph type="dt" sz="half" idx="10"/>
          </p:nvPr>
        </p:nvSpPr>
        <p:spPr/>
        <p:txBody>
          <a:bodyPr/>
          <a:lstStyle/>
          <a:p>
            <a:fld id="{FFD1F727-226D-4750-BD10-88C96C75A5E6}" type="datetimeFigureOut">
              <a:rPr lang="fr-FR" smtClean="0"/>
              <a:t>12/05/2024</a:t>
            </a:fld>
            <a:endParaRPr lang="fr-FR"/>
          </a:p>
        </p:txBody>
      </p:sp>
      <p:sp>
        <p:nvSpPr>
          <p:cNvPr id="6" name="Espace réservé du pied de page 5">
            <a:extLst>
              <a:ext uri="{FF2B5EF4-FFF2-40B4-BE49-F238E27FC236}">
                <a16:creationId xmlns:a16="http://schemas.microsoft.com/office/drawing/2014/main" id="{31666083-D1F7-43F7-822F-C66FD776974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60AD31C-D6C8-491C-91E8-EF690FC0F287}"/>
              </a:ext>
            </a:extLst>
          </p:cNvPr>
          <p:cNvSpPr>
            <a:spLocks noGrp="1"/>
          </p:cNvSpPr>
          <p:nvPr>
            <p:ph type="sldNum" sz="quarter" idx="12"/>
          </p:nvPr>
        </p:nvSpPr>
        <p:spPr/>
        <p:txBody>
          <a:bodyPr/>
          <a:lstStyle/>
          <a:p>
            <a:fld id="{302EA1B7-19E1-441E-A8E1-A9EEB4D00622}" type="slidenum">
              <a:rPr lang="fr-FR" smtClean="0"/>
              <a:t>‹N°›</a:t>
            </a:fld>
            <a:endParaRPr lang="fr-FR"/>
          </a:p>
        </p:txBody>
      </p:sp>
    </p:spTree>
    <p:extLst>
      <p:ext uri="{BB962C8B-B14F-4D97-AF65-F5344CB8AC3E}">
        <p14:creationId xmlns:p14="http://schemas.microsoft.com/office/powerpoint/2010/main" val="2051608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4F5E770-0479-43AA-AE42-4C7DFD8E83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695BB36-1A77-40C2-9DC1-B3EC51B632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12686C3-A333-4B1A-A61B-AF2161E1BF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D1F727-226D-4750-BD10-88C96C75A5E6}"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750F6A76-A582-4CB6-9365-C286FAE11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3DE0BDE-A184-42BD-908D-8623739AD0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2EA1B7-19E1-441E-A8E1-A9EEB4D00622}" type="slidenum">
              <a:rPr lang="fr-FR" smtClean="0"/>
              <a:t>‹N°›</a:t>
            </a:fld>
            <a:endParaRPr lang="fr-FR"/>
          </a:p>
        </p:txBody>
      </p:sp>
    </p:spTree>
    <p:extLst>
      <p:ext uri="{BB962C8B-B14F-4D97-AF65-F5344CB8AC3E}">
        <p14:creationId xmlns:p14="http://schemas.microsoft.com/office/powerpoint/2010/main" val="3856564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DD5B82A-CF5E-426B-B1AD-151FB9E2B474}"/>
              </a:ext>
            </a:extLst>
          </p:cNvPr>
          <p:cNvSpPr/>
          <p:nvPr/>
        </p:nvSpPr>
        <p:spPr>
          <a:xfrm>
            <a:off x="0" y="0"/>
            <a:ext cx="12192000" cy="6858000"/>
          </a:xfrm>
          <a:prstGeom prst="rect">
            <a:avLst/>
          </a:prstGeom>
          <a:solidFill>
            <a:srgbClr val="298FAB"/>
          </a:solidFill>
          <a:ln>
            <a:solidFill>
              <a:srgbClr val="A4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ZoneTexte 6">
            <a:extLst>
              <a:ext uri="{FF2B5EF4-FFF2-40B4-BE49-F238E27FC236}">
                <a16:creationId xmlns:a16="http://schemas.microsoft.com/office/drawing/2014/main" id="{69CC3F66-D64A-4903-9970-9E8A24E42DD6}"/>
              </a:ext>
            </a:extLst>
          </p:cNvPr>
          <p:cNvSpPr txBox="1"/>
          <p:nvPr/>
        </p:nvSpPr>
        <p:spPr>
          <a:xfrm>
            <a:off x="374654" y="2844225"/>
            <a:ext cx="11356170" cy="523220"/>
          </a:xfrm>
          <a:prstGeom prst="rect">
            <a:avLst/>
          </a:prstGeom>
          <a:noFill/>
        </p:spPr>
        <p:txBody>
          <a:bodyPr wrap="square" rtlCol="0">
            <a:spAutoFit/>
          </a:bodyPr>
          <a:lstStyle/>
          <a:p>
            <a:pPr lvl="0"/>
            <a:r>
              <a:rPr lang="fr-FR" sz="2800" dirty="0">
                <a:solidFill>
                  <a:schemeClr val="bg1"/>
                </a:solidFill>
              </a:rPr>
              <a:t>Adoption du principe de confirmation sur la sortie du statut expérimental</a:t>
            </a:r>
          </a:p>
        </p:txBody>
      </p:sp>
      <p:cxnSp>
        <p:nvCxnSpPr>
          <p:cNvPr id="9" name="Connecteur droit 8">
            <a:extLst>
              <a:ext uri="{FF2B5EF4-FFF2-40B4-BE49-F238E27FC236}">
                <a16:creationId xmlns:a16="http://schemas.microsoft.com/office/drawing/2014/main" id="{7D4B187B-0777-437A-B120-97B6093593CE}"/>
              </a:ext>
            </a:extLst>
          </p:cNvPr>
          <p:cNvCxnSpPr/>
          <p:nvPr/>
        </p:nvCxnSpPr>
        <p:spPr>
          <a:xfrm>
            <a:off x="461176" y="3364328"/>
            <a:ext cx="9000877"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1200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7;p1">
            <a:extLst>
              <a:ext uri="{FF2B5EF4-FFF2-40B4-BE49-F238E27FC236}">
                <a16:creationId xmlns:a16="http://schemas.microsoft.com/office/drawing/2014/main" id="{388D2D08-2EBE-BB7C-BDD7-13C9561CD892}"/>
              </a:ext>
            </a:extLst>
          </p:cNvPr>
          <p:cNvPicPr preferRelativeResize="0"/>
          <p:nvPr/>
        </p:nvPicPr>
        <p:blipFill>
          <a:blip r:embed="rId2">
            <a:alphaModFix/>
          </a:blip>
          <a:stretch>
            <a:fillRect/>
          </a:stretch>
        </p:blipFill>
        <p:spPr>
          <a:xfrm>
            <a:off x="0" y="6658075"/>
            <a:ext cx="12192000" cy="199925"/>
          </a:xfrm>
          <a:prstGeom prst="rect">
            <a:avLst/>
          </a:prstGeom>
          <a:noFill/>
          <a:ln>
            <a:noFill/>
          </a:ln>
        </p:spPr>
      </p:pic>
      <p:pic>
        <p:nvPicPr>
          <p:cNvPr id="14" name="Google Shape;68;p1">
            <a:extLst>
              <a:ext uri="{FF2B5EF4-FFF2-40B4-BE49-F238E27FC236}">
                <a16:creationId xmlns:a16="http://schemas.microsoft.com/office/drawing/2014/main" id="{A193C2FA-4A9C-0B54-6DC7-9AA1B9128154}"/>
              </a:ext>
            </a:extLst>
          </p:cNvPr>
          <p:cNvPicPr preferRelativeResize="0"/>
          <p:nvPr/>
        </p:nvPicPr>
        <p:blipFill rotWithShape="1">
          <a:blip r:embed="rId3">
            <a:alphaModFix/>
          </a:blip>
          <a:srcRect b="40880"/>
          <a:stretch/>
        </p:blipFill>
        <p:spPr>
          <a:xfrm>
            <a:off x="117025" y="66400"/>
            <a:ext cx="4104259" cy="619400"/>
          </a:xfrm>
          <a:prstGeom prst="rect">
            <a:avLst/>
          </a:prstGeom>
          <a:noFill/>
          <a:ln>
            <a:noFill/>
          </a:ln>
        </p:spPr>
      </p:pic>
      <p:sp>
        <p:nvSpPr>
          <p:cNvPr id="2" name="Rectangle 1">
            <a:extLst>
              <a:ext uri="{FF2B5EF4-FFF2-40B4-BE49-F238E27FC236}">
                <a16:creationId xmlns:a16="http://schemas.microsoft.com/office/drawing/2014/main" id="{105B615F-6B9B-4FBD-9710-7136AD6F7AD8}"/>
              </a:ext>
            </a:extLst>
          </p:cNvPr>
          <p:cNvSpPr/>
          <p:nvPr/>
        </p:nvSpPr>
        <p:spPr>
          <a:xfrm>
            <a:off x="817984" y="1045117"/>
            <a:ext cx="10388082" cy="5262979"/>
          </a:xfrm>
          <a:prstGeom prst="rect">
            <a:avLst/>
          </a:prstGeom>
          <a:noFill/>
          <a:ln w="28575">
            <a:prstDash val="sysDash"/>
          </a:ln>
        </p:spPr>
        <p:style>
          <a:lnRef idx="2">
            <a:schemeClr val="accent4"/>
          </a:lnRef>
          <a:fillRef idx="1">
            <a:schemeClr val="lt1"/>
          </a:fillRef>
          <a:effectRef idx="0">
            <a:schemeClr val="accent4"/>
          </a:effectRef>
          <a:fontRef idx="minor">
            <a:schemeClr val="dk1"/>
          </a:fontRef>
        </p:style>
        <p:txBody>
          <a:bodyPr wrap="square">
            <a:spAutoFit/>
          </a:bodyPr>
          <a:lstStyle/>
          <a:p>
            <a:pPr lvl="0" algn="just"/>
            <a:r>
              <a:rPr lang="fr-FR" sz="1400" dirty="0">
                <a:solidFill>
                  <a:srgbClr val="007EA0"/>
                </a:solidFill>
              </a:rPr>
              <a:t>Par ordonnance du 12 décembre 2018, à titre expérimental, il a été permis à un établissement public à caractère scientifique, culturel et professionnel de regrouper ou fusionner des établissements d'enseignement supérieur et de recherche publics et privés, concourant aux missions du service public de l'enseignement supérieur ou de la recherche. Ainsi, par décret du 25 juillet 2019, il a été </a:t>
            </a:r>
            <a:r>
              <a:rPr lang="fr-FR" sz="1400" dirty="0" err="1">
                <a:solidFill>
                  <a:srgbClr val="007EA0"/>
                </a:solidFill>
              </a:rPr>
              <a:t>créee</a:t>
            </a:r>
            <a:r>
              <a:rPr lang="fr-FR" sz="1400" dirty="0">
                <a:solidFill>
                  <a:srgbClr val="007EA0"/>
                </a:solidFill>
              </a:rPr>
              <a:t> Université Côte d’Azur en qualité d’établissement public à caractère scientifique, culturel et professionnel expérimental.</a:t>
            </a:r>
          </a:p>
          <a:p>
            <a:pPr lvl="0" algn="just"/>
            <a:endParaRPr lang="fr-FR" sz="1400" dirty="0">
              <a:solidFill>
                <a:srgbClr val="007EA0"/>
              </a:solidFill>
            </a:endParaRPr>
          </a:p>
          <a:p>
            <a:pPr lvl="0" algn="just"/>
            <a:r>
              <a:rPr lang="fr-FR" sz="1400" dirty="0">
                <a:solidFill>
                  <a:srgbClr val="007EA0"/>
                </a:solidFill>
              </a:rPr>
              <a:t>Conformément à l’article 20 de cette ordonnance et après une phase d’expérimentation, le MESRI a prévu la procédure de sortie suivante :</a:t>
            </a:r>
          </a:p>
          <a:p>
            <a:pPr lvl="0"/>
            <a:endParaRPr lang="fr-FR" sz="1400" dirty="0">
              <a:solidFill>
                <a:srgbClr val="007EA0"/>
              </a:solidFill>
            </a:endParaRPr>
          </a:p>
          <a:p>
            <a:pPr marL="285750" lvl="0" indent="-285750">
              <a:buFontTx/>
              <a:buChar char="-"/>
            </a:pPr>
            <a:r>
              <a:rPr lang="fr-FR" sz="1400" dirty="0">
                <a:solidFill>
                  <a:srgbClr val="007EA0"/>
                </a:solidFill>
              </a:rPr>
              <a:t>Demande initiale de sortie de l’établissement expérimental ;</a:t>
            </a:r>
          </a:p>
          <a:p>
            <a:pPr marL="285750" lvl="0" indent="-285750">
              <a:buFontTx/>
              <a:buChar char="-"/>
            </a:pPr>
            <a:r>
              <a:rPr lang="fr-FR" sz="1400" dirty="0">
                <a:solidFill>
                  <a:srgbClr val="007EA0"/>
                </a:solidFill>
              </a:rPr>
              <a:t>Attendus de l’évaluation menée par le HCERES ;</a:t>
            </a:r>
          </a:p>
          <a:p>
            <a:pPr marL="285750" lvl="0" indent="-285750">
              <a:buFontTx/>
              <a:buChar char="-"/>
            </a:pPr>
            <a:r>
              <a:rPr lang="fr-FR" sz="1400" dirty="0">
                <a:solidFill>
                  <a:srgbClr val="007EA0"/>
                </a:solidFill>
              </a:rPr>
              <a:t>Demande confirmant la sortie de l’établissement expérimental en Grand établissement ;</a:t>
            </a:r>
          </a:p>
          <a:p>
            <a:pPr marL="285750" lvl="0" indent="-285750">
              <a:buFontTx/>
              <a:buChar char="-"/>
            </a:pPr>
            <a:endParaRPr lang="fr-FR" sz="1400" dirty="0">
              <a:solidFill>
                <a:srgbClr val="007EA0"/>
              </a:solidFill>
            </a:endParaRPr>
          </a:p>
          <a:p>
            <a:pPr lvl="0" algn="just"/>
            <a:r>
              <a:rPr lang="fr-FR" sz="1400" dirty="0">
                <a:solidFill>
                  <a:srgbClr val="007EA0"/>
                </a:solidFill>
              </a:rPr>
              <a:t>Par délibération du 12 avril 2022, le Conseil d’Administration d’Université Côte d’Azur, après avis du Comité Technique du 31 mars 2022 et du Comité de Pilotage de Site du 11 avril 2022, a demandé l’application des articles 19 et 20 de l’ordonnance du 12 décembre 2018 et la sortie du régime expérimental d’</a:t>
            </a:r>
            <a:r>
              <a:rPr lang="fr-FR" sz="1400" dirty="0" err="1">
                <a:solidFill>
                  <a:srgbClr val="007EA0"/>
                </a:solidFill>
              </a:rPr>
              <a:t>UniCA</a:t>
            </a:r>
            <a:r>
              <a:rPr lang="fr-FR" sz="1400" dirty="0">
                <a:solidFill>
                  <a:srgbClr val="007EA0"/>
                </a:solidFill>
              </a:rPr>
              <a:t>. Il s’agissait de la demande initiale.</a:t>
            </a:r>
          </a:p>
          <a:p>
            <a:pPr lvl="0" algn="just"/>
            <a:endParaRPr lang="fr-FR" sz="1400" dirty="0">
              <a:solidFill>
                <a:srgbClr val="007EA0"/>
              </a:solidFill>
            </a:endParaRPr>
          </a:p>
          <a:p>
            <a:pPr lvl="0" algn="just"/>
            <a:r>
              <a:rPr lang="fr-FR" sz="1400" dirty="0">
                <a:solidFill>
                  <a:srgbClr val="007EA0"/>
                </a:solidFill>
              </a:rPr>
              <a:t>Par un avis de suivi, notifié en février 2024, le HCERES a « salué la détermination avec laquelle Université Côte d’Azur s’est engagée dans le suivi des recommandations » et « donne un avis favorable à la sortie d’</a:t>
            </a:r>
            <a:r>
              <a:rPr lang="fr-FR" sz="1400" dirty="0" err="1">
                <a:solidFill>
                  <a:srgbClr val="007EA0"/>
                </a:solidFill>
              </a:rPr>
              <a:t>UniCA</a:t>
            </a:r>
            <a:r>
              <a:rPr lang="fr-FR" sz="1400" dirty="0">
                <a:solidFill>
                  <a:srgbClr val="007EA0"/>
                </a:solidFill>
              </a:rPr>
              <a:t> du statut d’établissement public expérimental et à sa transformation en grand établissement ». Le HCERES ajoute « que rien ne s’oppose à ce que le ministère en charge de l’enseignement supérieur procède à la création par voie réglementaire du nouvel établissement ». </a:t>
            </a:r>
          </a:p>
          <a:p>
            <a:pPr lvl="0" algn="just"/>
            <a:endParaRPr lang="fr-FR" sz="1400" dirty="0">
              <a:solidFill>
                <a:srgbClr val="007EA0"/>
              </a:solidFill>
            </a:endParaRPr>
          </a:p>
          <a:p>
            <a:pPr lvl="0" algn="just"/>
            <a:r>
              <a:rPr lang="fr-FR" sz="1400" dirty="0">
                <a:solidFill>
                  <a:srgbClr val="007EA0"/>
                </a:solidFill>
              </a:rPr>
              <a:t>Aussi, compte-tenu de cet avis favorable et conformément à la procédure rédigée par la DGESIP, il appartient à Université Côte d’Azur de confirmer, par nouvelle délibération, la sortie du statut expérimental au travers de la publication d’un décret de Grand établissement. </a:t>
            </a:r>
          </a:p>
          <a:p>
            <a:pPr lvl="0" algn="just"/>
            <a:endParaRPr lang="fr-FR" sz="1400" dirty="0">
              <a:solidFill>
                <a:srgbClr val="007EA0"/>
              </a:solidFill>
            </a:endParaRPr>
          </a:p>
          <a:p>
            <a:pPr lvl="0" algn="just"/>
            <a:r>
              <a:rPr lang="fr-FR" sz="1400" dirty="0">
                <a:solidFill>
                  <a:srgbClr val="007EA0"/>
                </a:solidFill>
              </a:rPr>
              <a:t>Il est donc demandé au CSAE de bien vouloir émettre un avis sur la sortie du statut expérimental d’Université Côte d’Azur.</a:t>
            </a:r>
          </a:p>
        </p:txBody>
      </p:sp>
    </p:spTree>
    <p:extLst>
      <p:ext uri="{BB962C8B-B14F-4D97-AF65-F5344CB8AC3E}">
        <p14:creationId xmlns:p14="http://schemas.microsoft.com/office/powerpoint/2010/main" val="3638785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DD5B82A-CF5E-426B-B1AD-151FB9E2B474}"/>
              </a:ext>
            </a:extLst>
          </p:cNvPr>
          <p:cNvSpPr/>
          <p:nvPr/>
        </p:nvSpPr>
        <p:spPr>
          <a:xfrm>
            <a:off x="0" y="0"/>
            <a:ext cx="12192000" cy="6858000"/>
          </a:xfrm>
          <a:prstGeom prst="rect">
            <a:avLst/>
          </a:prstGeom>
          <a:solidFill>
            <a:srgbClr val="298FAB"/>
          </a:solidFill>
          <a:ln>
            <a:solidFill>
              <a:srgbClr val="A4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ZoneTexte 6">
            <a:extLst>
              <a:ext uri="{FF2B5EF4-FFF2-40B4-BE49-F238E27FC236}">
                <a16:creationId xmlns:a16="http://schemas.microsoft.com/office/drawing/2014/main" id="{69CC3F66-D64A-4903-9970-9E8A24E42DD6}"/>
              </a:ext>
            </a:extLst>
          </p:cNvPr>
          <p:cNvSpPr txBox="1"/>
          <p:nvPr/>
        </p:nvSpPr>
        <p:spPr>
          <a:xfrm>
            <a:off x="374654" y="2844225"/>
            <a:ext cx="11101999" cy="523220"/>
          </a:xfrm>
          <a:prstGeom prst="rect">
            <a:avLst/>
          </a:prstGeom>
          <a:noFill/>
        </p:spPr>
        <p:txBody>
          <a:bodyPr wrap="square" rtlCol="0">
            <a:spAutoFit/>
          </a:bodyPr>
          <a:lstStyle/>
          <a:p>
            <a:pPr lvl="0"/>
            <a:r>
              <a:rPr lang="fr-FR" sz="2800" dirty="0">
                <a:solidFill>
                  <a:schemeClr val="bg1"/>
                </a:solidFill>
              </a:rPr>
              <a:t>Adoption du projet de Décret et des Statuts du Grand Etablissement</a:t>
            </a:r>
          </a:p>
        </p:txBody>
      </p:sp>
      <p:cxnSp>
        <p:nvCxnSpPr>
          <p:cNvPr id="9" name="Connecteur droit 8">
            <a:extLst>
              <a:ext uri="{FF2B5EF4-FFF2-40B4-BE49-F238E27FC236}">
                <a16:creationId xmlns:a16="http://schemas.microsoft.com/office/drawing/2014/main" id="{7D4B187B-0777-437A-B120-97B6093593CE}"/>
              </a:ext>
            </a:extLst>
          </p:cNvPr>
          <p:cNvCxnSpPr/>
          <p:nvPr/>
        </p:nvCxnSpPr>
        <p:spPr>
          <a:xfrm>
            <a:off x="461176" y="3364328"/>
            <a:ext cx="9000877"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1310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7;p1">
            <a:extLst>
              <a:ext uri="{FF2B5EF4-FFF2-40B4-BE49-F238E27FC236}">
                <a16:creationId xmlns:a16="http://schemas.microsoft.com/office/drawing/2014/main" id="{388D2D08-2EBE-BB7C-BDD7-13C9561CD892}"/>
              </a:ext>
            </a:extLst>
          </p:cNvPr>
          <p:cNvPicPr preferRelativeResize="0"/>
          <p:nvPr/>
        </p:nvPicPr>
        <p:blipFill>
          <a:blip r:embed="rId2">
            <a:alphaModFix/>
          </a:blip>
          <a:stretch>
            <a:fillRect/>
          </a:stretch>
        </p:blipFill>
        <p:spPr>
          <a:xfrm>
            <a:off x="0" y="6658075"/>
            <a:ext cx="12192000" cy="199925"/>
          </a:xfrm>
          <a:prstGeom prst="rect">
            <a:avLst/>
          </a:prstGeom>
          <a:noFill/>
          <a:ln>
            <a:noFill/>
          </a:ln>
        </p:spPr>
      </p:pic>
      <p:pic>
        <p:nvPicPr>
          <p:cNvPr id="14" name="Google Shape;68;p1">
            <a:extLst>
              <a:ext uri="{FF2B5EF4-FFF2-40B4-BE49-F238E27FC236}">
                <a16:creationId xmlns:a16="http://schemas.microsoft.com/office/drawing/2014/main" id="{A193C2FA-4A9C-0B54-6DC7-9AA1B9128154}"/>
              </a:ext>
            </a:extLst>
          </p:cNvPr>
          <p:cNvPicPr preferRelativeResize="0"/>
          <p:nvPr/>
        </p:nvPicPr>
        <p:blipFill rotWithShape="1">
          <a:blip r:embed="rId3">
            <a:alphaModFix/>
          </a:blip>
          <a:srcRect b="40880"/>
          <a:stretch/>
        </p:blipFill>
        <p:spPr>
          <a:xfrm>
            <a:off x="117025" y="66400"/>
            <a:ext cx="4104259" cy="619400"/>
          </a:xfrm>
          <a:prstGeom prst="rect">
            <a:avLst/>
          </a:prstGeom>
          <a:noFill/>
          <a:ln>
            <a:noFill/>
          </a:ln>
        </p:spPr>
      </p:pic>
      <p:sp>
        <p:nvSpPr>
          <p:cNvPr id="2" name="Rectangle 1">
            <a:extLst>
              <a:ext uri="{FF2B5EF4-FFF2-40B4-BE49-F238E27FC236}">
                <a16:creationId xmlns:a16="http://schemas.microsoft.com/office/drawing/2014/main" id="{105B615F-6B9B-4FBD-9710-7136AD6F7AD8}"/>
              </a:ext>
            </a:extLst>
          </p:cNvPr>
          <p:cNvSpPr/>
          <p:nvPr/>
        </p:nvSpPr>
        <p:spPr>
          <a:xfrm>
            <a:off x="752669" y="849601"/>
            <a:ext cx="10388082" cy="5509200"/>
          </a:xfrm>
          <a:prstGeom prst="rect">
            <a:avLst/>
          </a:prstGeom>
          <a:noFill/>
          <a:ln w="28575">
            <a:prstDash val="sysDash"/>
          </a:ln>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fr-FR" sz="1600" dirty="0">
                <a:solidFill>
                  <a:srgbClr val="007EA0"/>
                </a:solidFill>
              </a:rPr>
              <a:t>La pérennisation des statuts de l’établissement expérimental est prise par décret simple d’approbation statutaire sur le fondement du III de l’article 20 de l’ordonnance du 12 décembre 2018. </a:t>
            </a:r>
          </a:p>
          <a:p>
            <a:pPr algn="just"/>
            <a:endParaRPr lang="fr-FR" sz="1600" dirty="0">
              <a:solidFill>
                <a:srgbClr val="007EA0"/>
              </a:solidFill>
            </a:endParaRPr>
          </a:p>
          <a:p>
            <a:pPr algn="just"/>
            <a:r>
              <a:rPr lang="fr-FR" sz="1600" dirty="0">
                <a:solidFill>
                  <a:srgbClr val="007EA0"/>
                </a:solidFill>
              </a:rPr>
              <a:t>Il convient maintenant de se pencher sur les nouveaux statuts d’Université Côte d’Azur. </a:t>
            </a:r>
          </a:p>
          <a:p>
            <a:endParaRPr lang="fr-FR" sz="1600" dirty="0">
              <a:solidFill>
                <a:srgbClr val="007EA0"/>
              </a:solidFill>
            </a:endParaRPr>
          </a:p>
          <a:p>
            <a:pPr algn="just"/>
            <a:r>
              <a:rPr lang="fr-FR" sz="1600" dirty="0">
                <a:solidFill>
                  <a:srgbClr val="007EA0"/>
                </a:solidFill>
              </a:rPr>
              <a:t>En effet, pour le MESRI, compte tenu des statuts d’établissements publics expérimentaux en vigueur, seule la qualification de Grand établissement peut permettre, en l’état du droit en vigueur, une pérennisation de ses statuts.</a:t>
            </a:r>
          </a:p>
          <a:p>
            <a:pPr algn="just"/>
            <a:endParaRPr lang="fr-FR" sz="1600" dirty="0">
              <a:solidFill>
                <a:srgbClr val="007EA0"/>
              </a:solidFill>
            </a:endParaRPr>
          </a:p>
          <a:p>
            <a:pPr algn="just"/>
            <a:r>
              <a:rPr lang="fr-FR" sz="1600" dirty="0">
                <a:solidFill>
                  <a:srgbClr val="007EA0"/>
                </a:solidFill>
              </a:rPr>
              <a:t>Université Côte d’Azur doit préciser si des modifications liées à son organisation et à son fonctionnement sont envisagées dans ses nouveaux Statuts. En revanche, le MESRI a rappelé que :</a:t>
            </a:r>
          </a:p>
          <a:p>
            <a:pPr algn="just"/>
            <a:endParaRPr lang="fr-FR" sz="1600" dirty="0">
              <a:solidFill>
                <a:srgbClr val="007EA0"/>
              </a:solidFill>
            </a:endParaRPr>
          </a:p>
          <a:p>
            <a:pPr marL="285750" indent="-285750" algn="just">
              <a:buFontTx/>
              <a:buChar char="-"/>
            </a:pPr>
            <a:r>
              <a:rPr lang="fr-FR" sz="1600" dirty="0">
                <a:solidFill>
                  <a:srgbClr val="007EA0"/>
                </a:solidFill>
              </a:rPr>
              <a:t>seules des modifications non substantielles sont acceptées ;</a:t>
            </a:r>
          </a:p>
          <a:p>
            <a:pPr marL="285750" indent="-285750" algn="just">
              <a:buFontTx/>
              <a:buChar char="-"/>
            </a:pPr>
            <a:r>
              <a:rPr lang="fr-FR" sz="1600" dirty="0">
                <a:solidFill>
                  <a:srgbClr val="007EA0"/>
                </a:solidFill>
              </a:rPr>
              <a:t>toute modification doit avoir été expérimentée par l’établissement public avec des justifications appuyées de son expérience de fonctionnement.</a:t>
            </a:r>
          </a:p>
          <a:p>
            <a:pPr algn="just"/>
            <a:endParaRPr lang="fr-FR" sz="1600" dirty="0">
              <a:solidFill>
                <a:srgbClr val="007EA0"/>
              </a:solidFill>
            </a:endParaRPr>
          </a:p>
          <a:p>
            <a:pPr algn="just"/>
            <a:r>
              <a:rPr lang="fr-FR" sz="1600" dirty="0">
                <a:solidFill>
                  <a:srgbClr val="007EA0"/>
                </a:solidFill>
              </a:rPr>
              <a:t>Le MESRI doit s’assurer que la durée de l’expérimentation a permis de mettre en œuvre l’ensemble des finalités énoncées dans les statuts de l’établissement expérimental ainsi qu’une participation effective de l’ensemble des acteurs. </a:t>
            </a:r>
          </a:p>
          <a:p>
            <a:pPr algn="just"/>
            <a:endParaRPr lang="fr-FR" sz="1600" dirty="0">
              <a:solidFill>
                <a:srgbClr val="007EA0"/>
              </a:solidFill>
            </a:endParaRPr>
          </a:p>
          <a:p>
            <a:pPr algn="just"/>
            <a:r>
              <a:rPr lang="fr-FR" sz="1600" dirty="0">
                <a:solidFill>
                  <a:srgbClr val="007EA0"/>
                </a:solidFill>
              </a:rPr>
              <a:t>En l’état, les modifications présentées ont reçu l’avis favorable de la DGESIP.</a:t>
            </a:r>
          </a:p>
          <a:p>
            <a:pPr algn="just"/>
            <a:r>
              <a:rPr lang="fr-FR" sz="1600" dirty="0">
                <a:solidFill>
                  <a:srgbClr val="007EA0"/>
                </a:solidFill>
              </a:rPr>
              <a:t> </a:t>
            </a:r>
          </a:p>
          <a:p>
            <a:pPr algn="just"/>
            <a:r>
              <a:rPr lang="fr-FR" sz="1600" dirty="0">
                <a:solidFill>
                  <a:srgbClr val="007EA0"/>
                </a:solidFill>
              </a:rPr>
              <a:t>Dernière précision, toute modification ultérieure des statuts du grand établissement nécessitera un décret en Conseil d’Etat d’approbation statutaire.</a:t>
            </a:r>
            <a:endParaRPr lang="fr-FR" sz="2000" dirty="0"/>
          </a:p>
        </p:txBody>
      </p:sp>
    </p:spTree>
    <p:extLst>
      <p:ext uri="{BB962C8B-B14F-4D97-AF65-F5344CB8AC3E}">
        <p14:creationId xmlns:p14="http://schemas.microsoft.com/office/powerpoint/2010/main" val="3007688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oogle Shape;67;p1">
            <a:extLst>
              <a:ext uri="{FF2B5EF4-FFF2-40B4-BE49-F238E27FC236}">
                <a16:creationId xmlns:a16="http://schemas.microsoft.com/office/drawing/2014/main" id="{2975E4B1-73EB-4113-8907-CFA7434D1A5D}"/>
              </a:ext>
            </a:extLst>
          </p:cNvPr>
          <p:cNvPicPr preferRelativeResize="0"/>
          <p:nvPr/>
        </p:nvPicPr>
        <p:blipFill>
          <a:blip r:embed="rId2">
            <a:alphaModFix/>
          </a:blip>
          <a:stretch>
            <a:fillRect/>
          </a:stretch>
        </p:blipFill>
        <p:spPr>
          <a:xfrm>
            <a:off x="0" y="6658075"/>
            <a:ext cx="12192000" cy="199925"/>
          </a:xfrm>
          <a:prstGeom prst="rect">
            <a:avLst/>
          </a:prstGeom>
          <a:noFill/>
          <a:ln>
            <a:noFill/>
          </a:ln>
        </p:spPr>
      </p:pic>
      <p:pic>
        <p:nvPicPr>
          <p:cNvPr id="18" name="Google Shape;68;p1">
            <a:extLst>
              <a:ext uri="{FF2B5EF4-FFF2-40B4-BE49-F238E27FC236}">
                <a16:creationId xmlns:a16="http://schemas.microsoft.com/office/drawing/2014/main" id="{3A16A24F-178E-4844-B7E1-CB1520D55EE7}"/>
              </a:ext>
            </a:extLst>
          </p:cNvPr>
          <p:cNvPicPr preferRelativeResize="0"/>
          <p:nvPr/>
        </p:nvPicPr>
        <p:blipFill rotWithShape="1">
          <a:blip r:embed="rId3">
            <a:alphaModFix/>
          </a:blip>
          <a:srcRect b="40880"/>
          <a:stretch/>
        </p:blipFill>
        <p:spPr>
          <a:xfrm>
            <a:off x="117025" y="66400"/>
            <a:ext cx="4104259" cy="619400"/>
          </a:xfrm>
          <a:prstGeom prst="rect">
            <a:avLst/>
          </a:prstGeom>
          <a:noFill/>
          <a:ln>
            <a:noFill/>
          </a:ln>
        </p:spPr>
      </p:pic>
      <p:sp>
        <p:nvSpPr>
          <p:cNvPr id="54" name="ZoneTexte 53">
            <a:extLst>
              <a:ext uri="{FF2B5EF4-FFF2-40B4-BE49-F238E27FC236}">
                <a16:creationId xmlns:a16="http://schemas.microsoft.com/office/drawing/2014/main" id="{90D8AC4A-3065-4D6A-9D55-C09D48B70152}"/>
              </a:ext>
            </a:extLst>
          </p:cNvPr>
          <p:cNvSpPr txBox="1"/>
          <p:nvPr/>
        </p:nvSpPr>
        <p:spPr>
          <a:xfrm>
            <a:off x="1320674" y="2576033"/>
            <a:ext cx="3902985" cy="1077218"/>
          </a:xfrm>
          <a:prstGeom prst="rect">
            <a:avLst/>
          </a:prstGeom>
          <a:solidFill>
            <a:srgbClr val="EBF0F7"/>
          </a:solidFill>
          <a:ln>
            <a:solidFill>
              <a:srgbClr val="007EA0"/>
            </a:solidFill>
          </a:ln>
        </p:spPr>
        <p:txBody>
          <a:bodyPr wrap="square" lIns="90000" tIns="45720" rIns="91440" bIns="45720" rtlCol="0" anchor="t">
            <a:spAutoFit/>
          </a:bodyPr>
          <a:lstStyle/>
          <a:p>
            <a:pPr algn="just"/>
            <a:r>
              <a:rPr lang="fr-FR" sz="1600" dirty="0">
                <a:solidFill>
                  <a:srgbClr val="007EA0"/>
                </a:solidFill>
                <a:latin typeface="Calibri"/>
                <a:cs typeface="Calibri"/>
              </a:rPr>
              <a:t>Il est ajouté qu’Université Côte d’Azur est cheffe de file du pilotage de la politique de site en  matière d’enseignement supérieur, de recherche et d’innovation (article 1)</a:t>
            </a:r>
          </a:p>
        </p:txBody>
      </p:sp>
      <p:sp>
        <p:nvSpPr>
          <p:cNvPr id="4" name="ZoneTexte 3">
            <a:extLst>
              <a:ext uri="{FF2B5EF4-FFF2-40B4-BE49-F238E27FC236}">
                <a16:creationId xmlns:a16="http://schemas.microsoft.com/office/drawing/2014/main" id="{809D2C42-E1E0-4002-8C0B-756B4E058607}"/>
              </a:ext>
            </a:extLst>
          </p:cNvPr>
          <p:cNvSpPr txBox="1"/>
          <p:nvPr/>
        </p:nvSpPr>
        <p:spPr>
          <a:xfrm>
            <a:off x="373224" y="1019618"/>
            <a:ext cx="11178074" cy="1477328"/>
          </a:xfrm>
          <a:prstGeom prst="rect">
            <a:avLst/>
          </a:prstGeom>
          <a:noFill/>
        </p:spPr>
        <p:txBody>
          <a:bodyPr wrap="square" rtlCol="0">
            <a:spAutoFit/>
          </a:bodyPr>
          <a:lstStyle/>
          <a:p>
            <a:pPr algn="just"/>
            <a:r>
              <a:rPr lang="fr-FR" dirty="0">
                <a:solidFill>
                  <a:srgbClr val="007EA0"/>
                </a:solidFill>
              </a:rPr>
              <a:t>Comme rappelé précédemment, le HCERES a « considéré que rien ne s’oppose à ce que le ministère en charge de l’enseignement supérieur procède à la création par voie réglementaire du nouvel établissement ». Aussi, il vous est proposé une modification très stabilisée et non substantielle des Statuts d’Université Côte d’Azur. </a:t>
            </a:r>
          </a:p>
          <a:p>
            <a:endParaRPr lang="fr-FR" dirty="0">
              <a:solidFill>
                <a:srgbClr val="007EA0"/>
              </a:solidFill>
            </a:endParaRPr>
          </a:p>
          <a:p>
            <a:r>
              <a:rPr lang="fr-FR" dirty="0">
                <a:solidFill>
                  <a:srgbClr val="007EA0"/>
                </a:solidFill>
              </a:rPr>
              <a:t>Voici quelques modifications :</a:t>
            </a:r>
          </a:p>
        </p:txBody>
      </p:sp>
      <p:sp>
        <p:nvSpPr>
          <p:cNvPr id="12" name="ZoneTexte 11">
            <a:extLst>
              <a:ext uri="{FF2B5EF4-FFF2-40B4-BE49-F238E27FC236}">
                <a16:creationId xmlns:a16="http://schemas.microsoft.com/office/drawing/2014/main" id="{2007BA7C-3AAC-49F3-A14A-B763FF88C12B}"/>
              </a:ext>
            </a:extLst>
          </p:cNvPr>
          <p:cNvSpPr txBox="1"/>
          <p:nvPr/>
        </p:nvSpPr>
        <p:spPr>
          <a:xfrm>
            <a:off x="5429253" y="4241104"/>
            <a:ext cx="3902985" cy="830997"/>
          </a:xfrm>
          <a:prstGeom prst="rect">
            <a:avLst/>
          </a:prstGeom>
          <a:solidFill>
            <a:srgbClr val="EBF0F7"/>
          </a:solidFill>
          <a:ln>
            <a:solidFill>
              <a:srgbClr val="007EA0"/>
            </a:solidFill>
          </a:ln>
        </p:spPr>
        <p:txBody>
          <a:bodyPr wrap="square" lIns="90000" tIns="45720" rIns="91440" bIns="45720" rtlCol="0" anchor="t">
            <a:spAutoFit/>
          </a:bodyPr>
          <a:lstStyle/>
          <a:p>
            <a:pPr algn="just"/>
            <a:r>
              <a:rPr lang="fr-FR" sz="1600" dirty="0">
                <a:solidFill>
                  <a:srgbClr val="007EA0"/>
                </a:solidFill>
                <a:latin typeface="Calibri"/>
                <a:cs typeface="Calibri"/>
              </a:rPr>
              <a:t>Conformément à sa demande l’ERACM ne sera plus établissement-associé d’</a:t>
            </a:r>
            <a:r>
              <a:rPr lang="fr-FR" sz="1600" dirty="0" err="1">
                <a:solidFill>
                  <a:srgbClr val="007EA0"/>
                </a:solidFill>
                <a:latin typeface="Calibri"/>
                <a:cs typeface="Calibri"/>
              </a:rPr>
              <a:t>UniCA</a:t>
            </a:r>
            <a:r>
              <a:rPr lang="fr-FR" sz="1600" dirty="0">
                <a:solidFill>
                  <a:srgbClr val="007EA0"/>
                </a:solidFill>
                <a:latin typeface="Calibri"/>
                <a:cs typeface="Calibri"/>
              </a:rPr>
              <a:t> (article 4) </a:t>
            </a:r>
          </a:p>
        </p:txBody>
      </p:sp>
      <p:sp>
        <p:nvSpPr>
          <p:cNvPr id="13" name="ZoneTexte 12">
            <a:extLst>
              <a:ext uri="{FF2B5EF4-FFF2-40B4-BE49-F238E27FC236}">
                <a16:creationId xmlns:a16="http://schemas.microsoft.com/office/drawing/2014/main" id="{4A54D8AA-D6E3-4474-91B0-7AEB5C03F990}"/>
              </a:ext>
            </a:extLst>
          </p:cNvPr>
          <p:cNvSpPr txBox="1"/>
          <p:nvPr/>
        </p:nvSpPr>
        <p:spPr>
          <a:xfrm>
            <a:off x="1320674" y="3820333"/>
            <a:ext cx="3902985" cy="2554545"/>
          </a:xfrm>
          <a:prstGeom prst="rect">
            <a:avLst/>
          </a:prstGeom>
          <a:solidFill>
            <a:srgbClr val="EBF0F7"/>
          </a:solidFill>
          <a:ln>
            <a:solidFill>
              <a:srgbClr val="007EA0"/>
            </a:solidFill>
          </a:ln>
        </p:spPr>
        <p:txBody>
          <a:bodyPr wrap="square" lIns="90000" tIns="45720" rIns="91440" bIns="45720" rtlCol="0" anchor="t">
            <a:spAutoFit/>
          </a:bodyPr>
          <a:lstStyle/>
          <a:p>
            <a:pPr algn="just"/>
            <a:r>
              <a:rPr lang="fr-FR" sz="1600" dirty="0">
                <a:solidFill>
                  <a:srgbClr val="007EA0"/>
                </a:solidFill>
                <a:latin typeface="Calibri"/>
                <a:cs typeface="Calibri"/>
              </a:rPr>
              <a:t>Au fil des Statuts, le COPIL est recentré sur son rôle de pilotage et de stratégie, il ne sera donc plus sollicité sur :</a:t>
            </a:r>
          </a:p>
          <a:p>
            <a:pPr algn="just"/>
            <a:endParaRPr lang="fr-FR" sz="1600" dirty="0">
              <a:solidFill>
                <a:srgbClr val="007EA0"/>
              </a:solidFill>
              <a:latin typeface="Calibri"/>
              <a:cs typeface="Calibri"/>
            </a:endParaRPr>
          </a:p>
          <a:p>
            <a:pPr marL="285750" indent="-285750" algn="just">
              <a:buFontTx/>
              <a:buChar char="-"/>
            </a:pPr>
            <a:r>
              <a:rPr lang="fr-FR" sz="1600" dirty="0">
                <a:solidFill>
                  <a:srgbClr val="007EA0"/>
                </a:solidFill>
                <a:latin typeface="Calibri"/>
                <a:cs typeface="Calibri"/>
              </a:rPr>
              <a:t>la répartition des recrutements d'enseignants chercheurs, de chercheurs et d'enseignants ;</a:t>
            </a:r>
          </a:p>
          <a:p>
            <a:pPr marL="285750" indent="-285750" algn="just">
              <a:buFontTx/>
              <a:buChar char="-"/>
            </a:pPr>
            <a:endParaRPr lang="fr-FR" sz="1600" dirty="0">
              <a:solidFill>
                <a:srgbClr val="007EA0"/>
              </a:solidFill>
              <a:latin typeface="Calibri"/>
              <a:cs typeface="Calibri"/>
            </a:endParaRPr>
          </a:p>
          <a:p>
            <a:pPr marL="285750" indent="-285750" algn="just">
              <a:buFontTx/>
              <a:buChar char="-"/>
            </a:pPr>
            <a:r>
              <a:rPr lang="fr-FR" sz="1600" dirty="0">
                <a:solidFill>
                  <a:srgbClr val="007EA0"/>
                </a:solidFill>
                <a:latin typeface="Calibri"/>
                <a:cs typeface="Calibri"/>
              </a:rPr>
              <a:t>le collège des personnalités qualifiées au CAC ;</a:t>
            </a:r>
          </a:p>
        </p:txBody>
      </p:sp>
      <p:sp>
        <p:nvSpPr>
          <p:cNvPr id="14" name="ZoneTexte 13">
            <a:extLst>
              <a:ext uri="{FF2B5EF4-FFF2-40B4-BE49-F238E27FC236}">
                <a16:creationId xmlns:a16="http://schemas.microsoft.com/office/drawing/2014/main" id="{CC8AD91E-3C09-44F1-9288-B9098DBBFFD4}"/>
              </a:ext>
            </a:extLst>
          </p:cNvPr>
          <p:cNvSpPr txBox="1"/>
          <p:nvPr/>
        </p:nvSpPr>
        <p:spPr>
          <a:xfrm>
            <a:off x="5429253" y="2584541"/>
            <a:ext cx="3902985" cy="1569660"/>
          </a:xfrm>
          <a:prstGeom prst="rect">
            <a:avLst/>
          </a:prstGeom>
          <a:solidFill>
            <a:srgbClr val="EBF0F7"/>
          </a:solidFill>
          <a:ln>
            <a:solidFill>
              <a:srgbClr val="007EA0"/>
            </a:solidFill>
          </a:ln>
        </p:spPr>
        <p:txBody>
          <a:bodyPr wrap="square" lIns="90000" tIns="45720" rIns="91440" bIns="45720" rtlCol="0" anchor="t">
            <a:spAutoFit/>
          </a:bodyPr>
          <a:lstStyle/>
          <a:p>
            <a:pPr algn="just"/>
            <a:r>
              <a:rPr lang="fr-FR" sz="1600" dirty="0">
                <a:solidFill>
                  <a:srgbClr val="007EA0"/>
                </a:solidFill>
                <a:latin typeface="Calibri"/>
                <a:cs typeface="Calibri"/>
              </a:rPr>
              <a:t>Quelques modifications de forme sont prévues, par exemple : suppression du préambule ; bonne terminologie pour les ONR ou les Vice-présidents Statutaires ou Délégués ; nouvelle appellation d’une prime à l’article 50</a:t>
            </a:r>
          </a:p>
        </p:txBody>
      </p:sp>
    </p:spTree>
    <p:extLst>
      <p:ext uri="{BB962C8B-B14F-4D97-AF65-F5344CB8AC3E}">
        <p14:creationId xmlns:p14="http://schemas.microsoft.com/office/powerpoint/2010/main" val="273651082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30999</TotalTime>
  <Words>771</Words>
  <Application>Microsoft Office PowerPoint</Application>
  <PresentationFormat>Grand écran</PresentationFormat>
  <Paragraphs>44</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Benjamin Seror</dc:creator>
  <cp:lastModifiedBy>Benjamin Seror</cp:lastModifiedBy>
  <cp:revision>392</cp:revision>
  <dcterms:created xsi:type="dcterms:W3CDTF">2020-07-21T21:24:37Z</dcterms:created>
  <dcterms:modified xsi:type="dcterms:W3CDTF">2024-05-12T19:13:11Z</dcterms:modified>
</cp:coreProperties>
</file>