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BDC923-71B5-0D4E-818D-42A654591223}" v="1" dt="2023-01-04T09:13:39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2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C65E3-6AF0-13B2-E5AB-4DCE199D2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E0F22D-9B5E-E582-04CA-30F0136D2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E75E94-4233-99DF-8962-27677E47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8154AE-AE8A-9209-336C-07D6123B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76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AA29D4-53E0-D523-5679-20E575B10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B90F3F-DD5E-3EB4-FC72-01065CEA3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48E365-2D0C-51FC-4B73-096E7053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D11DE-BC52-F868-6A84-DA3699E4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B8B1C8-8E9B-1234-58CD-EF82EB7A7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05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B300165-5E1D-69F8-DA6E-23FF3E090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166042-B527-564D-0689-A7BA32ADF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7C9AD2-7A90-936A-7664-DBB79195E1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40E7FF-E95D-2CEF-3E0E-57A0DE11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E9070B-F54C-103B-3262-42B85A02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78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41AD17-1657-6F8A-F7D4-E9AB894D9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C84134-F977-E430-F05A-2856F4EE5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23A0D1-CC60-8B24-F886-B1099615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F70455-BA89-C485-B992-0706F826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B4F9A8-BF9C-9950-CDFB-645E37D7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70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348FA-27C8-6333-7005-72367B59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216FB6-5C95-7532-300D-0C858DC54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59A05B-79F4-F9D7-7555-3A440E608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38BCEC-A81A-2AB9-25AE-2BA2170F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D6355E-2463-4F4D-A83F-0676318F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41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73E5F-4A41-58FC-94CC-1C7AEE9C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86DA6B-9375-6481-0549-AA47FF6C6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360833-06A2-493B-B5B1-F74D862F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654A58-0C94-4516-1EE2-75ECABF6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FA4282-9482-6B48-A70C-08DAA26C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84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2E959-1CA1-9641-3E15-CBFCE66D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E12220-A506-5E36-532C-E6FBD96FB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76DAB8-57D7-BE52-2FCD-FED09EBC1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73C2D2-F0D6-15D9-B5D4-239BDA819B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6B43AC-08AD-BA92-BDBF-35154C21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432172-768C-E85C-A62C-3DF42F5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64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BA7510-4D80-C06D-C2E3-650B5F89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8B3284-5C98-CBBC-D7A1-1FDBD8F1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AF7FE3-017B-D113-27EB-3F92E7D82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EBEEEF-BED7-271E-AA94-10492ED67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AAB9C9C-4817-EF9C-A8CE-46CEE8989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391ABA-6DED-A771-0AC9-A6116456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472AD6-BAA6-B61D-75D2-49730B35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89A367A-5FF4-5D4C-CE67-54E72AF3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23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495837-964A-DA8D-2486-F289EF0F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888BF4-EA40-28BC-BF50-A1F62707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91D5FB-3BEC-D63D-79CC-EBF28F41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FFC05F-11D1-4D0F-3249-F41213CD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219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D0FB1A-5C03-B7F4-4DB2-CFEECE6A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44DADD-6A16-C892-6731-A4773A3B7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C2E48E-3BB9-5698-CBB7-B87C73CD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762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8BB86C-FDB5-E46D-81A8-2EC33B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DCFE6D-47F4-8618-6690-07C7AC2C2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03F353-5109-43D0-D22A-17B13934D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E6A5A2-FDBB-CC83-8B7A-BA63B9C6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5F8B38-0164-698E-CC2E-388F6CDE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7A4C8C-7A16-ED4F-A75B-D98E37E8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27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F6CBAB-ACD4-D41B-4961-3CD6BBB3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0F4622-4FDD-2D28-7225-89CBB1FD1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D00BD4-5DA9-6EC8-394F-8481225C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DB1938-96B1-62E7-4562-2CE7421D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BA93E2-0B27-4686-09F4-FEF69DC0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351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7682BE-5FD0-DCF7-94BA-62EC611CA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11433BA-460A-2FF8-D110-C1B69AED8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3E401F-2053-CA9E-5D28-7EB6BBFB7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E09D95-BD2C-B26F-387F-5E3C02C5F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EDBAD5-594F-2F8A-984D-98652501C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49362C-A7DB-E1A8-6783-238B20AD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395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95A5A-6803-E27D-DB93-5A5083F4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A5D2E-BCB4-0B62-3416-70A592ECA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1EABB1-99A7-1CFD-E444-29037052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458410-68EA-C609-776A-CDCFF272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7131E2-4AF4-766A-2476-40AC9637A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46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4569191-3916-3DEC-A68B-54DECD0F8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5231B0-EB71-830A-B5B0-DDF5097D7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B881B4-4776-6A3B-5163-A869F081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B2E80D-9A10-3D4D-A6EB-960752701170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DEEBD6-A383-6256-4039-9C6DDE1A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F3F36F-4F76-C5FC-FAAA-FA4D4F00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B0B6A-E8E2-654F-B030-65D81B4B2A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206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0EFD2-0E95-D18E-878B-7BDD1D20F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522574-74CE-7C5E-E777-D881598CF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8FEDC3-97E7-0887-2DE5-7F8FF605B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D9E8A3-514A-D626-954D-5053D3EA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F2A3B3-0F05-0983-B27A-7AD4FA36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453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897906-3F83-CC2A-A488-C3E14FCC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C9D4DF-760B-6A72-E099-4D0B1F4A3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B4741E-F334-5C1E-978D-0CA07995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DE96A6-F257-0F94-183C-1A0DA66A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6B91A1-E5CF-E331-A493-1C793805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670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B8B43B-8A1B-E5FB-4EFC-0CCA78B2D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348304-F22D-1EFC-C895-65D1C824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F4A2A4-C4B7-BB8B-B70C-A3E9F198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5F1C5F-D91E-EEF0-1920-25B41266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6F9920-A8E7-4054-FAA4-AA769BA5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056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A3E3A-34AC-326D-5522-C353ECBE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1FAE41-A711-51DD-0DD6-D045B92AB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9BD815-6A30-30B3-B88F-793DADEE5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63D3D0-735B-9FDC-7DDE-69F5CBCE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0A3B4E-E873-756B-340B-EDD60CDD0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887BFB-43CD-681B-0687-60FEB250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003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D7EEB-AB89-A18F-A309-F8FFEAF9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076678-D4F5-8816-27AE-1B20BB404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13DE8B-E832-EE63-A85A-AA7A483DA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1AF848-3AF3-0198-3CEE-0FFCB868A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F054C2-1F44-D94F-6DF2-BF564DD90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672A909-4117-2227-900B-63D50292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427F247-6638-95D9-F5C9-BA069500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9BAC115-3E84-47A1-2B22-F38BF610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891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CFFC6-7380-D94F-B50B-5ED70329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0D0F0F-120B-72FF-F7B2-BF7ED5B7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5DCA4B-7D8B-298F-C128-FFBDA2A0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006F01-0D3F-0719-AD2B-3E66FFFF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459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2CB80E-7285-997A-7A10-129D5C4D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C48F58-9304-C429-E065-75790E06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9ED354-1CED-1074-83DE-3D597CD5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04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83DAD-276E-A467-187E-8EAE2A9F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49BFD3-3370-DCCF-3FDE-27259D382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F1CA91-DC0A-8A96-8E7E-4256F1043F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860BAE-5F10-EE33-88B2-02B6FCEF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7AB8DA-9FB7-705F-89D7-4150D5CC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629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B74F9B-C74C-BACB-9946-9E03B706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3C805E-32F3-7704-5EBC-3AF0E5991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092D3A-AB0A-A898-CA2D-AF50F4AF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571442-41C1-FCE5-8D73-07FB9C36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46A2E7-D577-FB90-3D31-B615D8C1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EBA188-9B94-32F4-A03E-90833285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796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B8B247-2DF7-178B-1E80-71298733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44D81BF-6F37-A243-0698-7CC4613F3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BB0503-9C52-A333-B574-044C80C87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5D1801-EE78-89BF-4BBB-608605C6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F9F3A9-569C-0D60-3B25-3C1E52CD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7FBF1B-D3EB-0ADA-F5C9-F5E0685C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132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806AE-4025-0F36-3EFA-5661773F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6060BD-304D-A55D-1454-AB193BD68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0F7221-3A27-5123-DC0A-6255AB83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C20E30-8B23-5492-8843-EC142E80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8F78B-6185-EA3B-08B8-F0B288FB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727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A29BC2-19EB-15E7-ECD5-66E938203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7C60A4-9496-3042-5320-9B696393C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5226CB-A785-4ECF-FCDB-2EC381E6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942E-4F69-204E-8421-6BEA8848021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C39801-7850-081F-63A5-94DA4CF8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A3C1DC-26EA-7605-1C9E-02D3479D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61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6EF94-B030-543D-F940-B3F134B94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9DD78D-7789-6B47-B9F9-9CE7B7E15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B0E5C3-CCB7-A47F-B64F-404C5AFDD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368325-1B1D-D3A1-E37C-B995872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B743D2-AA76-4443-9A23-3F1B6B2F0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0B4C71-F6C5-7774-0253-ACB5C1B7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79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551408-0D89-1F1A-FF39-77C99966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111FFD-F368-8EA1-82DB-BEDC7446D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3919DC-D11C-E78E-CAEA-22CFDF228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DD2494C-97B7-40C1-536E-7C6BF4618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CB49B3-1804-FCC7-4627-2F0577FEC3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280EDEF-2CFA-0DD6-44A8-EAC28D71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47464E6-89DF-FA71-5C3F-3D8942BE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E91A5CD-97DD-6937-0C1D-CF7C8331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39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143671-4EBD-0762-A3D5-7451D5F3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59B1B3-133B-7C44-DBD4-A793996FD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6EDBD3-13EA-671D-1518-262B28449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2B0DAD-3C1D-79A3-AA50-F94C1874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97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9EC60D6-6852-0AE3-4D72-C558AC823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C3A0E5-F6CF-776B-CDBB-1EE58698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F03113-E699-6771-6096-1CBB7141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01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2AF622-512A-6D51-15EE-95BA7E06A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B0F877-525F-419E-E081-0ACC9A4BF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A00CD3-5F4A-ACC0-B096-51FF654ED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BA8B0C-36F4-519A-322F-8BEB442C0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DF5E5C-99C1-3876-4480-666FC268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F279A0-78AF-4703-AD0A-91367645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50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1E606-664C-2061-DB10-E7DFED1B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24E2D9C-10B9-FFA4-941E-367F1AE65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38983A-A76E-EB53-C970-7E7A73EF9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E29613-9698-8E2B-DE70-E4BCA9C8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633761-A2B9-3144-BAF5-2BB576D2848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AAB6F2-EED0-266B-4233-F972AC71B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158E19-7EC1-50A0-41C4-83E09821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3F4FF3-C51F-064A-B1CB-23BD21A301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65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30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35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645693E-E06A-B778-3E99-8E50DCFE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B51781-8E77-97FD-CE25-919F1B6B1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B624A3-7AD6-A6C8-3BCC-340CEBE27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0942E-4F69-204E-8421-6BEA8848021C}" type="datetimeFigureOut">
              <a:rPr lang="fr-FR" smtClean="0"/>
              <a:t>04/01/2023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63E66E-1A1B-1818-8BF4-BEF5A837E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D2EEA2-AEF5-9797-AC4B-11DD8A90C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DEF4B-E9D5-184E-A6E4-022582576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8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personne&#10;&#10;Description générée automatiquement">
            <a:extLst>
              <a:ext uri="{FF2B5EF4-FFF2-40B4-BE49-F238E27FC236}">
                <a16:creationId xmlns:a16="http://schemas.microsoft.com/office/drawing/2014/main" id="{67EBDFF9-EE41-CA1F-5EAD-31D228EF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3592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C27835D5-F38D-FDD5-87FF-ED2D7C08DFB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445496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5400" b="1" spc="600">
                <a:solidFill>
                  <a:schemeClr val="bg1"/>
                </a:solidFill>
                <a:latin typeface="BROTHER-1816-BOOK" pitchFamily="2" charset="0"/>
                <a:ea typeface="Apex New Book Italic" panose="02010600040501010103" pitchFamily="2" charset="77"/>
              </a:rPr>
              <a:t>#Dare to </a:t>
            </a:r>
            <a:r>
              <a:rPr lang="fr-FR" sz="5400" spc="600">
                <a:solidFill>
                  <a:schemeClr val="bg1"/>
                </a:solidFill>
                <a:latin typeface="BROTHER-1816-LIGHT" pitchFamily="2" charset="0"/>
                <a:ea typeface="Apex New Book Italic" panose="02010600040501010103" pitchFamily="2" charset="77"/>
              </a:rPr>
              <a:t>Create</a:t>
            </a:r>
            <a:endParaRPr lang="fr-FR" sz="5400" spc="600" dirty="0">
              <a:solidFill>
                <a:schemeClr val="bg1"/>
              </a:solidFill>
              <a:latin typeface="BROTHER-1816-LIGHT" pitchFamily="2" charset="0"/>
              <a:ea typeface="Apex New Book Italic" panose="02010600040501010103" pitchFamily="2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AC9120-1412-AD01-D383-B6E1A5B190C9}"/>
              </a:ext>
            </a:extLst>
          </p:cNvPr>
          <p:cNvSpPr txBox="1"/>
          <p:nvPr/>
        </p:nvSpPr>
        <p:spPr>
          <a:xfrm rot="16200000">
            <a:off x="11051255" y="740203"/>
            <a:ext cx="892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ROTHER-1816-BOOK" pitchFamily="2" charset="0"/>
              </a:rPr>
              <a:t>Oser créer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825281-B661-D9D7-4D19-1B9085B16960}"/>
              </a:ext>
            </a:extLst>
          </p:cNvPr>
          <p:cNvSpPr txBox="1"/>
          <p:nvPr/>
        </p:nvSpPr>
        <p:spPr>
          <a:xfrm>
            <a:off x="6862618" y="2438400"/>
            <a:ext cx="432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ROTHER-1816-BOOK" pitchFamily="2" charset="0"/>
              </a:rPr>
              <a:t>TITRE DE LA PRESENTATION</a:t>
            </a:r>
          </a:p>
        </p:txBody>
      </p:sp>
    </p:spTree>
    <p:extLst>
      <p:ext uri="{BB962C8B-B14F-4D97-AF65-F5344CB8AC3E}">
        <p14:creationId xmlns:p14="http://schemas.microsoft.com/office/powerpoint/2010/main" val="70004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35BEC0-C1D0-939A-679A-62FBA58C4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506" y="771792"/>
            <a:ext cx="5854700" cy="4978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CB23BF9-E669-B1BC-517E-38DA60222479}"/>
              </a:ext>
            </a:extLst>
          </p:cNvPr>
          <p:cNvSpPr txBox="1"/>
          <p:nvPr/>
        </p:nvSpPr>
        <p:spPr>
          <a:xfrm>
            <a:off x="1161483" y="730182"/>
            <a:ext cx="3782349" cy="32951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Art, literature, languages, humanities and social sciences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b="0" i="0" strike="noStrike" cap="none" spc="0" baseline="0" dirty="0" err="1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Carlone</a:t>
            </a: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 campus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Economics, business, management, dentistry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Saint Jean </a:t>
            </a:r>
            <a:r>
              <a:rPr lang="en-US" sz="1000" b="0" i="0" strike="noStrike" cap="none" spc="0" baseline="0" dirty="0" err="1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d'Angely</a:t>
            </a: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 campus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Science and technology, life sciences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b="0" i="0" strike="noStrike" cap="none" spc="0" baseline="0" dirty="0" err="1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Valrose</a:t>
            </a: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 campus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Risk and sustainable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dirty="0">
                <a:solidFill>
                  <a:srgbClr val="767171"/>
                </a:solidFill>
                <a:latin typeface="BROTHER-1816-BOOK"/>
                <a:ea typeface="BROTHER-1816-BOOK"/>
                <a:cs typeface="BROTHER-1816-BOOK"/>
              </a:rPr>
              <a:t>Plan du Var - IMREDD</a:t>
            </a: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 campus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University Institute of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b="0" i="0" strike="noStrike" cap="none" spc="0" baseline="0" dirty="0" err="1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Fabron</a:t>
            </a: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 campus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Law, political science - Institute for Peace</a:t>
            </a:r>
            <a:br>
              <a:rPr sz="1000" dirty="0"/>
            </a:b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 and Development Law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b="0" i="0" strike="noStrike" cap="none" spc="0" baseline="0" dirty="0" err="1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Trotabas</a:t>
            </a: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 campus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Medicine, life and health sciences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Pasteur Campus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Physical therapy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IFMK campus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Sports science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Plan du Var -Sports science campus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 dirty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Teacher training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000" b="0" i="0" strike="noStrike" cap="none" spc="0" baseline="0" dirty="0" err="1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Liegeard</a:t>
            </a:r>
            <a:r>
              <a:rPr lang="en-US" sz="1000" b="0" i="0" strike="noStrike" cap="none" spc="0" baseline="0" dirty="0">
                <a:solidFill>
                  <a:srgbClr val="767171"/>
                </a:solidFill>
                <a:effectLst/>
                <a:latin typeface="BROTHER-1816-BOOK"/>
                <a:ea typeface="BROTHER-1816-BOOK"/>
                <a:cs typeface="BROTHER-1816-BOOK"/>
              </a:rPr>
              <a:t> campus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CB1BAB9-0121-CDD9-D707-7B3E7CAEFA9D}"/>
              </a:ext>
            </a:extLst>
          </p:cNvPr>
          <p:cNvSpPr txBox="1"/>
          <p:nvPr/>
        </p:nvSpPr>
        <p:spPr>
          <a:xfrm>
            <a:off x="347133" y="686988"/>
            <a:ext cx="694960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600" b="0" i="0" strike="noStrike" cap="none" spc="0" baseline="0">
                <a:solidFill>
                  <a:srgbClr val="000000"/>
                </a:solidFill>
                <a:effectLst/>
                <a:latin typeface="BROTHER-1816-BOOK"/>
                <a:ea typeface="BROTHER-1816-BOOK"/>
                <a:cs typeface="BROTHER-1816-BOOK"/>
              </a:rPr>
              <a:t>NICE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C9386F-FFA5-1064-9C43-7C026C1500CB}"/>
              </a:ext>
            </a:extLst>
          </p:cNvPr>
          <p:cNvSpPr txBox="1"/>
          <p:nvPr/>
        </p:nvSpPr>
        <p:spPr>
          <a:xfrm>
            <a:off x="347919" y="4048232"/>
            <a:ext cx="2088698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600" b="0" i="0" strike="noStrike" cap="none" spc="0" baseline="0">
                <a:solidFill>
                  <a:srgbClr val="000000"/>
                </a:solidFill>
                <a:effectLst/>
                <a:latin typeface="BROTHER-1816-BOOK"/>
                <a:ea typeface="BROTHER-1816-BOOK"/>
                <a:cs typeface="BROTHER-1816-BOOK"/>
              </a:rPr>
              <a:t>SOPHIA ANTIPOLIS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338997-3556-5D96-290E-7C0188E69DD3}"/>
              </a:ext>
            </a:extLst>
          </p:cNvPr>
          <p:cNvSpPr txBox="1"/>
          <p:nvPr/>
        </p:nvSpPr>
        <p:spPr>
          <a:xfrm>
            <a:off x="984738" y="4333221"/>
            <a:ext cx="3782349" cy="39663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IT and communication – science and technology –  engineering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59F7CDA-C001-522A-732F-2E2E6EBA68E3}"/>
              </a:ext>
            </a:extLst>
          </p:cNvPr>
          <p:cNvSpPr txBox="1"/>
          <p:nvPr/>
        </p:nvSpPr>
        <p:spPr>
          <a:xfrm>
            <a:off x="984738" y="5500059"/>
            <a:ext cx="2548408" cy="2517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50" b="0" i="0" strike="noStrike" cap="none" spc="0" baseline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Social careers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954747C-9DC5-D93C-E50F-8AC08E42E71C}"/>
              </a:ext>
            </a:extLst>
          </p:cNvPr>
          <p:cNvSpPr txBox="1"/>
          <p:nvPr/>
        </p:nvSpPr>
        <p:spPr>
          <a:xfrm>
            <a:off x="347133" y="5297905"/>
            <a:ext cx="1966229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600" b="0" i="0" strike="noStrike" cap="none" spc="0" baseline="0">
                <a:solidFill>
                  <a:srgbClr val="000000"/>
                </a:solidFill>
                <a:effectLst/>
                <a:latin typeface="BROTHER-1816-BOOK"/>
                <a:ea typeface="BROTHER-1816-BOOK"/>
                <a:cs typeface="BROTHER-1816-BOOK"/>
              </a:rPr>
              <a:t>MENTON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87B561-6591-9813-768E-557C6DC3EFF2}"/>
              </a:ext>
            </a:extLst>
          </p:cNvPr>
          <p:cNvSpPr txBox="1"/>
          <p:nvPr/>
        </p:nvSpPr>
        <p:spPr>
          <a:xfrm>
            <a:off x="370632" y="4784611"/>
            <a:ext cx="2548205" cy="33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600" b="0" i="0" strike="noStrike" cap="none" spc="0" baseline="0">
                <a:solidFill>
                  <a:srgbClr val="000000"/>
                </a:solidFill>
                <a:effectLst/>
                <a:latin typeface="BROTHER-1816-BOOK"/>
                <a:ea typeface="BROTHER-1816-BOOK"/>
                <a:cs typeface="BROTHER-1816-BOOK"/>
              </a:rPr>
              <a:t>CANNES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28E36CC-326F-5916-AF36-720DB0D2CA2B}"/>
              </a:ext>
            </a:extLst>
          </p:cNvPr>
          <p:cNvSpPr txBox="1"/>
          <p:nvPr/>
        </p:nvSpPr>
        <p:spPr>
          <a:xfrm>
            <a:off x="1001798" y="4986053"/>
            <a:ext cx="4429895" cy="2440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000" b="0" i="0" strike="noStrike" cap="none" spc="0" baseline="0">
                <a:solidFill>
                  <a:srgbClr val="007EA1"/>
                </a:solidFill>
                <a:effectLst/>
                <a:latin typeface="BROTHER-1816-BOOK"/>
                <a:ea typeface="BROTHER-1816-BOOK"/>
                <a:cs typeface="BROTHER-1816-BOOK"/>
              </a:rPr>
              <a:t>Literature, languages, art, creative industries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C2BBA82-94E1-A3A0-AF15-72CE95B55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4" y="748346"/>
            <a:ext cx="249349" cy="24934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F7FE7AF-383B-4D21-2676-B6DD57E04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0" y="4116687"/>
            <a:ext cx="249349" cy="24934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EC09FF5-C918-3AC5-964C-E05F4F446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2" y="5331200"/>
            <a:ext cx="249349" cy="24934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0DD6785-6E16-15D6-B566-27D4CF759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3" y="4829213"/>
            <a:ext cx="249349" cy="24934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1F39D73-E4D4-0631-92CD-6C748144B57A}"/>
              </a:ext>
            </a:extLst>
          </p:cNvPr>
          <p:cNvSpPr txBox="1"/>
          <p:nvPr/>
        </p:nvSpPr>
        <p:spPr>
          <a:xfrm>
            <a:off x="0" y="146236"/>
            <a:ext cx="8358809" cy="457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400" b="0" i="0" strike="noStrike" cap="none" spc="400" baseline="0" dirty="0">
                <a:solidFill>
                  <a:srgbClr val="007EA1"/>
                </a:solidFill>
                <a:effectLst/>
                <a:latin typeface="BROTHER-1816-THIN"/>
                <a:ea typeface="BROTHER-1816-THIN"/>
                <a:cs typeface="BROTHER-1816-THIN"/>
              </a:rPr>
              <a:t>A university with a regional impact</a:t>
            </a:r>
          </a:p>
        </p:txBody>
      </p:sp>
    </p:spTree>
    <p:extLst>
      <p:ext uri="{BB962C8B-B14F-4D97-AF65-F5344CB8AC3E}">
        <p14:creationId xmlns:p14="http://schemas.microsoft.com/office/powerpoint/2010/main" val="287649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50998-0A3A-7465-FE01-21BF9B62344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0096BC"/>
                </a:solidFill>
                <a:latin typeface="BROTHER-1816-THIN" pitchFamily="2" charset="0"/>
              </a:rPr>
              <a:t>Titre</a:t>
            </a:r>
          </a:p>
        </p:txBody>
      </p:sp>
      <p:pic>
        <p:nvPicPr>
          <p:cNvPr id="3" name="Espace réservé du contenu 9">
            <a:extLst>
              <a:ext uri="{FF2B5EF4-FFF2-40B4-BE49-F238E27FC236}">
                <a16:creationId xmlns:a16="http://schemas.microsoft.com/office/drawing/2014/main" id="{D402210D-FABC-8B64-FD4A-4B21722F3B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76" y="2135687"/>
            <a:ext cx="2348857" cy="23488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175C1EE-0683-01C0-2544-8B2D4A7645A5}"/>
              </a:ext>
            </a:extLst>
          </p:cNvPr>
          <p:cNvSpPr txBox="1"/>
          <p:nvPr/>
        </p:nvSpPr>
        <p:spPr>
          <a:xfrm>
            <a:off x="3075709" y="2359793"/>
            <a:ext cx="65700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ROTHER-1816-LIGHT" pitchFamily="2" charset="0"/>
              </a:rPr>
              <a:t>&gt; Texte</a:t>
            </a:r>
          </a:p>
          <a:p>
            <a:endParaRPr lang="fr-FR" dirty="0">
              <a:latin typeface="BROTHER-1816-LIGHT" pitchFamily="2" charset="0"/>
            </a:endParaRPr>
          </a:p>
          <a:p>
            <a:r>
              <a:rPr lang="fr-FR" dirty="0">
                <a:latin typeface="BROTHER-1816-LIGHT" pitchFamily="2" charset="0"/>
              </a:rPr>
              <a:t>&gt; Texte</a:t>
            </a:r>
          </a:p>
          <a:p>
            <a:endParaRPr lang="fr-FR" dirty="0">
              <a:latin typeface="BROTHER-1816-LIGHT" pitchFamily="2" charset="0"/>
            </a:endParaRPr>
          </a:p>
          <a:p>
            <a:r>
              <a:rPr lang="fr-FR" dirty="0">
                <a:latin typeface="BROTHER-1816-LIGHT" pitchFamily="2" charset="0"/>
              </a:rPr>
              <a:t>&gt; Texte</a:t>
            </a:r>
          </a:p>
          <a:p>
            <a:endParaRPr lang="fr-FR" dirty="0">
              <a:latin typeface="BROTHER-1816-LIGHT" pitchFamily="2" charset="0"/>
            </a:endParaRPr>
          </a:p>
          <a:p>
            <a:r>
              <a:rPr lang="fr-FR" dirty="0">
                <a:latin typeface="BROTHER-1816-LIGHT" pitchFamily="2" charset="0"/>
              </a:rPr>
              <a:t>&gt; Texte</a:t>
            </a:r>
          </a:p>
        </p:txBody>
      </p:sp>
    </p:spTree>
    <p:extLst>
      <p:ext uri="{BB962C8B-B14F-4D97-AF65-F5344CB8AC3E}">
        <p14:creationId xmlns:p14="http://schemas.microsoft.com/office/powerpoint/2010/main" val="132169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51686-F39A-4E31-6E7E-140327DFC0F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>
                <a:solidFill>
                  <a:srgbClr val="0096BC"/>
                </a:solidFill>
                <a:latin typeface="BROTHER-1816-THIN" pitchFamily="2" charset="0"/>
              </a:rPr>
              <a:t>Titre</a:t>
            </a: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8AE8EF6E-982A-FD67-2D7C-61D969729D4B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latin typeface="BROTHER-1816-BOOK" pitchFamily="2" charset="0"/>
              </a:rPr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09053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EB875-95CB-6736-8029-255D1025DFE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0096BC"/>
                </a:solidFill>
                <a:latin typeface="BROTHER-1816-THIN" pitchFamily="2" charset="0"/>
              </a:rPr>
              <a:t>Titre</a:t>
            </a: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69C4A8C9-8280-7A27-4C7B-F5D2975975DD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latin typeface="BROTHER-1816-BOOK" pitchFamily="2" charset="0"/>
              </a:rPr>
              <a:t>Insérer un tableau</a:t>
            </a:r>
            <a:endParaRPr lang="fr-FR" dirty="0">
              <a:latin typeface="BROTHER-1816-BOOK" pitchFamily="2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081DDB7-AC98-78D0-45CC-BCC4EF9847F2}"/>
              </a:ext>
            </a:extLst>
          </p:cNvPr>
          <p:cNvGraphicFramePr>
            <a:graphicFrameLocks noGrp="1"/>
          </p:cNvGraphicFramePr>
          <p:nvPr/>
        </p:nvGraphicFramePr>
        <p:xfrm>
          <a:off x="654498" y="2355904"/>
          <a:ext cx="8128000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5244696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974230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32864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43911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b="0" i="0" dirty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672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84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30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89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67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067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608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>
                        <a:latin typeface="BROTHER-1816-BOOK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0" i="0" dirty="0">
                        <a:latin typeface="BROTHER-1816-BOOK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34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06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45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45211CA-E7CD-FF26-7F0C-ECC4648B1446}"/>
              </a:ext>
            </a:extLst>
          </p:cNvPr>
          <p:cNvSpPr txBox="1"/>
          <p:nvPr/>
        </p:nvSpPr>
        <p:spPr>
          <a:xfrm>
            <a:off x="-1058" y="291253"/>
            <a:ext cx="5023624" cy="732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0" i="0" strike="noStrike" cap="none" spc="600" baseline="0" dirty="0">
                <a:solidFill>
                  <a:srgbClr val="007EA1"/>
                </a:solidFill>
                <a:effectLst/>
                <a:latin typeface="BROTHER-1816-THIN"/>
                <a:ea typeface="BROTHER-1816-THIN"/>
                <a:cs typeface="BROTHER-1816-THIN"/>
              </a:rPr>
              <a:t>KEY FIGURES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5F10A41-5291-AA03-40C7-5CDA66ABC7E2}"/>
              </a:ext>
            </a:extLst>
          </p:cNvPr>
          <p:cNvCxnSpPr/>
          <p:nvPr/>
        </p:nvCxnSpPr>
        <p:spPr>
          <a:xfrm>
            <a:off x="0" y="1115568"/>
            <a:ext cx="5020056" cy="0"/>
          </a:xfrm>
          <a:prstGeom prst="line">
            <a:avLst/>
          </a:prstGeom>
          <a:ln w="9525" cap="rnd" cmpd="sng" algn="ctr">
            <a:solidFill>
              <a:srgbClr val="007EA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3AD6629-8899-EF1B-EA68-C570D79B6C32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027136B-B565-1F51-FAA1-6565FE15CC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90924"/>
            <a:ext cx="11932467" cy="38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1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extérieur, groupe, gens&#10;&#10;Description générée automatiquement">
            <a:extLst>
              <a:ext uri="{FF2B5EF4-FFF2-40B4-BE49-F238E27FC236}">
                <a16:creationId xmlns:a16="http://schemas.microsoft.com/office/drawing/2014/main" id="{CAB00DCC-8C0D-979F-0613-B729D11D31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997700" cy="5791200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4B49F63-AE8B-B8F2-D515-ECBF2F5C53F8}"/>
              </a:ext>
            </a:extLst>
          </p:cNvPr>
          <p:cNvSpPr txBox="1">
            <a:spLocks/>
          </p:cNvSpPr>
          <p:nvPr/>
        </p:nvSpPr>
        <p:spPr>
          <a:xfrm>
            <a:off x="7229359" y="1701140"/>
            <a:ext cx="4530250" cy="3455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>
                <a:solidFill>
                  <a:srgbClr val="2E81A1"/>
                </a:solidFill>
                <a:latin typeface="BROTHER-1816-BOOK-ITALIC"/>
                <a:ea typeface="BROTHER-1816-BOOK-ITALIC"/>
                <a:cs typeface="BROTHER-1816-BOOK-ITALIC"/>
              </a:rPr>
              <a:t>"Université Côte d'Azur is a research-intensive university that provides an education recognized for its excellence in innovative sectors that drive regional growth and have an international impact."</a:t>
            </a:r>
            <a:endParaRPr lang="en-US" sz="2800" i="1" dirty="0">
              <a:solidFill>
                <a:srgbClr val="2E81A1"/>
              </a:solidFill>
              <a:latin typeface="BROTHER-1816-BOOK-ITALIC"/>
              <a:ea typeface="BROTHER-1816-BOOK-ITALIC"/>
              <a:cs typeface="BROTHER-1816-BOOK-ITALIC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195D807-8E8A-D54E-8632-7D8C6F936F33}"/>
              </a:ext>
            </a:extLst>
          </p:cNvPr>
          <p:cNvSpPr txBox="1"/>
          <p:nvPr/>
        </p:nvSpPr>
        <p:spPr>
          <a:xfrm>
            <a:off x="264918" y="167682"/>
            <a:ext cx="6987540" cy="10772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lvl="2"/>
            <a:r>
              <a:rPr lang="fr-FR" sz="3600" dirty="0">
                <a:solidFill>
                  <a:srgbClr val="0096BC"/>
                </a:solidFill>
                <a:latin typeface="BROTHER-1816-LIGHT" pitchFamily="2" charset="0"/>
              </a:rPr>
              <a:t>THE UNIVERSITÉ CÔTE D’AZUR</a:t>
            </a:r>
          </a:p>
          <a:p>
            <a:pPr marL="0" lvl="2"/>
            <a:r>
              <a:rPr lang="fr-FR" sz="2600" spc="500" dirty="0">
                <a:solidFill>
                  <a:srgbClr val="00AFD7"/>
                </a:solidFill>
                <a:latin typeface="BROTHER-1816-LIGHT" pitchFamily="2" charset="0"/>
              </a:rPr>
              <a:t>SIGNATURE</a:t>
            </a:r>
            <a:endParaRPr lang="fr-FR" sz="2600" spc="500" dirty="0">
              <a:solidFill>
                <a:srgbClr val="00AFD7"/>
              </a:solidFill>
              <a:latin typeface="BROTHER-1816-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3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extérieur, bâtiment&#10;&#10;Description générée automatiquement">
            <a:extLst>
              <a:ext uri="{FF2B5EF4-FFF2-40B4-BE49-F238E27FC236}">
                <a16:creationId xmlns:a16="http://schemas.microsoft.com/office/drawing/2014/main" id="{816C2327-FDB4-4651-307D-76533EE56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3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CFED19A-1039-7574-3058-F1D88FCBFD37}"/>
              </a:ext>
            </a:extLst>
          </p:cNvPr>
          <p:cNvSpPr txBox="1"/>
          <p:nvPr/>
        </p:nvSpPr>
        <p:spPr>
          <a:xfrm>
            <a:off x="205283" y="222422"/>
            <a:ext cx="4786848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strike="noStrike" cap="none" spc="0" baseline="0">
                <a:solidFill>
                  <a:srgbClr val="FFFFFF"/>
                </a:solidFill>
                <a:effectLst/>
                <a:latin typeface="BROTHER-1816-LIGHT"/>
                <a:ea typeface="BROTHER-1816-LIGHT"/>
                <a:cs typeface="BROTHER-1816-LIGHT"/>
              </a:rPr>
              <a:t>&gt; invent </a:t>
            </a:r>
          </a:p>
          <a:p>
            <a:pPr algn="r"/>
            <a:r>
              <a:rPr lang="en-US" sz="1800" b="0" i="0" strike="noStrike" cap="none" spc="600" baseline="0">
                <a:solidFill>
                  <a:srgbClr val="FFFFFF"/>
                </a:solidFill>
                <a:effectLst/>
                <a:latin typeface="BROTHER-1816-THIN"/>
                <a:ea typeface="BROTHER-1816-THIN"/>
                <a:cs typeface="BROTHER-1816-THIN"/>
              </a:rPr>
              <a:t>the world of tomorrow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D9478F-F77B-EFA6-2F90-8A48191785E5}"/>
              </a:ext>
            </a:extLst>
          </p:cNvPr>
          <p:cNvSpPr txBox="1"/>
          <p:nvPr/>
        </p:nvSpPr>
        <p:spPr>
          <a:xfrm>
            <a:off x="3175687" y="2064875"/>
            <a:ext cx="61345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1" strike="noStrike" cap="none" spc="0" baseline="0" dirty="0" err="1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Université</a:t>
            </a:r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 Côte d'Azur, located in an attractive region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D3D7F5F-E014-3DBD-67A7-3C8C555BC9BA}"/>
              </a:ext>
            </a:extLst>
          </p:cNvPr>
          <p:cNvSpPr txBox="1"/>
          <p:nvPr/>
        </p:nvSpPr>
        <p:spPr>
          <a:xfrm>
            <a:off x="3175686" y="2630199"/>
            <a:ext cx="5974283" cy="3661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1" strike="noStrike" cap="none" spc="0" baseline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Ranked</a:t>
            </a:r>
            <a:r>
              <a:rPr lang="en-US" sz="1800" b="0" i="1" strike="noStrike" cap="none" spc="0" baseline="0">
                <a:solidFill>
                  <a:srgbClr val="000000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 </a:t>
            </a:r>
            <a:r>
              <a:rPr lang="en-US" sz="1800" b="0" i="1" strike="noStrike" cap="none" spc="0" baseline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in the top 3% of elite universities worldwide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1BFDBE-8C76-9B14-A82B-9B5AA5ECA45B}"/>
              </a:ext>
            </a:extLst>
          </p:cNvPr>
          <p:cNvSpPr txBox="1"/>
          <p:nvPr/>
        </p:nvSpPr>
        <p:spPr>
          <a:xfrm>
            <a:off x="3175686" y="3192317"/>
            <a:ext cx="64433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One of the 9 major French research-intensive universities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47454A-7651-CC5D-94CF-5751A054CDB8}"/>
              </a:ext>
            </a:extLst>
          </p:cNvPr>
          <p:cNvSpPr txBox="1"/>
          <p:nvPr/>
        </p:nvSpPr>
        <p:spPr>
          <a:xfrm>
            <a:off x="3175686" y="3757641"/>
            <a:ext cx="52211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University distinguished by the IDEX label of excellence</a:t>
            </a:r>
          </a:p>
          <a:p>
            <a:r>
              <a:rPr lang="fr-FR" i="1" dirty="0">
                <a:solidFill>
                  <a:srgbClr val="0096BC"/>
                </a:solidFill>
                <a:latin typeface="BROTHER-1816-BOOK-ITALIC" pitchFamily="2" charset="0"/>
              </a:rPr>
              <a:t> </a:t>
            </a:r>
          </a:p>
          <a:p>
            <a:endParaRPr lang="fr-FR" i="1" dirty="0">
              <a:solidFill>
                <a:srgbClr val="0096BC"/>
              </a:solidFill>
              <a:latin typeface="BROTHER-1816-BOOK-ITALIC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1F5D3D1-EE63-BEE4-ED8C-24FC7375FBCE}"/>
              </a:ext>
            </a:extLst>
          </p:cNvPr>
          <p:cNvSpPr txBox="1"/>
          <p:nvPr/>
        </p:nvSpPr>
        <p:spPr>
          <a:xfrm>
            <a:off x="580768" y="5113398"/>
            <a:ext cx="2597513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i="1" strike="noStrike" cap="none" spc="0" baseline="0" dirty="0">
                <a:solidFill>
                  <a:srgbClr val="FFFFFF"/>
                </a:solidFill>
                <a:effectLst/>
                <a:latin typeface="BROTHER-1816-THIN"/>
                <a:ea typeface="BROTHER-1816-THIN"/>
                <a:cs typeface="BROTHER-1816-THIN"/>
              </a:rPr>
              <a:t>Mediterranean Institute</a:t>
            </a:r>
          </a:p>
          <a:p>
            <a:r>
              <a:rPr lang="en-US" sz="700" b="0" i="1" strike="noStrike" cap="none" spc="0" baseline="0" dirty="0">
                <a:solidFill>
                  <a:srgbClr val="FFFFFF"/>
                </a:solidFill>
                <a:effectLst/>
                <a:latin typeface="BROTHER-1816-THIN"/>
                <a:ea typeface="BROTHER-1816-THIN"/>
                <a:cs typeface="BROTHER-1816-THIN"/>
              </a:rPr>
              <a:t>for Risk, Environment</a:t>
            </a:r>
          </a:p>
          <a:p>
            <a:r>
              <a:rPr lang="en-US" sz="700" b="0" i="1" strike="noStrike" cap="none" spc="0" baseline="0" dirty="0">
                <a:solidFill>
                  <a:srgbClr val="FFFFFF"/>
                </a:solidFill>
                <a:effectLst/>
                <a:latin typeface="BROTHER-1816-THIN"/>
                <a:ea typeface="BROTHER-1816-THIN"/>
                <a:cs typeface="BROTHER-1816-THIN"/>
              </a:rPr>
              <a:t>and Sustainable Development</a:t>
            </a:r>
          </a:p>
          <a:p>
            <a:r>
              <a:rPr lang="en-US" sz="700" b="0" i="1" strike="noStrike" cap="none" spc="0" baseline="0" dirty="0">
                <a:solidFill>
                  <a:srgbClr val="FFFFFF"/>
                </a:solidFill>
                <a:effectLst/>
                <a:latin typeface="BROTHER-1816-THIN"/>
                <a:ea typeface="BROTHER-1816-THIN"/>
                <a:cs typeface="BROTHER-1816-THIN"/>
              </a:rPr>
              <a:t>(IMREDD) - Nice</a:t>
            </a:r>
          </a:p>
        </p:txBody>
      </p:sp>
      <p:pic>
        <p:nvPicPr>
          <p:cNvPr id="10" name="Image 9" descr="Une image contenant texte, ustensiles de cuisine&#10;&#10;Description générée automatiquement">
            <a:extLst>
              <a:ext uri="{FF2B5EF4-FFF2-40B4-BE49-F238E27FC236}">
                <a16:creationId xmlns:a16="http://schemas.microsoft.com/office/drawing/2014/main" id="{2872E5DE-9B3E-1100-F74E-827E71DF53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062" y="4141749"/>
            <a:ext cx="2395238" cy="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5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F3567819-547C-58D8-35DE-401405889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39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38A5FFF-381C-5EF6-1F2F-95FE5FE7010B}"/>
              </a:ext>
            </a:extLst>
          </p:cNvPr>
          <p:cNvSpPr txBox="1">
            <a:spLocks/>
          </p:cNvSpPr>
          <p:nvPr/>
        </p:nvSpPr>
        <p:spPr>
          <a:xfrm>
            <a:off x="332871" y="365125"/>
            <a:ext cx="10515600" cy="1325563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 dirty="0"/>
            </a:br>
            <a:r>
              <a:rPr lang="fr-FR" sz="8000" spc="300" dirty="0">
                <a:solidFill>
                  <a:srgbClr val="0096BC"/>
                </a:solidFill>
                <a:latin typeface="BROTHER-1816-LIGHT"/>
                <a:ea typeface="BROTHER-1816-LIGHT"/>
                <a:cs typeface="BROTHER-1816-LIGHT"/>
              </a:rPr>
              <a:t>&gt; </a:t>
            </a:r>
            <a:r>
              <a:rPr lang="fr-FR" sz="8000" spc="300" dirty="0" err="1">
                <a:solidFill>
                  <a:srgbClr val="0096BC"/>
                </a:solidFill>
                <a:latin typeface="BROTHER-1816-LIGHT"/>
                <a:ea typeface="BROTHER-1816-LIGHT"/>
                <a:cs typeface="BROTHER-1816-LIGHT"/>
              </a:rPr>
              <a:t>achieve</a:t>
            </a:r>
            <a:r>
              <a:rPr lang="fr-FR" sz="8000" spc="300" dirty="0">
                <a:solidFill>
                  <a:srgbClr val="0096BC"/>
                </a:solidFill>
                <a:latin typeface="BROTHER-1816-LIGHT"/>
                <a:ea typeface="BROTHER-1816-LIGHT"/>
                <a:cs typeface="BROTHER-1816-LIGHT"/>
              </a:rPr>
              <a:t> </a:t>
            </a:r>
            <a:br>
              <a:rPr lang="fr-FR" dirty="0"/>
            </a:br>
            <a:r>
              <a:rPr lang="fr-FR" sz="2000" spc="600" dirty="0">
                <a:solidFill>
                  <a:srgbClr val="FFFFFF"/>
                </a:solidFill>
                <a:latin typeface="BROTHER-1816-THIN"/>
                <a:ea typeface="BROTHER-1816-THIN"/>
                <a:cs typeface="BROTHER-1816-THIN"/>
              </a:rPr>
              <a:t>excellence in </a:t>
            </a:r>
            <a:r>
              <a:rPr lang="fr-FR" sz="2000" spc="600" dirty="0" err="1">
                <a:solidFill>
                  <a:srgbClr val="FFFFFF"/>
                </a:solidFill>
                <a:latin typeface="BROTHER-1816-THIN"/>
                <a:ea typeface="BROTHER-1816-THIN"/>
                <a:cs typeface="BROTHER-1816-THIN"/>
              </a:rPr>
              <a:t>research</a:t>
            </a:r>
            <a:r>
              <a:rPr lang="fr-FR" sz="2000" spc="600" dirty="0">
                <a:solidFill>
                  <a:srgbClr val="FFFFFF"/>
                </a:solidFill>
                <a:latin typeface="BROTHER-1816-THIN"/>
                <a:ea typeface="BROTHER-1816-THIN"/>
                <a:cs typeface="BROTHER-1816-THIN"/>
              </a:rPr>
              <a:t> 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contenu 46">
            <a:extLst>
              <a:ext uri="{FF2B5EF4-FFF2-40B4-BE49-F238E27FC236}">
                <a16:creationId xmlns:a16="http://schemas.microsoft.com/office/drawing/2014/main" id="{A106FE3F-E019-88B2-DC4B-B424FDDA395F}"/>
              </a:ext>
            </a:extLst>
          </p:cNvPr>
          <p:cNvSpPr txBox="1">
            <a:spLocks/>
          </p:cNvSpPr>
          <p:nvPr/>
        </p:nvSpPr>
        <p:spPr>
          <a:xfrm>
            <a:off x="838198" y="2252400"/>
            <a:ext cx="4343400" cy="363392"/>
          </a:xfrm>
          <a:prstGeom prst="rect">
            <a:avLst/>
          </a:prstGeom>
          <a:solidFill>
            <a:srgbClr val="0096BC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>
                <a:solidFill>
                  <a:srgbClr val="FFFFFF"/>
                </a:solidFill>
                <a:latin typeface="BROTHER-1816-BOOK-ITALIC"/>
                <a:ea typeface="BROTHER-1816-BOOK-ITALIC"/>
                <a:cs typeface="BROTHER-1816-BOOK-ITALIC"/>
              </a:rPr>
              <a:t>An ambitious regional policy 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46">
            <a:extLst>
              <a:ext uri="{FF2B5EF4-FFF2-40B4-BE49-F238E27FC236}">
                <a16:creationId xmlns:a16="http://schemas.microsoft.com/office/drawing/2014/main" id="{97E384E1-6C61-E1CA-2921-581E6A9A9C92}"/>
              </a:ext>
            </a:extLst>
          </p:cNvPr>
          <p:cNvSpPr txBox="1"/>
          <p:nvPr/>
        </p:nvSpPr>
        <p:spPr>
          <a:xfrm>
            <a:off x="838198" y="2817131"/>
            <a:ext cx="5923548" cy="610935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i="1" strike="noStrike" cap="none" spc="0" baseline="0" dirty="0">
                <a:solidFill>
                  <a:srgbClr val="FFFFFF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Collaboration with national research institutes (CNRS, INRIA, INSERM, INRAE, and IRD) </a:t>
            </a:r>
          </a:p>
        </p:txBody>
      </p:sp>
      <p:sp>
        <p:nvSpPr>
          <p:cNvPr id="7" name="Espace réservé du contenu 46">
            <a:extLst>
              <a:ext uri="{FF2B5EF4-FFF2-40B4-BE49-F238E27FC236}">
                <a16:creationId xmlns:a16="http://schemas.microsoft.com/office/drawing/2014/main" id="{96B8FC7F-56F8-C52A-5CE7-4412D16167D4}"/>
              </a:ext>
            </a:extLst>
          </p:cNvPr>
          <p:cNvSpPr txBox="1"/>
          <p:nvPr/>
        </p:nvSpPr>
        <p:spPr>
          <a:xfrm>
            <a:off x="838197" y="3629405"/>
            <a:ext cx="3294415" cy="436312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900" b="0" i="1" strike="noStrike" cap="none" spc="0" baseline="0" dirty="0">
                <a:solidFill>
                  <a:srgbClr val="FFFFFF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More than 50 research units 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Espace réservé du contenu 46">
            <a:extLst>
              <a:ext uri="{FF2B5EF4-FFF2-40B4-BE49-F238E27FC236}">
                <a16:creationId xmlns:a16="http://schemas.microsoft.com/office/drawing/2014/main" id="{6D1191E8-19B3-1049-3BFC-94B3B41DEE16}"/>
              </a:ext>
            </a:extLst>
          </p:cNvPr>
          <p:cNvSpPr txBox="1"/>
          <p:nvPr/>
        </p:nvSpPr>
        <p:spPr>
          <a:xfrm>
            <a:off x="838197" y="4267056"/>
            <a:ext cx="5257803" cy="436312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0" i="1" strike="noStrike" cap="none" spc="0" baseline="0" dirty="0">
                <a:solidFill>
                  <a:srgbClr val="FFFFFF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More than 4,000 people involved in research</a:t>
            </a:r>
          </a:p>
        </p:txBody>
      </p:sp>
      <p:sp>
        <p:nvSpPr>
          <p:cNvPr id="9" name="Espace réservé du contenu 46">
            <a:extLst>
              <a:ext uri="{FF2B5EF4-FFF2-40B4-BE49-F238E27FC236}">
                <a16:creationId xmlns:a16="http://schemas.microsoft.com/office/drawing/2014/main" id="{E92533DD-E516-54DE-BB73-83F433595CEC}"/>
              </a:ext>
            </a:extLst>
          </p:cNvPr>
          <p:cNvSpPr txBox="1"/>
          <p:nvPr/>
        </p:nvSpPr>
        <p:spPr>
          <a:xfrm>
            <a:off x="838199" y="4904705"/>
            <a:ext cx="4541324" cy="436312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0" i="1" strike="noStrike" cap="none" spc="0" baseline="0">
                <a:solidFill>
                  <a:srgbClr val="FFFFFF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4 “Laboratories of Excellence” (LABEX)</a:t>
            </a:r>
          </a:p>
          <a:p>
            <a:endParaRPr lang="fr-FR" sz="2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5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ersonne, intérieur, table de travail&#10;&#10;Description générée automatiquement">
            <a:extLst>
              <a:ext uri="{FF2B5EF4-FFF2-40B4-BE49-F238E27FC236}">
                <a16:creationId xmlns:a16="http://schemas.microsoft.com/office/drawing/2014/main" id="{64421CDD-0376-EFE5-EF98-A2E535D98D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80292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04CF1EC-915D-A872-AEBE-361D9B82D4D7}"/>
              </a:ext>
            </a:extLst>
          </p:cNvPr>
          <p:cNvSpPr txBox="1"/>
          <p:nvPr/>
        </p:nvSpPr>
        <p:spPr>
          <a:xfrm>
            <a:off x="204964" y="222422"/>
            <a:ext cx="5106072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strike="noStrike" cap="none" spc="0" baseline="0" dirty="0">
                <a:solidFill>
                  <a:srgbClr val="FFFFFF"/>
                </a:solidFill>
                <a:effectLst/>
                <a:latin typeface="BROTHER-1816-LIGHT"/>
                <a:ea typeface="BROTHER-1816-LIGHT"/>
                <a:cs typeface="BROTHER-1816-LIGHT"/>
              </a:rPr>
              <a:t>&gt; innovate </a:t>
            </a:r>
          </a:p>
          <a:p>
            <a:pPr algn="r"/>
            <a:r>
              <a:rPr lang="en-US" sz="1800" b="0" i="0" strike="noStrike" cap="none" spc="600" baseline="0" dirty="0">
                <a:solidFill>
                  <a:srgbClr val="FFFFFF"/>
                </a:solidFill>
                <a:effectLst/>
                <a:latin typeface="BROTHER-1816-THIN"/>
                <a:ea typeface="BROTHER-1816-THIN"/>
                <a:cs typeface="BROTHER-1816-THIN"/>
              </a:rPr>
              <a:t>with the business world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C5EA68-755F-6B5F-2E47-FB8ACF6B408D}"/>
              </a:ext>
            </a:extLst>
          </p:cNvPr>
          <p:cNvSpPr txBox="1"/>
          <p:nvPr/>
        </p:nvSpPr>
        <p:spPr>
          <a:xfrm>
            <a:off x="3175686" y="2064875"/>
            <a:ext cx="72281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96BC"/>
                </a:solidFill>
                <a:latin typeface="BROTHER-1816-BOOK-ITALIC"/>
                <a:ea typeface="BROTHER-1816-BOOK-ITALIC"/>
                <a:cs typeface="BROTHER-1816-BOOK-ITALIC"/>
              </a:rPr>
              <a:t>Develop p</a:t>
            </a:r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artnerships and innovation projects with the local technological sectors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95B17EB-2C76-B679-B07B-E13091E52B9D}"/>
              </a:ext>
            </a:extLst>
          </p:cNvPr>
          <p:cNvSpPr txBox="1"/>
          <p:nvPr/>
        </p:nvSpPr>
        <p:spPr>
          <a:xfrm>
            <a:off x="3175686" y="2983426"/>
            <a:ext cx="722813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Provide expertise for entrepreneurs and project developers:</a:t>
            </a:r>
          </a:p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&gt; Set up pre-maturation projects</a:t>
            </a:r>
          </a:p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&gt; Support startups</a:t>
            </a:r>
          </a:p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&gt; Share technological skills, tools and platforms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564D147-DA42-5EBA-6044-3F38415918A2}"/>
              </a:ext>
            </a:extLst>
          </p:cNvPr>
          <p:cNvSpPr txBox="1"/>
          <p:nvPr/>
        </p:nvSpPr>
        <p:spPr>
          <a:xfrm>
            <a:off x="3175686" y="4409259"/>
            <a:ext cx="7228139" cy="640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Encourage collaborations between public research and private sector R&amp;D</a:t>
            </a:r>
          </a:p>
        </p:txBody>
      </p:sp>
    </p:spTree>
    <p:extLst>
      <p:ext uri="{BB962C8B-B14F-4D97-AF65-F5344CB8AC3E}">
        <p14:creationId xmlns:p14="http://schemas.microsoft.com/office/powerpoint/2010/main" val="318473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uniforme scolaire, posant, groupe&#10;&#10;Description générée automatiquement">
            <a:extLst>
              <a:ext uri="{FF2B5EF4-FFF2-40B4-BE49-F238E27FC236}">
                <a16:creationId xmlns:a16="http://schemas.microsoft.com/office/drawing/2014/main" id="{609A5DDE-23D7-31BB-3012-8BA0CADDD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39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C92B37B-6E48-C3AE-5899-C1048ADC647A}"/>
              </a:ext>
            </a:extLst>
          </p:cNvPr>
          <p:cNvSpPr txBox="1"/>
          <p:nvPr/>
        </p:nvSpPr>
        <p:spPr>
          <a:xfrm>
            <a:off x="0" y="222422"/>
            <a:ext cx="4311791" cy="173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strike="noStrike" cap="none" spc="0" baseline="0" dirty="0">
                <a:solidFill>
                  <a:srgbClr val="0096BC"/>
                </a:solidFill>
                <a:effectLst/>
                <a:latin typeface="BROTHER-1816-LIGHT"/>
                <a:ea typeface="BROTHER-1816-LIGHT"/>
                <a:cs typeface="BROTHER-1816-LIGHT"/>
              </a:rPr>
              <a:t>&gt; learn </a:t>
            </a:r>
          </a:p>
          <a:p>
            <a:pPr algn="r"/>
            <a:r>
              <a:rPr lang="en-US" sz="1800" b="0" i="0" strike="noStrike" cap="none" spc="600" baseline="0" dirty="0">
                <a:solidFill>
                  <a:srgbClr val="0096BC"/>
                </a:solidFill>
                <a:effectLst/>
                <a:latin typeface="BROTHER-1816-THIN"/>
                <a:ea typeface="BROTHER-1816-THIN"/>
                <a:cs typeface="BROTHER-1816-THIN"/>
              </a:rPr>
              <a:t>to meet tomorrow's challenges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CF369AC-4DC1-582A-C8AB-1BDA0AA6096E}"/>
              </a:ext>
            </a:extLst>
          </p:cNvPr>
          <p:cNvSpPr txBox="1"/>
          <p:nvPr/>
        </p:nvSpPr>
        <p:spPr>
          <a:xfrm>
            <a:off x="3628074" y="1959370"/>
            <a:ext cx="6138077" cy="915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A new way of learning to develop new talents</a:t>
            </a:r>
            <a:br>
              <a:rPr sz="1800" dirty="0"/>
            </a:br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&gt; More than 300 degrees</a:t>
            </a:r>
            <a:br>
              <a:rPr sz="1800" dirty="0"/>
            </a:br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&gt; 21 component institutions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D307EA-A524-50A2-BB32-DD7FF1538994}"/>
              </a:ext>
            </a:extLst>
          </p:cNvPr>
          <p:cNvSpPr txBox="1"/>
          <p:nvPr/>
        </p:nvSpPr>
        <p:spPr>
          <a:xfrm>
            <a:off x="3628073" y="3006765"/>
            <a:ext cx="75703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Multidisciplinary degrees to offer students a customized education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D09AFFE-AD64-CF47-4A23-C29BE24D3449}"/>
              </a:ext>
            </a:extLst>
          </p:cNvPr>
          <p:cNvSpPr txBox="1"/>
          <p:nvPr/>
        </p:nvSpPr>
        <p:spPr>
          <a:xfrm>
            <a:off x="3628075" y="3508178"/>
            <a:ext cx="5473270" cy="6407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Graduate Schools inspired by international universities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1CD49E8-EC5C-BCD1-8F04-56380C25FEDD}"/>
              </a:ext>
            </a:extLst>
          </p:cNvPr>
          <p:cNvSpPr txBox="1"/>
          <p:nvPr/>
        </p:nvSpPr>
        <p:spPr>
          <a:xfrm>
            <a:off x="3628074" y="4280979"/>
            <a:ext cx="6138077" cy="6407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b="0" i="1" strike="noStrike" cap="none" spc="0" baseline="0" dirty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An exceptional education closely associated with the research projects of our laboratories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B2D7A4-8A01-20C5-DADD-3A40D0C827A3}"/>
              </a:ext>
            </a:extLst>
          </p:cNvPr>
          <p:cNvSpPr txBox="1"/>
          <p:nvPr/>
        </p:nvSpPr>
        <p:spPr>
          <a:xfrm>
            <a:off x="3628074" y="5053780"/>
            <a:ext cx="6138077" cy="64072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b="0" i="1" strike="noStrike" cap="none" spc="0" baseline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Academic programs in tune with the economic world and societal issues</a:t>
            </a:r>
          </a:p>
        </p:txBody>
      </p:sp>
    </p:spTree>
    <p:extLst>
      <p:ext uri="{BB962C8B-B14F-4D97-AF65-F5344CB8AC3E}">
        <p14:creationId xmlns:p14="http://schemas.microsoft.com/office/powerpoint/2010/main" val="349613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iel, extérieur, athlétisme, sport&#10;&#10;Description générée automatiquement">
            <a:extLst>
              <a:ext uri="{FF2B5EF4-FFF2-40B4-BE49-F238E27FC236}">
                <a16:creationId xmlns:a16="http://schemas.microsoft.com/office/drawing/2014/main" id="{46D0611C-1C15-336A-2AF1-33C5885E6D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79477"/>
          </a:xfrm>
          <a:prstGeom prst="rect">
            <a:avLst/>
          </a:prstGeom>
        </p:spPr>
      </p:pic>
      <p:sp>
        <p:nvSpPr>
          <p:cNvPr id="4" name="Espace réservé du contenu 46">
            <a:extLst>
              <a:ext uri="{FF2B5EF4-FFF2-40B4-BE49-F238E27FC236}">
                <a16:creationId xmlns:a16="http://schemas.microsoft.com/office/drawing/2014/main" id="{4477BCBA-2A0C-7DF0-616E-CD9F2903D588}"/>
              </a:ext>
            </a:extLst>
          </p:cNvPr>
          <p:cNvSpPr txBox="1"/>
          <p:nvPr/>
        </p:nvSpPr>
        <p:spPr>
          <a:xfrm>
            <a:off x="493645" y="3738434"/>
            <a:ext cx="7382166" cy="804440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0" i="1" strike="noStrike" cap="none" spc="0" baseline="0">
                <a:solidFill>
                  <a:srgbClr val="FFFFFF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Enrich the student experience by offering an ambitious program of cultural and sports activities, social and ecological volunteering opportunities, and a taste of entrepreneurship</a:t>
            </a:r>
          </a:p>
        </p:txBody>
      </p:sp>
      <p:sp>
        <p:nvSpPr>
          <p:cNvPr id="5" name="Espace réservé du contenu 46">
            <a:extLst>
              <a:ext uri="{FF2B5EF4-FFF2-40B4-BE49-F238E27FC236}">
                <a16:creationId xmlns:a16="http://schemas.microsoft.com/office/drawing/2014/main" id="{DDB60003-F5F3-95B8-B6C3-3AEAFCEE3ECC}"/>
              </a:ext>
            </a:extLst>
          </p:cNvPr>
          <p:cNvSpPr txBox="1"/>
          <p:nvPr/>
        </p:nvSpPr>
        <p:spPr>
          <a:xfrm>
            <a:off x="493645" y="4736750"/>
            <a:ext cx="5325264" cy="658621"/>
          </a:xfrm>
          <a:prstGeom prst="rect">
            <a:avLst/>
          </a:prstGeom>
          <a:solidFill>
            <a:srgbClr val="0096B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i="1" strike="noStrike" cap="none" spc="0" baseline="0">
                <a:solidFill>
                  <a:srgbClr val="FFFFFF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Cultivate networks and follow graduates throughout their careers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D1A45F7-6289-7071-1C5D-E4B6E066FD6F}"/>
              </a:ext>
            </a:extLst>
          </p:cNvPr>
          <p:cNvSpPr txBox="1">
            <a:spLocks/>
          </p:cNvSpPr>
          <p:nvPr/>
        </p:nvSpPr>
        <p:spPr>
          <a:xfrm>
            <a:off x="7303511" y="311871"/>
            <a:ext cx="5504712" cy="1325563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r-FR" dirty="0"/>
            </a:br>
            <a:r>
              <a:rPr lang="fr-FR" sz="8000" spc="300" dirty="0">
                <a:solidFill>
                  <a:srgbClr val="0096BC"/>
                </a:solidFill>
                <a:latin typeface="BROTHER-1816-LIGHT" pitchFamily="2" charset="0"/>
              </a:rPr>
              <a:t>&gt; </a:t>
            </a:r>
            <a:r>
              <a:rPr lang="fr-FR" sz="8000" spc="300" dirty="0" err="1">
                <a:solidFill>
                  <a:srgbClr val="0096BC"/>
                </a:solidFill>
                <a:latin typeface="BROTHER-1816-LIGHT" pitchFamily="2" charset="0"/>
              </a:rPr>
              <a:t>cultivate</a:t>
            </a:r>
            <a:r>
              <a:rPr lang="fr-FR" sz="8000" spc="300" dirty="0">
                <a:solidFill>
                  <a:srgbClr val="0096BC"/>
                </a:solidFill>
                <a:latin typeface="BROTHER-1816-LIGHT" pitchFamily="2" charset="0"/>
              </a:rPr>
              <a:t> </a:t>
            </a:r>
            <a:br>
              <a:rPr lang="fr-FR" dirty="0">
                <a:solidFill>
                  <a:srgbClr val="0096BC"/>
                </a:solidFill>
              </a:rPr>
            </a:br>
            <a:r>
              <a:rPr lang="fr-FR" sz="2000" spc="600" dirty="0" err="1">
                <a:solidFill>
                  <a:schemeClr val="bg1"/>
                </a:solidFill>
                <a:latin typeface="BROTHER-1816-THIN" pitchFamily="2" charset="0"/>
              </a:rPr>
              <a:t>your</a:t>
            </a:r>
            <a:r>
              <a:rPr lang="fr-FR" sz="2000" spc="600" dirty="0">
                <a:solidFill>
                  <a:schemeClr val="bg1"/>
                </a:solidFill>
                <a:latin typeface="BROTHER-1816-THIN" pitchFamily="2" charset="0"/>
              </a:rPr>
              <a:t> </a:t>
            </a:r>
            <a:r>
              <a:rPr lang="fr-FR" sz="2000" spc="600" dirty="0" err="1">
                <a:solidFill>
                  <a:schemeClr val="bg1"/>
                </a:solidFill>
                <a:latin typeface="BROTHER-1816-THIN" pitchFamily="2" charset="0"/>
              </a:rPr>
              <a:t>own</a:t>
            </a:r>
            <a:r>
              <a:rPr lang="fr-FR" sz="2000" spc="600" dirty="0">
                <a:solidFill>
                  <a:schemeClr val="bg1"/>
                </a:solidFill>
                <a:latin typeface="BROTHER-1816-THIN" pitchFamily="2" charset="0"/>
              </a:rPr>
              <a:t> </a:t>
            </a:r>
            <a:r>
              <a:rPr lang="fr-FR" sz="2000" spc="600" dirty="0" err="1">
                <a:solidFill>
                  <a:schemeClr val="bg1"/>
                </a:solidFill>
                <a:latin typeface="BROTHER-1816-THIN" pitchFamily="2" charset="0"/>
              </a:rPr>
              <a:t>development</a:t>
            </a:r>
            <a:br>
              <a:rPr lang="fr-FR" dirty="0"/>
            </a:br>
            <a:endParaRPr lang="fr-FR" dirty="0">
              <a:latin typeface="BROTHER-1816-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8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au, ciel, extérieur, personne&#10;&#10;Description générée automatiquement">
            <a:extLst>
              <a:ext uri="{FF2B5EF4-FFF2-40B4-BE49-F238E27FC236}">
                <a16:creationId xmlns:a16="http://schemas.microsoft.com/office/drawing/2014/main" id="{94A55730-F9F4-1BCE-45FD-821555536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39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4F85C95-4C3B-DFBF-6711-87826A1E1C4B}"/>
              </a:ext>
            </a:extLst>
          </p:cNvPr>
          <p:cNvSpPr txBox="1"/>
          <p:nvPr/>
        </p:nvSpPr>
        <p:spPr>
          <a:xfrm>
            <a:off x="183502" y="255000"/>
            <a:ext cx="5037854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strike="noStrike" cap="none" spc="0" baseline="0" dirty="0">
                <a:solidFill>
                  <a:srgbClr val="FFFFFF"/>
                </a:solidFill>
                <a:effectLst/>
                <a:latin typeface="BROTHER-1816-LIGHT"/>
                <a:ea typeface="BROTHER-1816-LIGHT"/>
                <a:cs typeface="BROTHER-1816-LIGHT"/>
              </a:rPr>
              <a:t>&gt;thrive </a:t>
            </a:r>
          </a:p>
          <a:p>
            <a:pPr algn="r"/>
            <a:r>
              <a:rPr lang="en-US" sz="1800" b="0" i="0" strike="noStrike" cap="none" spc="600" baseline="0" dirty="0">
                <a:solidFill>
                  <a:srgbClr val="FFFFFF"/>
                </a:solidFill>
                <a:effectLst/>
                <a:latin typeface="BROTHER-1816-THIN"/>
                <a:ea typeface="BROTHER-1816-THIN"/>
                <a:cs typeface="BROTHER-1816-THIN"/>
              </a:rPr>
              <a:t>in an exceptional setting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E79B2C-360E-26A1-F753-3D7258F7618E}"/>
              </a:ext>
            </a:extLst>
          </p:cNvPr>
          <p:cNvSpPr txBox="1"/>
          <p:nvPr/>
        </p:nvSpPr>
        <p:spPr>
          <a:xfrm>
            <a:off x="7437859" y="1319082"/>
            <a:ext cx="4192272" cy="6407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1" strike="noStrike" cap="none" spc="0" baseline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Université Côte d'Azur is a driver of growth in its region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EA3ADE-BF19-2160-9E83-522EF960CC99}"/>
              </a:ext>
            </a:extLst>
          </p:cNvPr>
          <p:cNvSpPr txBox="1"/>
          <p:nvPr/>
        </p:nvSpPr>
        <p:spPr>
          <a:xfrm>
            <a:off x="7461608" y="2186694"/>
            <a:ext cx="4632659" cy="915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0" i="1" strike="noStrike" cap="none" spc="0" baseline="0">
                <a:solidFill>
                  <a:srgbClr val="0096BC"/>
                </a:solidFill>
                <a:effectLst/>
                <a:latin typeface="BROTHER-1816-BOOK-ITALIC"/>
                <a:ea typeface="BROTHER-1816-BOOK-ITALIC"/>
                <a:cs typeface="BROTHER-1816-BOOK-ITALIC"/>
              </a:rPr>
              <a:t>Université Côte d'Azur focuses its strategy on achieving international recognition of its activities and name.</a:t>
            </a:r>
          </a:p>
        </p:txBody>
      </p:sp>
    </p:spTree>
    <p:extLst>
      <p:ext uri="{BB962C8B-B14F-4D97-AF65-F5344CB8AC3E}">
        <p14:creationId xmlns:p14="http://schemas.microsoft.com/office/powerpoint/2010/main" val="20240225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474</Words>
  <Application>Microsoft Macintosh PowerPoint</Application>
  <PresentationFormat>Grand écran</PresentationFormat>
  <Paragraphs>87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4" baseType="lpstr">
      <vt:lpstr>Arial</vt:lpstr>
      <vt:lpstr>BROTHER-1816-BOOK</vt:lpstr>
      <vt:lpstr>BROTHER-1816-BOOK-ITALIC</vt:lpstr>
      <vt:lpstr>BROTHER-1816-LIGHT</vt:lpstr>
      <vt:lpstr>BROTHER-1816-THIN</vt:lpstr>
      <vt:lpstr>Calibri</vt:lpstr>
      <vt:lpstr>Calibri Light</vt:lpstr>
      <vt:lpstr>Thème Office</vt:lpstr>
      <vt:lpstr>Conception personnalisée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Christian Balligand</dc:creator>
  <cp:keywords/>
  <dc:description/>
  <cp:lastModifiedBy>Emilie Deplantay</cp:lastModifiedBy>
  <cp:revision>12</cp:revision>
  <dcterms:created xsi:type="dcterms:W3CDTF">2022-05-03T13:48:17Z</dcterms:created>
  <dcterms:modified xsi:type="dcterms:W3CDTF">2023-01-04T09:13:44Z</dcterms:modified>
  <cp:category/>
</cp:coreProperties>
</file>