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3" r:id="rId4"/>
    <p:sldId id="266" r:id="rId5"/>
    <p:sldId id="269" r:id="rId6"/>
    <p:sldId id="267" r:id="rId7"/>
    <p:sldId id="271" r:id="rId8"/>
    <p:sldId id="270" r:id="rId9"/>
    <p:sldId id="265" r:id="rId10"/>
    <p:sldId id="272" r:id="rId11"/>
    <p:sldId id="256" r:id="rId12"/>
    <p:sldId id="258" r:id="rId13"/>
    <p:sldId id="264" r:id="rId14"/>
    <p:sldId id="262" r:id="rId15"/>
    <p:sldId id="260" r:id="rId16"/>
    <p:sldId id="261" r:id="rId17"/>
    <p:sldId id="25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06888-967C-7D49-9F85-641BABF3D89E}" v="10" dt="2024-02-19T15:04:0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3"/>
    <p:restoredTop sz="94884"/>
  </p:normalViewPr>
  <p:slideViewPr>
    <p:cSldViewPr snapToGrid="0">
      <p:cViewPr varScale="1">
        <p:scale>
          <a:sx n="143" d="100"/>
          <a:sy n="143" d="100"/>
        </p:scale>
        <p:origin x="4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FBAB8-9864-3B5F-EFA8-1227DD15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A71F6F-B694-2769-CF7B-FC7DA122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033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7EC0D-5198-3639-DE47-769C023F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6176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DE409-ED36-0870-AD0E-1A08A83E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728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E9B6F7-6181-4BCC-ABB3-12B2FD6B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851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12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3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5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0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81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BC391B-F5F4-9F80-8A00-32F2F8EE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F561C3-DB14-B799-04AD-DB9B5CE09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0F853-4D33-882C-1BC8-198D4879A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37719-C510-094A-90A9-AF865886A2DF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3E10CD-ADAD-D8CB-7A87-98B6899F0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5864F-B60E-179D-5766-953CC2D6A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11E5-DB26-1645-AADE-CB78E1EA40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4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2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5C3E745B-8330-8F96-E3C6-AE0BD4172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0989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77AFBCF-32D1-1E08-2C1E-07BBDB96BDB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4549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400" b="1" spc="600">
                <a:solidFill>
                  <a:schemeClr val="bg1"/>
                </a:solidFill>
                <a:latin typeface="BROTHER-1816-BOOK" pitchFamily="2" charset="0"/>
                <a:ea typeface="Apex New Book Italic" panose="02010600040501010103" pitchFamily="2" charset="77"/>
              </a:rPr>
              <a:t>#Dare to </a:t>
            </a:r>
            <a:r>
              <a:rPr lang="fr-FR" sz="5400" spc="600">
                <a:solidFill>
                  <a:schemeClr val="bg1"/>
                </a:solidFill>
                <a:latin typeface="BROTHER-1816-LIGHT" pitchFamily="2" charset="0"/>
                <a:ea typeface="Apex New Book Italic" panose="02010600040501010103" pitchFamily="2" charset="77"/>
              </a:rPr>
              <a:t>Create</a:t>
            </a:r>
            <a:endParaRPr lang="fr-FR" sz="5400" spc="600" dirty="0">
              <a:solidFill>
                <a:schemeClr val="bg1"/>
              </a:solidFill>
              <a:latin typeface="BROTHER-1816-LIGHT" pitchFamily="2" charset="0"/>
              <a:ea typeface="Apex New Book Italic" panose="02010600040501010103" pitchFamily="2" charset="77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6EC64A-2634-39B8-9688-2F57F1F9BEDF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214F8F-1481-404E-CBC9-CE63F400CBDD}"/>
              </a:ext>
            </a:extLst>
          </p:cNvPr>
          <p:cNvSpPr txBox="1"/>
          <p:nvPr/>
        </p:nvSpPr>
        <p:spPr>
          <a:xfrm>
            <a:off x="6862618" y="2438400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OTHER-1816-BOOK" pitchFamily="2" charset="0"/>
              </a:rPr>
              <a:t>TITRE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5306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C31C9D-E8DC-B10D-9929-BE6DD4692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46" y="939800"/>
            <a:ext cx="5234104" cy="44506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6EBFA4-5F61-7813-0486-FCA831174E8A}"/>
              </a:ext>
            </a:extLst>
          </p:cNvPr>
          <p:cNvSpPr txBox="1"/>
          <p:nvPr/>
        </p:nvSpPr>
        <p:spPr>
          <a:xfrm>
            <a:off x="97783" y="159469"/>
            <a:ext cx="94643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fr-FR" sz="2400" spc="400" dirty="0">
                <a:solidFill>
                  <a:srgbClr val="007EA1"/>
                </a:solidFill>
                <a:latin typeface="BROTHER-1816-THIN" pitchFamily="2" charset="0"/>
              </a:rPr>
              <a:t>Une université implantée sur son territoire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E47C0E-7387-9A48-0774-8E571E6C9069}"/>
              </a:ext>
            </a:extLst>
          </p:cNvPr>
          <p:cNvSpPr txBox="1"/>
          <p:nvPr/>
        </p:nvSpPr>
        <p:spPr>
          <a:xfrm>
            <a:off x="347133" y="611958"/>
            <a:ext cx="694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NICE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B65EAE-E35E-91CA-D0F5-298E54253890}"/>
              </a:ext>
            </a:extLst>
          </p:cNvPr>
          <p:cNvSpPr txBox="1"/>
          <p:nvPr/>
        </p:nvSpPr>
        <p:spPr>
          <a:xfrm>
            <a:off x="347919" y="3429000"/>
            <a:ext cx="208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SOPHIA ANTIPOLIS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70A3EA-D6FD-704C-BCD7-F791908EE43A}"/>
              </a:ext>
            </a:extLst>
          </p:cNvPr>
          <p:cNvSpPr txBox="1"/>
          <p:nvPr/>
        </p:nvSpPr>
        <p:spPr>
          <a:xfrm>
            <a:off x="1041398" y="3698668"/>
            <a:ext cx="4487204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Sciences et Techniques de l’Information et de la Communication - Sciences et technologie -</a:t>
            </a:r>
          </a:p>
          <a:p>
            <a:r>
              <a:rPr lang="fr-FR" sz="900" dirty="0">
                <a:latin typeface="BROTHER-1816-LIGHT" pitchFamily="2" charset="0"/>
              </a:rPr>
              <a:t>Sciences de l’ingénieur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Recherche :</a:t>
            </a:r>
            <a:r>
              <a:rPr lang="fr-FR" sz="900" dirty="0">
                <a:solidFill>
                  <a:srgbClr val="0096BC"/>
                </a:solidFill>
                <a:latin typeface="BROTHER-1816-LIGHT" pitchFamily="2" charset="0"/>
              </a:rPr>
              <a:t> </a:t>
            </a:r>
            <a:r>
              <a:rPr lang="fr-FR" sz="900" dirty="0">
                <a:latin typeface="BROTHER-1816-LIGHT" pitchFamily="2" charset="0"/>
              </a:rPr>
              <a:t>Sciences de la Vie - Sciences de la Terre et de l’Univers - Économie/Droit ;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: </a:t>
            </a:r>
            <a:r>
              <a:rPr lang="fr-FR" sz="900" dirty="0">
                <a:latin typeface="BROTHER-1816-LIGHT" pitchFamily="2" charset="0"/>
              </a:rPr>
              <a:t>IUT;</a:t>
            </a:r>
          </a:p>
          <a:p>
            <a:r>
              <a:rPr lang="fr-FR" sz="900" dirty="0">
                <a:latin typeface="BROTHER-1816-LIGHT" pitchFamily="2" charset="0"/>
              </a:rPr>
              <a:t>Centre INRIA d’Université Côte d’Azur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DBDCF0-F952-C248-BA43-5799D9CB7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" y="673316"/>
            <a:ext cx="249349" cy="2493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8D0704-B007-BA52-E1B0-61666037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" y="3497455"/>
            <a:ext cx="249349" cy="2493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D5EE7B-0A33-22A1-2D88-94857A978DDC}"/>
              </a:ext>
            </a:extLst>
          </p:cNvPr>
          <p:cNvSpPr txBox="1"/>
          <p:nvPr/>
        </p:nvSpPr>
        <p:spPr>
          <a:xfrm>
            <a:off x="347134" y="5299703"/>
            <a:ext cx="117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MENTON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F5496E-358C-2E29-8144-3B1BF9200870}"/>
              </a:ext>
            </a:extLst>
          </p:cNvPr>
          <p:cNvSpPr txBox="1"/>
          <p:nvPr/>
        </p:nvSpPr>
        <p:spPr>
          <a:xfrm>
            <a:off x="370632" y="4776015"/>
            <a:ext cx="2545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OTHER-1816-BOOK" pitchFamily="2" charset="0"/>
                <a:ea typeface="+mn-ea"/>
                <a:cs typeface="+mn-cs"/>
              </a:rPr>
              <a:t>CANNES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2AC444-44CC-ED62-6194-FC298BD2881F}"/>
              </a:ext>
            </a:extLst>
          </p:cNvPr>
          <p:cNvSpPr txBox="1"/>
          <p:nvPr/>
        </p:nvSpPr>
        <p:spPr>
          <a:xfrm>
            <a:off x="1041398" y="5059665"/>
            <a:ext cx="4745158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- Recherche : </a:t>
            </a:r>
            <a:r>
              <a:rPr lang="fr-FR" sz="900" dirty="0">
                <a:latin typeface="BROTHER-1816-BOOK" pitchFamily="2" charset="0"/>
              </a:rPr>
              <a:t>Lettres Langues Arts - Industries Créatives ; </a:t>
            </a:r>
            <a:r>
              <a:rPr lang="fr-FR" sz="900" i="1" dirty="0">
                <a:solidFill>
                  <a:srgbClr val="0096BC"/>
                </a:solidFill>
                <a:latin typeface="BROTHER-1816-BOOK" pitchFamily="2" charset="0"/>
              </a:rPr>
              <a:t>Formation : </a:t>
            </a:r>
            <a:r>
              <a:rPr lang="fr-FR" sz="900" dirty="0">
                <a:latin typeface="BROTHER-1816-BOOK" pitchFamily="2" charset="0"/>
              </a:rPr>
              <a:t>IUT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15F4C89-C128-63C4-6858-5A9F177C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4820617"/>
            <a:ext cx="249349" cy="2493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00C3C45-9FD7-B473-410C-E4A3A8BC49B3}"/>
              </a:ext>
            </a:extLst>
          </p:cNvPr>
          <p:cNvSpPr txBox="1"/>
          <p:nvPr/>
        </p:nvSpPr>
        <p:spPr>
          <a:xfrm>
            <a:off x="1041398" y="827224"/>
            <a:ext cx="5422464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BROTHER-1816-MEDIUM" pitchFamily="2" charset="0"/>
              </a:rPr>
              <a:t>Carlone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Lettres Langues Arts - Sciences Humaines et Sociales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Saint Jean d’Angely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</a:t>
            </a:r>
            <a:r>
              <a:rPr lang="fr-FR" sz="900" dirty="0">
                <a:latin typeface="BROTHER-1816-LIGHT" pitchFamily="2" charset="0"/>
              </a:rPr>
              <a:t>: Économie - Gestion - Management - Odontologie ;</a:t>
            </a:r>
          </a:p>
          <a:p>
            <a:r>
              <a:rPr lang="fr-FR" sz="900" dirty="0">
                <a:latin typeface="BROTHER-1816-LIGHT" pitchFamily="2" charset="0"/>
              </a:rPr>
              <a:t>Maison des Sciences de l’Homme et de la Société, Maison de l’étudiant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Valrose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et technologie - Sciences de la vie ;</a:t>
            </a:r>
          </a:p>
          <a:p>
            <a:r>
              <a:rPr lang="fr-FR" sz="900" dirty="0">
                <a:latin typeface="BROTHER-1816-LIGHT" pitchFamily="2" charset="0"/>
              </a:rPr>
              <a:t>Services Centraux - Présidence - Maison de l’Europe et des Territoires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Plaine du Var - IMREDD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Innovation : </a:t>
            </a:r>
            <a:r>
              <a:rPr lang="fr-FR" sz="900" dirty="0">
                <a:latin typeface="BROTHER-1816-LIGHT" pitchFamily="2" charset="0"/>
              </a:rPr>
              <a:t>Institut Méditerranéen du Risque et du Développement Durable ;</a:t>
            </a:r>
          </a:p>
          <a:p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Recherche :</a:t>
            </a:r>
            <a:r>
              <a:rPr lang="fr-FR" sz="900" i="1" dirty="0">
                <a:latin typeface="BROTHER-1816-LIGHT" pitchFamily="2" charset="0"/>
              </a:rPr>
              <a:t> </a:t>
            </a:r>
            <a:r>
              <a:rPr lang="fr-FR" sz="900" dirty="0">
                <a:latin typeface="BROTHER-1816-LIGHT" pitchFamily="2" charset="0"/>
              </a:rPr>
              <a:t>Sciences et technologie</a:t>
            </a:r>
          </a:p>
          <a:p>
            <a:pPr>
              <a:spcBef>
                <a:spcPts val="300"/>
              </a:spcBef>
            </a:pPr>
            <a:r>
              <a:rPr lang="fr-FR" sz="900" dirty="0" err="1">
                <a:latin typeface="BROTHER-1816-MEDIUM" pitchFamily="2" charset="0"/>
              </a:rPr>
              <a:t>Fabron</a:t>
            </a:r>
            <a:r>
              <a:rPr lang="fr-FR" sz="900" dirty="0">
                <a:latin typeface="BROTHER-1816-MEDIUM" pitchFamily="2" charset="0"/>
              </a:rPr>
              <a:t>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: </a:t>
            </a:r>
            <a:r>
              <a:rPr lang="fr-FR" sz="900" dirty="0">
                <a:latin typeface="BROTHER-1816-LIGHT" pitchFamily="2" charset="0"/>
              </a:rPr>
              <a:t>Institut Universitaire de Technologie Nice Côte d’Azur (IUT)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Trotabas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Droit-Science Politique - Institut de la Paix et du Développement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Pasteur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Médecine - Sciences de la Vie et de la Santé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IFMK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de la Rééducation et de la Réadaptation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Plaine du Var - STAPS :</a:t>
            </a:r>
            <a:r>
              <a:rPr lang="fr-FR" sz="900" dirty="0">
                <a:latin typeface="BROTHER-1816-LIGHT" pitchFamily="2" charset="0"/>
              </a:rPr>
              <a:t>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du Sport</a:t>
            </a:r>
          </a:p>
          <a:p>
            <a:pPr>
              <a:spcBef>
                <a:spcPts val="300"/>
              </a:spcBef>
            </a:pPr>
            <a:r>
              <a:rPr lang="fr-FR" sz="900" dirty="0">
                <a:latin typeface="BROTHER-1816-MEDIUM" pitchFamily="2" charset="0"/>
              </a:rPr>
              <a:t>INSPE : </a:t>
            </a:r>
            <a:r>
              <a:rPr lang="fr-FR" sz="900" i="1" dirty="0">
                <a:solidFill>
                  <a:srgbClr val="0096BC"/>
                </a:solidFill>
                <a:latin typeface="BROTHER-1816-LIGHT" pitchFamily="2" charset="0"/>
              </a:rPr>
              <a:t>Formation - Recherche : </a:t>
            </a:r>
            <a:r>
              <a:rPr lang="fr-FR" sz="900" dirty="0">
                <a:latin typeface="BROTHER-1816-LIGHT" pitchFamily="2" charset="0"/>
              </a:rPr>
              <a:t>Sciences de l’éducation, formation des enseignants (multi sites)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3924B7A-16F0-0E2E-C5A0-226E8F07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5350969"/>
            <a:ext cx="249349" cy="2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690B5-E7DC-4E5E-DAA9-531436A71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186FFE-9321-E474-4B92-29A5AC09A5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3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31339B-5D0F-E351-537E-BBB0EDFE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85730D-4712-2A45-C34E-9D2A0EDC0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48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0ECA8-C2E1-5016-4240-B1453429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2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58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10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64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64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2B89D12-1BB4-1939-5AFB-40F08DA0C691}"/>
              </a:ext>
            </a:extLst>
          </p:cNvPr>
          <p:cNvSpPr txBox="1"/>
          <p:nvPr/>
        </p:nvSpPr>
        <p:spPr>
          <a:xfrm>
            <a:off x="1451" y="291253"/>
            <a:ext cx="5018605" cy="76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spc="600" dirty="0">
                <a:solidFill>
                  <a:srgbClr val="007EA1"/>
                </a:solidFill>
                <a:latin typeface="BROTHER-1816-THIN" pitchFamily="2" charset="0"/>
                <a:ea typeface="Apex New Light" panose="02010600040501010103" pitchFamily="2" charset="77"/>
              </a:rPr>
              <a:t>CHIFFRES CLÉS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B6FE5C8-A9C3-ADA4-A9C4-98F2E42128F6}"/>
              </a:ext>
            </a:extLst>
          </p:cNvPr>
          <p:cNvCxnSpPr/>
          <p:nvPr/>
        </p:nvCxnSpPr>
        <p:spPr>
          <a:xfrm>
            <a:off x="0" y="1115568"/>
            <a:ext cx="5020056" cy="0"/>
          </a:xfrm>
          <a:prstGeom prst="line">
            <a:avLst/>
          </a:prstGeom>
          <a:ln w="9525" cap="rnd" cmpd="sng" algn="ctr">
            <a:solidFill>
              <a:srgbClr val="007EA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8999E328-C5DC-58C4-8D1B-40AD288C35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0924"/>
            <a:ext cx="11932467" cy="38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27040169-FFD9-D697-FB0A-C6FF3105B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997700" cy="58061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7A418C-293D-D29C-1353-808BD45213F1}"/>
              </a:ext>
            </a:extLst>
          </p:cNvPr>
          <p:cNvSpPr txBox="1"/>
          <p:nvPr/>
        </p:nvSpPr>
        <p:spPr>
          <a:xfrm>
            <a:off x="3660" y="167682"/>
            <a:ext cx="6987540" cy="11079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fr-FR" sz="3800" spc="500" dirty="0">
                <a:solidFill>
                  <a:srgbClr val="0096BC"/>
                </a:solidFill>
                <a:latin typeface="BROTHER-1816-LIGHT" pitchFamily="2" charset="0"/>
              </a:rPr>
              <a:t>LA SIGNATURE</a:t>
            </a:r>
          </a:p>
          <a:p>
            <a:pPr lvl="2"/>
            <a:r>
              <a:rPr lang="fr-FR" sz="2800" spc="500" dirty="0">
                <a:solidFill>
                  <a:srgbClr val="00AFD7"/>
                </a:solidFill>
                <a:latin typeface="BROTHER-1816-THIN" pitchFamily="2" charset="0"/>
              </a:rPr>
              <a:t>UNIVERSITÉ CÔTE D’AZUR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1141D9E-8CBB-7106-FF1D-17AAC584ACAF}"/>
              </a:ext>
            </a:extLst>
          </p:cNvPr>
          <p:cNvSpPr txBox="1">
            <a:spLocks/>
          </p:cNvSpPr>
          <p:nvPr/>
        </p:nvSpPr>
        <p:spPr>
          <a:xfrm>
            <a:off x="7229359" y="1701140"/>
            <a:ext cx="4383449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i="1" dirty="0">
                <a:solidFill>
                  <a:srgbClr val="2E81A1"/>
                </a:solidFill>
                <a:latin typeface="BROTHER-1816-BOOK-ITALIC" pitchFamily="2" charset="0"/>
              </a:rPr>
              <a:t>« Université intensive en recherche portant des formations d’excellence dans les secteurs innovants piliers de la croissance territoriale, visant un rayonnement international. »</a:t>
            </a:r>
          </a:p>
        </p:txBody>
      </p:sp>
    </p:spTree>
    <p:extLst>
      <p:ext uri="{BB962C8B-B14F-4D97-AF65-F5344CB8AC3E}">
        <p14:creationId xmlns:p14="http://schemas.microsoft.com/office/powerpoint/2010/main" val="407423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2D4D9A1D-947B-5FE2-A637-CD0E3358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DC35EC3-A9D2-715A-E4C0-526FAA018045}"/>
              </a:ext>
            </a:extLst>
          </p:cNvPr>
          <p:cNvSpPr txBox="1"/>
          <p:nvPr/>
        </p:nvSpPr>
        <p:spPr>
          <a:xfrm>
            <a:off x="210065" y="222422"/>
            <a:ext cx="4782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inventer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le monde de demain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4BB7B8-2FE5-B9D5-1658-C6B55DE6FD8D}"/>
              </a:ext>
            </a:extLst>
          </p:cNvPr>
          <p:cNvSpPr txBox="1"/>
          <p:nvPr/>
        </p:nvSpPr>
        <p:spPr>
          <a:xfrm>
            <a:off x="3175687" y="2064875"/>
            <a:ext cx="5215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d’azur, un territoire attractif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8459D5-D514-DB44-8B30-CF2FDAA4A2A5}"/>
              </a:ext>
            </a:extLst>
          </p:cNvPr>
          <p:cNvSpPr txBox="1"/>
          <p:nvPr/>
        </p:nvSpPr>
        <p:spPr>
          <a:xfrm>
            <a:off x="3175686" y="2619238"/>
            <a:ext cx="5968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Classée</a:t>
            </a:r>
            <a:r>
              <a:rPr lang="fr-FR" i="1" dirty="0">
                <a:latin typeface="BROTHER-1816-BOOK-ITALIC" pitchFamily="2" charset="0"/>
              </a:rPr>
              <a:t> </a:t>
            </a: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dans les 3% de l’élite universitaire mondiale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DFE9DA-ECC8-9F02-9F17-568F13031AC6}"/>
              </a:ext>
            </a:extLst>
          </p:cNvPr>
          <p:cNvSpPr txBox="1"/>
          <p:nvPr/>
        </p:nvSpPr>
        <p:spPr>
          <a:xfrm>
            <a:off x="3175686" y="3173601"/>
            <a:ext cx="5968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Parmi les 9 grandes universités françaises intensives en recherche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BCC48C3-517D-3F6F-B066-3A33E784CF33}"/>
              </a:ext>
            </a:extLst>
          </p:cNvPr>
          <p:cNvSpPr txBox="1"/>
          <p:nvPr/>
        </p:nvSpPr>
        <p:spPr>
          <a:xfrm>
            <a:off x="3175686" y="4004962"/>
            <a:ext cx="52159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distinguée par le label d’Excellence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 </a:t>
            </a:r>
          </a:p>
          <a:p>
            <a:endParaRPr lang="fr-FR" i="1" dirty="0">
              <a:solidFill>
                <a:srgbClr val="0096BC"/>
              </a:solidFill>
              <a:latin typeface="BROTHER-1816-BOOK-ITALIC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0B0CD6D-AB5E-482C-1E76-C01A9C2C7D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157" y="4365468"/>
            <a:ext cx="2361016" cy="4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46971D3-9E53-C387-84D1-64823523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5DB5F01-1D72-5E6C-2457-0EF091BD5993}"/>
              </a:ext>
            </a:extLst>
          </p:cNvPr>
          <p:cNvSpPr txBox="1">
            <a:spLocks/>
          </p:cNvSpPr>
          <p:nvPr/>
        </p:nvSpPr>
        <p:spPr>
          <a:xfrm>
            <a:off x="332871" y="519235"/>
            <a:ext cx="10515600" cy="678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sz="2400" dirty="0"/>
            </a:br>
            <a:br>
              <a:rPr lang="fr-FR" sz="2400" dirty="0">
                <a:solidFill>
                  <a:srgbClr val="0096BC"/>
                </a:solidFill>
              </a:rPr>
            </a:br>
            <a:r>
              <a:rPr lang="fr-FR" sz="2400" spc="600" dirty="0">
                <a:solidFill>
                  <a:schemeClr val="bg1"/>
                </a:solidFill>
                <a:latin typeface="BROTHER-1816-THIN" pitchFamily="2" charset="0"/>
              </a:rPr>
              <a:t>une recherche d’excellence </a:t>
            </a:r>
            <a:br>
              <a:rPr lang="fr-FR" sz="2400" dirty="0"/>
            </a:br>
            <a:endParaRPr lang="fr-FR" sz="2400" dirty="0">
              <a:latin typeface="BROTHER-1816-LIGHT" pitchFamily="2" charset="0"/>
            </a:endParaRP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23AC0ACB-D130-A6F1-2D04-1F54DE39F978}"/>
              </a:ext>
            </a:extLst>
          </p:cNvPr>
          <p:cNvSpPr txBox="1">
            <a:spLocks/>
          </p:cNvSpPr>
          <p:nvPr/>
        </p:nvSpPr>
        <p:spPr>
          <a:xfrm>
            <a:off x="838198" y="2252400"/>
            <a:ext cx="4343400" cy="363392"/>
          </a:xfrm>
          <a:prstGeom prst="rect">
            <a:avLst/>
          </a:prstGeom>
          <a:solidFill>
            <a:srgbClr val="0096BC"/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>
                <a:solidFill>
                  <a:schemeClr val="bg1"/>
                </a:solidFill>
                <a:latin typeface="BROTHER-1816-BOOK-ITALIC" pitchFamily="2" charset="0"/>
              </a:rPr>
              <a:t>Une politique de site ambitieuse</a:t>
            </a:r>
            <a:r>
              <a:rPr lang="fr-FR" sz="2100" i="1">
                <a:solidFill>
                  <a:schemeClr val="bg1"/>
                </a:solidFill>
                <a:latin typeface="BROTHER-1816-BOOK-ITALIC" pitchFamily="2" charset="0"/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46">
            <a:extLst>
              <a:ext uri="{FF2B5EF4-FFF2-40B4-BE49-F238E27FC236}">
                <a16:creationId xmlns:a16="http://schemas.microsoft.com/office/drawing/2014/main" id="{89F0321B-BBED-1AD0-A848-940EA56A68F2}"/>
              </a:ext>
            </a:extLst>
          </p:cNvPr>
          <p:cNvSpPr txBox="1">
            <a:spLocks/>
          </p:cNvSpPr>
          <p:nvPr/>
        </p:nvSpPr>
        <p:spPr>
          <a:xfrm>
            <a:off x="838198" y="2792822"/>
            <a:ext cx="5923548" cy="610935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Une collaboration avec les instituts de recherche nationaux (CNRS, INRIA, INSERM, INRAE, IRD)  </a:t>
            </a:r>
          </a:p>
        </p:txBody>
      </p:sp>
      <p:sp>
        <p:nvSpPr>
          <p:cNvPr id="7" name="Espace réservé du contenu 46">
            <a:extLst>
              <a:ext uri="{FF2B5EF4-FFF2-40B4-BE49-F238E27FC236}">
                <a16:creationId xmlns:a16="http://schemas.microsoft.com/office/drawing/2014/main" id="{8AA11292-477B-E1A2-1558-1372672BA594}"/>
              </a:ext>
            </a:extLst>
          </p:cNvPr>
          <p:cNvSpPr txBox="1">
            <a:spLocks/>
          </p:cNvSpPr>
          <p:nvPr/>
        </p:nvSpPr>
        <p:spPr>
          <a:xfrm>
            <a:off x="838198" y="3580787"/>
            <a:ext cx="3170382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Plus de 50 unités de recherche</a:t>
            </a:r>
            <a:r>
              <a:rPr lang="fr-FR" sz="2100" i="1" dirty="0">
                <a:solidFill>
                  <a:schemeClr val="bg1"/>
                </a:solidFill>
                <a:latin typeface="BROTHER-1816-BOOK-ITALIC" pitchFamily="2" charset="0"/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6">
            <a:extLst>
              <a:ext uri="{FF2B5EF4-FFF2-40B4-BE49-F238E27FC236}">
                <a16:creationId xmlns:a16="http://schemas.microsoft.com/office/drawing/2014/main" id="{E41CD6EF-B1F9-A529-F175-4201E10AD885}"/>
              </a:ext>
            </a:extLst>
          </p:cNvPr>
          <p:cNvSpPr txBox="1">
            <a:spLocks/>
          </p:cNvSpPr>
          <p:nvPr/>
        </p:nvSpPr>
        <p:spPr>
          <a:xfrm>
            <a:off x="838198" y="4194129"/>
            <a:ext cx="5923548" cy="533546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Plus de 4000 personnes impliquées dans la recherche </a:t>
            </a:r>
          </a:p>
          <a:p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46">
            <a:extLst>
              <a:ext uri="{FF2B5EF4-FFF2-40B4-BE49-F238E27FC236}">
                <a16:creationId xmlns:a16="http://schemas.microsoft.com/office/drawing/2014/main" id="{7781CB11-D453-C5D0-3795-075A42D771C8}"/>
              </a:ext>
            </a:extLst>
          </p:cNvPr>
          <p:cNvSpPr txBox="1">
            <a:spLocks/>
          </p:cNvSpPr>
          <p:nvPr/>
        </p:nvSpPr>
        <p:spPr>
          <a:xfrm>
            <a:off x="838198" y="4904705"/>
            <a:ext cx="5923549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4 labels « Laboratoire d’excellence » (LABEX)</a:t>
            </a:r>
          </a:p>
          <a:p>
            <a:endParaRPr lang="fr-FR" sz="2100" dirty="0">
              <a:solidFill>
                <a:schemeClr val="bg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49E7D5B-3D45-0246-ABA3-FDB3627B1306}"/>
              </a:ext>
            </a:extLst>
          </p:cNvPr>
          <p:cNvSpPr txBox="1">
            <a:spLocks/>
          </p:cNvSpPr>
          <p:nvPr/>
        </p:nvSpPr>
        <p:spPr>
          <a:xfrm>
            <a:off x="332871" y="373201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spc="300" dirty="0">
                <a:solidFill>
                  <a:srgbClr val="0096BC"/>
                </a:solidFill>
                <a:latin typeface="BROTHER-1816-LIGHT" pitchFamily="2" charset="0"/>
              </a:rPr>
              <a:t>&gt; déployer </a:t>
            </a:r>
            <a:endParaRPr lang="fr-FR" sz="6000" dirty="0">
              <a:latin typeface="BROTHER-1816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3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, table de travail&#10;&#10;Description générée automatiquement">
            <a:extLst>
              <a:ext uri="{FF2B5EF4-FFF2-40B4-BE49-F238E27FC236}">
                <a16:creationId xmlns:a16="http://schemas.microsoft.com/office/drawing/2014/main" id="{C3280944-D9AA-B124-658F-3474BA251C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017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0EBE66-FB76-0CFC-C6FA-695F387AD938}"/>
              </a:ext>
            </a:extLst>
          </p:cNvPr>
          <p:cNvSpPr txBox="1"/>
          <p:nvPr/>
        </p:nvSpPr>
        <p:spPr>
          <a:xfrm>
            <a:off x="210065" y="222422"/>
            <a:ext cx="510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innover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avec le monde économique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D5DB2C-9F60-E8E8-3118-52CDCED1F7F3}"/>
              </a:ext>
            </a:extLst>
          </p:cNvPr>
          <p:cNvSpPr txBox="1"/>
          <p:nvPr/>
        </p:nvSpPr>
        <p:spPr>
          <a:xfrm>
            <a:off x="3175686" y="2064875"/>
            <a:ext cx="7220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Partenariats et projets d’innovation avec les filières technologiques de son territoire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F74B83-BC1A-E89A-8FEB-833BC3A3DB72}"/>
              </a:ext>
            </a:extLst>
          </p:cNvPr>
          <p:cNvSpPr txBox="1"/>
          <p:nvPr/>
        </p:nvSpPr>
        <p:spPr>
          <a:xfrm>
            <a:off x="3175686" y="2983426"/>
            <a:ext cx="722091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Expertise auprès des créateurs d’entreprise et des porteurs de projets  : 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Projets de pré-maturation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Accompagnement à la création d’entreprise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Mise à disposition de compétences, d’outils et de plateformes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     technologiques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8CC1EC-7C8F-6DDA-1514-DBEA9D3FA829}"/>
              </a:ext>
            </a:extLst>
          </p:cNvPr>
          <p:cNvSpPr txBox="1"/>
          <p:nvPr/>
        </p:nvSpPr>
        <p:spPr>
          <a:xfrm>
            <a:off x="3175686" y="4944453"/>
            <a:ext cx="72209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Favoriser les interactions entre recherche publique et le domaine R&amp;D du secteur privé</a:t>
            </a:r>
          </a:p>
        </p:txBody>
      </p:sp>
    </p:spTree>
    <p:extLst>
      <p:ext uri="{BB962C8B-B14F-4D97-AF65-F5344CB8AC3E}">
        <p14:creationId xmlns:p14="http://schemas.microsoft.com/office/powerpoint/2010/main" val="30943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rsonne, uniforme scolaire, posant, groupe&#10;&#10;Description générée automatiquement">
            <a:extLst>
              <a:ext uri="{FF2B5EF4-FFF2-40B4-BE49-F238E27FC236}">
                <a16:creationId xmlns:a16="http://schemas.microsoft.com/office/drawing/2014/main" id="{9BDBD466-0ADC-E88F-0C57-56FEF4004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18899A3-573C-F721-72FC-26195175D1B1}"/>
              </a:ext>
            </a:extLst>
          </p:cNvPr>
          <p:cNvSpPr txBox="1"/>
          <p:nvPr/>
        </p:nvSpPr>
        <p:spPr>
          <a:xfrm>
            <a:off x="188536" y="222422"/>
            <a:ext cx="4123256" cy="149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rgbClr val="0096BC"/>
                </a:solidFill>
                <a:latin typeface="BROTHER-1816-LIGHT" pitchFamily="2" charset="0"/>
              </a:rPr>
              <a:t>&gt; former </a:t>
            </a:r>
          </a:p>
          <a:p>
            <a:pPr algn="r"/>
            <a:r>
              <a:rPr lang="fr-FR" spc="600" dirty="0">
                <a:solidFill>
                  <a:srgbClr val="0096BC"/>
                </a:solidFill>
                <a:latin typeface="BROTHER-1816-THIN" pitchFamily="2" charset="0"/>
              </a:rPr>
              <a:t>aux défis de demain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1DFD2D-9002-727D-42DF-D80B1B6E6442}"/>
              </a:ext>
            </a:extLst>
          </p:cNvPr>
          <p:cNvSpPr txBox="1"/>
          <p:nvPr/>
        </p:nvSpPr>
        <p:spPr>
          <a:xfrm>
            <a:off x="3628074" y="1959370"/>
            <a:ext cx="61319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Apprendre autrement pour créer de nouveaux talents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+ de 300 formations diplômantes</a:t>
            </a:r>
            <a:b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</a:b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&gt;   21 composantes de formation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F808AB-AF14-1ED6-0949-8B410D63DEE4}"/>
              </a:ext>
            </a:extLst>
          </p:cNvPr>
          <p:cNvSpPr txBox="1"/>
          <p:nvPr/>
        </p:nvSpPr>
        <p:spPr>
          <a:xfrm>
            <a:off x="3628074" y="3050469"/>
            <a:ext cx="66132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Des portails transversaux pour personnaliser son parcours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59EE62-3E10-526C-19D5-38C40375E54F}"/>
              </a:ext>
            </a:extLst>
          </p:cNvPr>
          <p:cNvSpPr txBox="1"/>
          <p:nvPr/>
        </p:nvSpPr>
        <p:spPr>
          <a:xfrm>
            <a:off x="3628075" y="3548190"/>
            <a:ext cx="5467802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Ecoles Universitaires de Recherche inspirées </a:t>
            </a:r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des graduate schools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4D681A-4767-1719-A5F1-C490579C730F}"/>
              </a:ext>
            </a:extLst>
          </p:cNvPr>
          <p:cNvSpPr txBox="1"/>
          <p:nvPr/>
        </p:nvSpPr>
        <p:spPr>
          <a:xfrm>
            <a:off x="3628074" y="4322910"/>
            <a:ext cx="61319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formations d’excellence qui s’appuient sur les projets de recherche de nos laboratoires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5F43F4-1846-6134-4FC7-9A7B5921F47C}"/>
              </a:ext>
            </a:extLst>
          </p:cNvPr>
          <p:cNvSpPr txBox="1"/>
          <p:nvPr/>
        </p:nvSpPr>
        <p:spPr>
          <a:xfrm>
            <a:off x="3628074" y="5053780"/>
            <a:ext cx="613194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/>
              </a:rPr>
              <a:t>Des étudiants formés au plus près du monde économique et des enjeux sociétaux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15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athlétisme, sport&#10;&#10;Description générée automatiquement">
            <a:extLst>
              <a:ext uri="{FF2B5EF4-FFF2-40B4-BE49-F238E27FC236}">
                <a16:creationId xmlns:a16="http://schemas.microsoft.com/office/drawing/2014/main" id="{8C9408E0-99F6-3CD7-74B4-7BBA779254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12192000" cy="5801710"/>
          </a:xfrm>
          <a:prstGeom prst="rect">
            <a:avLst/>
          </a:prstGeom>
        </p:spPr>
      </p:pic>
      <p:sp>
        <p:nvSpPr>
          <p:cNvPr id="4" name="Espace réservé du contenu 46">
            <a:extLst>
              <a:ext uri="{FF2B5EF4-FFF2-40B4-BE49-F238E27FC236}">
                <a16:creationId xmlns:a16="http://schemas.microsoft.com/office/drawing/2014/main" id="{8CAAB43D-5619-B618-E84C-896CE5AE1AEF}"/>
              </a:ext>
            </a:extLst>
          </p:cNvPr>
          <p:cNvSpPr txBox="1">
            <a:spLocks/>
          </p:cNvSpPr>
          <p:nvPr/>
        </p:nvSpPr>
        <p:spPr>
          <a:xfrm>
            <a:off x="493645" y="3738434"/>
            <a:ext cx="7382166" cy="804440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00" i="1" dirty="0">
                <a:solidFill>
                  <a:schemeClr val="bg1"/>
                </a:solidFill>
                <a:latin typeface="BROTHER-1816-BOOK-ITALIC" pitchFamily="2" charset="0"/>
              </a:rPr>
              <a:t>Enrichir l’expérience étudiante grâce à un programme ambitieux d’offres de services culturels et sportifs, d’engagement social et écologique, de sensibilisation à l’entreprenariat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9EE4BDD5-2DCE-F212-E0C2-EDA84CC0BEC9}"/>
              </a:ext>
            </a:extLst>
          </p:cNvPr>
          <p:cNvSpPr txBox="1">
            <a:spLocks/>
          </p:cNvSpPr>
          <p:nvPr/>
        </p:nvSpPr>
        <p:spPr>
          <a:xfrm>
            <a:off x="493645" y="4736750"/>
            <a:ext cx="5325264" cy="658621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i="1" dirty="0">
                <a:solidFill>
                  <a:schemeClr val="bg1"/>
                </a:solidFill>
                <a:latin typeface="BROTHER-1816-BOOK-ITALIC" pitchFamily="2" charset="0"/>
              </a:rPr>
              <a:t>Cultiver l’esprit réseau et accompagner les diplômés tout au long de leur carrière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C1AE06-4055-A31F-8DC1-BE5F217FABA2}"/>
              </a:ext>
            </a:extLst>
          </p:cNvPr>
          <p:cNvSpPr txBox="1">
            <a:spLocks/>
          </p:cNvSpPr>
          <p:nvPr/>
        </p:nvSpPr>
        <p:spPr>
          <a:xfrm>
            <a:off x="7303511" y="311871"/>
            <a:ext cx="5504712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/>
            </a:br>
            <a:r>
              <a:rPr lang="fr-FR" sz="8000" spc="300">
                <a:solidFill>
                  <a:srgbClr val="0096BC"/>
                </a:solidFill>
                <a:latin typeface="BROTHER-1816-LIGHT" pitchFamily="2" charset="0"/>
              </a:rPr>
              <a:t>&gt; cultiver </a:t>
            </a:r>
            <a:br>
              <a:rPr lang="fr-FR">
                <a:solidFill>
                  <a:srgbClr val="0096BC"/>
                </a:solidFill>
              </a:rPr>
            </a:br>
            <a:r>
              <a:rPr lang="fr-FR" sz="2000" spc="600">
                <a:solidFill>
                  <a:schemeClr val="bg1"/>
                </a:solidFill>
                <a:latin typeface="BROTHER-1816-THIN" pitchFamily="2" charset="0"/>
              </a:rPr>
              <a:t>son épanouissement</a:t>
            </a:r>
            <a:br>
              <a:rPr lang="fr-FR"/>
            </a:br>
            <a:endParaRPr lang="fr-FR" dirty="0">
              <a:latin typeface="BROTHER-1816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5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ciel, extérieur, personne&#10;&#10;Description générée automatiquement">
            <a:extLst>
              <a:ext uri="{FF2B5EF4-FFF2-40B4-BE49-F238E27FC236}">
                <a16:creationId xmlns:a16="http://schemas.microsoft.com/office/drawing/2014/main" id="{C612ADF5-B9EA-7633-455C-D8F60FD7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0586DA-C12E-4CA8-7B88-239F6588E2C4}"/>
              </a:ext>
            </a:extLst>
          </p:cNvPr>
          <p:cNvSpPr txBox="1"/>
          <p:nvPr/>
        </p:nvSpPr>
        <p:spPr>
          <a:xfrm>
            <a:off x="188535" y="242300"/>
            <a:ext cx="503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200" dirty="0">
                <a:solidFill>
                  <a:schemeClr val="bg1"/>
                </a:solidFill>
                <a:latin typeface="BROTHER-1816-LIGHT" pitchFamily="2" charset="0"/>
              </a:rPr>
              <a:t>&gt; rayonner </a:t>
            </a:r>
          </a:p>
          <a:p>
            <a:pPr algn="r"/>
            <a:r>
              <a:rPr lang="fr-FR" spc="600" dirty="0">
                <a:solidFill>
                  <a:schemeClr val="bg1"/>
                </a:solidFill>
                <a:latin typeface="BROTHER-1816-THIN" pitchFamily="2" charset="0"/>
              </a:rPr>
              <a:t>dans un cadre d’exception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E651C7-8EC5-5926-4376-89B79CDDEA24}"/>
              </a:ext>
            </a:extLst>
          </p:cNvPr>
          <p:cNvSpPr txBox="1"/>
          <p:nvPr/>
        </p:nvSpPr>
        <p:spPr>
          <a:xfrm>
            <a:off x="7437859" y="1306382"/>
            <a:ext cx="4188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 est moteur de croissance de son territoire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9F65EC-5183-9879-DDFE-D653B84F7D18}"/>
              </a:ext>
            </a:extLst>
          </p:cNvPr>
          <p:cNvSpPr txBox="1"/>
          <p:nvPr/>
        </p:nvSpPr>
        <p:spPr>
          <a:xfrm>
            <a:off x="7461610" y="2173994"/>
            <a:ext cx="462803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Université Côte d’Azur, met au cœur de son projet d’établissement une stratégie d’internationalisation de ses activités et de sa marque</a:t>
            </a:r>
          </a:p>
        </p:txBody>
      </p:sp>
    </p:spTree>
    <p:extLst>
      <p:ext uri="{BB962C8B-B14F-4D97-AF65-F5344CB8AC3E}">
        <p14:creationId xmlns:p14="http://schemas.microsoft.com/office/powerpoint/2010/main" val="18212236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608</Words>
  <Application>Microsoft Macintosh PowerPoint</Application>
  <PresentationFormat>Grand écran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BROTHER-1816-BOOK</vt:lpstr>
      <vt:lpstr>BROTHER-1816-BOOK-ITALIC</vt:lpstr>
      <vt:lpstr>BROTHER-1816-LIGHT</vt:lpstr>
      <vt:lpstr>BROTHER-1816-MEDIUM</vt:lpstr>
      <vt:lpstr>BROTHER-1816-THIN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Christian Balligand</cp:lastModifiedBy>
  <cp:revision>4</cp:revision>
  <dcterms:created xsi:type="dcterms:W3CDTF">2022-10-17T12:44:11Z</dcterms:created>
  <dcterms:modified xsi:type="dcterms:W3CDTF">2024-03-05T10:17:57Z</dcterms:modified>
</cp:coreProperties>
</file>