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19" r:id="rId3"/>
    <p:sldId id="329" r:id="rId4"/>
    <p:sldId id="321" r:id="rId5"/>
    <p:sldId id="325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Baudon" initials="JB" lastIdx="2" clrIdx="0">
    <p:extLst>
      <p:ext uri="{19B8F6BF-5375-455C-9EA6-DF929625EA0E}">
        <p15:presenceInfo xmlns:p15="http://schemas.microsoft.com/office/powerpoint/2012/main" userId="Jennifer Baud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e Gallais" userId="f341466d-b25d-499d-849e-19c0afd4a92f" providerId="ADAL" clId="{AD65AE26-5271-47D2-AC45-1B9DDDE71769}"/>
    <pc:docChg chg="delSld">
      <pc:chgData name="Floriane Gallais" userId="f341466d-b25d-499d-849e-19c0afd4a92f" providerId="ADAL" clId="{AD65AE26-5271-47D2-AC45-1B9DDDE71769}" dt="2024-06-27T07:15:09.577" v="2" actId="2696"/>
      <pc:docMkLst>
        <pc:docMk/>
      </pc:docMkLst>
      <pc:sldChg chg="del">
        <pc:chgData name="Floriane Gallais" userId="f341466d-b25d-499d-849e-19c0afd4a92f" providerId="ADAL" clId="{AD65AE26-5271-47D2-AC45-1B9DDDE71769}" dt="2024-06-27T07:15:04.685" v="0" actId="2696"/>
        <pc:sldMkLst>
          <pc:docMk/>
          <pc:sldMk cId="1784097057" sldId="322"/>
        </pc:sldMkLst>
      </pc:sldChg>
      <pc:sldChg chg="del">
        <pc:chgData name="Floriane Gallais" userId="f341466d-b25d-499d-849e-19c0afd4a92f" providerId="ADAL" clId="{AD65AE26-5271-47D2-AC45-1B9DDDE71769}" dt="2024-06-27T07:15:06.963" v="1" actId="2696"/>
        <pc:sldMkLst>
          <pc:docMk/>
          <pc:sldMk cId="572437745" sldId="326"/>
        </pc:sldMkLst>
      </pc:sldChg>
      <pc:sldChg chg="del">
        <pc:chgData name="Floriane Gallais" userId="f341466d-b25d-499d-849e-19c0afd4a92f" providerId="ADAL" clId="{AD65AE26-5271-47D2-AC45-1B9DDDE71769}" dt="2024-06-27T07:15:09.577" v="2" actId="2696"/>
        <pc:sldMkLst>
          <pc:docMk/>
          <pc:sldMk cId="3575804384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8A056-4B5E-5C4D-B157-7B87FC58DD4B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3F589-A3D1-AD45-A121-BB5CFEDD2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35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B565EB-645F-9F49-B54C-1BEAEB3CE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89" y="72694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8810B9-F005-FA4B-9FC4-D3F42CA2B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89" y="32066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434737-E9C1-724C-BB97-2C8B3218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03D1D2-14B9-EE4F-9C38-4413083A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1301A9-C74A-394C-BFC1-8A328A4F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75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07AFB-4C41-264D-9A86-B373B26F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85C83E-DC7A-5245-9B17-A0CF6775E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7ABCA-D978-3D48-9567-6F6DAC3A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DEBBCB-8C43-4041-8267-E7E3A8DC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225708-BCC4-B94C-86A7-B6471271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80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7D35CF-2B09-CA44-9EC1-0E6F25D4D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77BC52-D063-7740-8BBC-77043F15D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41140-AA0D-B347-B406-49AF4FFA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134E4-3506-0C4E-8AC6-6806FDD8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BB440D-FC1A-7D40-8097-0B9B295F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61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B9303-A836-7B47-AF40-5CB00B9D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42AE0E-B7EB-1B4B-A752-48DB2868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492057-823C-0D4C-98FB-9964AFF4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A0F72-FCAB-B94B-847A-193F38DC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61ADFB-AEB9-DE40-BCBC-C229304B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74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4E391-87FE-E24D-A29B-509C1F80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6EE5B-8D5E-0249-8197-4F8D8BC65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BF55C6-7112-CB40-8BFE-E970A420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DF1E93-A48B-4840-8FBD-D530D62A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71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82470-170A-6244-9CEE-C705A9E3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602C27-4BB2-F541-9CFC-DD98F763E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AB0D4A-F50E-2E4A-B3B1-FEA11AC05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4951EE-5408-7E41-8983-E4885A20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EA078A-3333-5B44-9546-F3B67E57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7ECF9D-CC63-A74F-B807-AF4891C8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80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A704F-A2AB-C042-8318-E8156EE9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158D03-76F0-C849-B311-76294F48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119FC5-1E57-8647-9094-6AA0762DE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C59F66-67D7-3148-80CE-2B7E79C3F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3A4125-75ED-C144-9425-5037F65A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B52FDC-5EB7-9843-B14D-33A788AE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932C9E-C9DA-EA40-B280-33989754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CF29DE-F793-AE49-BF1F-342C5F72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60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B344E-65E8-6C47-8ACE-F77D0407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C41B8D-D8B9-994A-9567-B36D1485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04282C-0FD2-9646-9A7E-8C89D768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8ACBFF-9FC2-B843-8C3D-3D5C31DF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96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89A5E2-6B2B-BC44-93E6-B41B5F45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7B6132-EDA5-1841-9B66-30983A5D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66DDF5-CA06-4A46-B36A-7C1AE6BF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55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B5FE9-F1B6-3C43-A076-77757197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4036C8-1EEF-0449-B61F-846EC905F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1BB652-4511-1247-BE65-1F3383BE2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9615D5-3415-5F44-97D5-2086CE93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A8247D-B124-A94D-BE55-8A47BF74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3B9946-CB1D-364E-9274-8EB80CB7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82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8D90D-E08D-E340-AAD9-DFF2B83F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31A650-6F0B-354C-9A7D-DAE389529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4BC31C-BB7B-DA42-85EC-D89F18231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3BBCA1-C8C1-8A4A-9EE6-7C2D6510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051AFD-BB7B-C440-9D0D-AFAE733E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E64950-1946-234E-B994-5E62B7A9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55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1A250A-CC03-3E43-AF33-B01A2D97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631DA9-36F9-0F46-BF4B-8A33663AB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8CDDC7-C282-AE48-8994-5D26F79C1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A4A6-8FB3-6748-9183-085231ADC42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5D93B5-AB06-5445-9F36-1DC839FF6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27C48E-5F8E-F942-99BE-5F2483308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17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2FBA3-F30F-7E41-B9AC-008A5EDA2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26" y="382555"/>
            <a:ext cx="9144000" cy="2433412"/>
          </a:xfrm>
        </p:spPr>
        <p:txBody>
          <a:bodyPr>
            <a:normAutofit/>
          </a:bodyPr>
          <a:lstStyle/>
          <a:p>
            <a:r>
              <a:rPr lang="fr-FR" dirty="0"/>
              <a:t>Action Sociale</a:t>
            </a:r>
            <a:br>
              <a:rPr lang="fr-FR" dirty="0"/>
            </a:br>
            <a:r>
              <a:rPr lang="fr-FR" dirty="0"/>
              <a:t>Présentation CA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F66EDD-5120-EB45-80FD-6B17DE251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226" y="3206622"/>
            <a:ext cx="9144000" cy="165576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fr-FR" dirty="0"/>
              <a:t>Mise à jour de l’offre estivale 2024</a:t>
            </a:r>
          </a:p>
          <a:p>
            <a:pPr marL="457200" indent="-457200">
              <a:buAutoNum type="arabicPeriod"/>
            </a:pPr>
            <a:endParaRPr lang="fr-FR" dirty="0"/>
          </a:p>
          <a:p>
            <a:r>
              <a:rPr lang="fr-FR"/>
              <a:t>16 Juillet </a:t>
            </a:r>
            <a:r>
              <a:rPr lang="fr-F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79387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01D4A-D8FD-4770-A48C-47067163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39" y="73303"/>
            <a:ext cx="11315330" cy="762339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Bilan utilisation de la plateforme et subvention au 23/06/2024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2F21F6E-DB82-412D-8A23-A5FE6989C3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9" y="835642"/>
            <a:ext cx="10365524" cy="119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81BCD8-DE7C-4892-8470-278E95D5C3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2" y="2148396"/>
            <a:ext cx="2670480" cy="329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17CA5F8-DD58-4BC5-B0F8-7E2BD8796A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21" y="2148396"/>
            <a:ext cx="2402150" cy="280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9872BC9-3921-4390-B31C-1EA5BFC5C25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71" y="2198882"/>
            <a:ext cx="3881194" cy="312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45F4047-D9DD-49C7-BA84-BFAEBDE514A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597" y="2876365"/>
            <a:ext cx="2663300" cy="1599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97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FA15B0-3870-40E5-BF0F-D0EAE250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935"/>
            <a:ext cx="10515600" cy="566367"/>
          </a:xfrm>
        </p:spPr>
        <p:txBody>
          <a:bodyPr>
            <a:noAutofit/>
          </a:bodyPr>
          <a:lstStyle/>
          <a:p>
            <a:r>
              <a:rPr lang="fr-FR" dirty="0"/>
              <a:t>Nos propositions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E81B677E-EBA9-4D1F-AD29-5CBF909E5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39426"/>
              </p:ext>
            </p:extLst>
          </p:nvPr>
        </p:nvGraphicFramePr>
        <p:xfrm>
          <a:off x="559293" y="1480567"/>
          <a:ext cx="10200442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334">
                  <a:extLst>
                    <a:ext uri="{9D8B030D-6E8A-4147-A177-3AD203B41FA5}">
                      <a16:colId xmlns:a16="http://schemas.microsoft.com/office/drawing/2014/main" val="1957381077"/>
                    </a:ext>
                  </a:extLst>
                </a:gridCol>
                <a:gridCol w="1699158">
                  <a:extLst>
                    <a:ext uri="{9D8B030D-6E8A-4147-A177-3AD203B41FA5}">
                      <a16:colId xmlns:a16="http://schemas.microsoft.com/office/drawing/2014/main" val="1193760877"/>
                    </a:ext>
                  </a:extLst>
                </a:gridCol>
                <a:gridCol w="3183975">
                  <a:extLst>
                    <a:ext uri="{9D8B030D-6E8A-4147-A177-3AD203B41FA5}">
                      <a16:colId xmlns:a16="http://schemas.microsoft.com/office/drawing/2014/main" val="399911850"/>
                    </a:ext>
                  </a:extLst>
                </a:gridCol>
                <a:gridCol w="3183975">
                  <a:extLst>
                    <a:ext uri="{9D8B030D-6E8A-4147-A177-3AD203B41FA5}">
                      <a16:colId xmlns:a16="http://schemas.microsoft.com/office/drawing/2014/main" val="2135524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Parcs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Coût de la</a:t>
                      </a:r>
                    </a:p>
                    <a:p>
                      <a:pPr algn="ctr"/>
                      <a:r>
                        <a:rPr lang="fr-FR" dirty="0"/>
                        <a:t>Subvention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Tarifs subventionnés pour le 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Tarifs Publics</a:t>
                      </a:r>
                    </a:p>
                    <a:p>
                      <a:pPr algn="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133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Aqualand </a:t>
                      </a:r>
                    </a:p>
                    <a:p>
                      <a:r>
                        <a:rPr lang="fr-FR" dirty="0"/>
                        <a:t>83 - Fréjus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4,90€/billet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22€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32€ ( Prestataire:24,90€)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34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Gulli Parc</a:t>
                      </a:r>
                    </a:p>
                    <a:p>
                      <a:r>
                        <a:rPr lang="fr-FR" dirty="0"/>
                        <a:t>13 – Aix en Provence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4,00€/ billet</a:t>
                      </a:r>
                    </a:p>
                    <a:p>
                      <a:pPr algn="ctr"/>
                      <a:r>
                        <a:rPr lang="fr-FR" dirty="0"/>
                        <a:t>6,00€/billet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4,30€ (- 3ans)</a:t>
                      </a:r>
                    </a:p>
                    <a:p>
                      <a:pPr algn="r"/>
                      <a:r>
                        <a:rPr lang="fr-FR" dirty="0"/>
                        <a:t>5,20€ ( +3 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9,50€ ( Prestataire: 8,30€)</a:t>
                      </a:r>
                    </a:p>
                    <a:p>
                      <a:pPr algn="r"/>
                      <a:r>
                        <a:rPr lang="fr-FR" dirty="0"/>
                        <a:t>12,90€ (Prestataire: 11,20€)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348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Ok Corral</a:t>
                      </a:r>
                    </a:p>
                    <a:p>
                      <a:r>
                        <a:rPr lang="fr-FR" dirty="0"/>
                        <a:t>13 – </a:t>
                      </a:r>
                      <a:r>
                        <a:rPr lang="fr-FR" dirty="0" err="1"/>
                        <a:t>Cuges</a:t>
                      </a:r>
                      <a:r>
                        <a:rPr lang="fr-FR" dirty="0"/>
                        <a:t> les Pins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6,00€/billet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22€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35,50€ (Prestataire: 28€)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74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Parc Spirou</a:t>
                      </a:r>
                    </a:p>
                    <a:p>
                      <a:r>
                        <a:rPr lang="fr-FR" dirty="0"/>
                        <a:t>84 - Monteux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6€/billet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21,50€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36,00€ ( Prestataire: 27,50€)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072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20509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C5516E4F-1E8B-4F45-AF51-B865BC243FF5}"/>
              </a:ext>
            </a:extLst>
          </p:cNvPr>
          <p:cNvSpPr txBox="1"/>
          <p:nvPr/>
        </p:nvSpPr>
        <p:spPr>
          <a:xfrm>
            <a:off x="452761" y="940445"/>
            <a:ext cx="102004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1/ Elargir l’offre locale subventionnée de l’univers Parcs et Loisirs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163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8F5230-79CC-3AEC-0100-0C778573B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7" y="1006267"/>
            <a:ext cx="11420475" cy="4845465"/>
          </a:xfrm>
        </p:spPr>
        <p:txBody>
          <a:bodyPr>
            <a:normAutofit/>
          </a:bodyPr>
          <a:lstStyle/>
          <a:p>
            <a:pPr marL="285750" indent="-285750"/>
            <a:r>
              <a:rPr lang="fr-FR" b="1" dirty="0"/>
              <a:t>2/ Proposer une subvention sur l’univers Spectacles et Concerts:</a:t>
            </a:r>
          </a:p>
          <a:p>
            <a:pPr marL="285750" indent="-285750"/>
            <a:endParaRPr lang="fr-FR" sz="2000" b="1" dirty="0"/>
          </a:p>
          <a:p>
            <a:pPr marL="0" indent="0">
              <a:buNone/>
            </a:pPr>
            <a:r>
              <a:rPr lang="fr-FR" sz="2400" dirty="0"/>
              <a:t>Sur le même principe que celle sur les e-cartes cadeaux, à savoir: </a:t>
            </a:r>
          </a:p>
          <a:p>
            <a:pPr marL="457200" lvl="1" indent="0">
              <a:buNone/>
            </a:pPr>
            <a:endParaRPr lang="fr-FR" b="1" dirty="0"/>
          </a:p>
          <a:p>
            <a:pPr marL="457200" lvl="1" indent="0">
              <a:buNone/>
            </a:pPr>
            <a:r>
              <a:rPr lang="fr-FR" b="1" dirty="0"/>
              <a:t>- 5€/billet avec un quota de 4/mois jusqu’en septembre 2024.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dirty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Puis en fonction du budget passer à un quota de 4 billets subventionnés/trimestre </a:t>
            </a:r>
          </a:p>
          <a:p>
            <a:pPr marL="457200" lvl="1" indent="0">
              <a:buNone/>
            </a:pPr>
            <a:endParaRPr lang="fr-FR" b="1" dirty="0"/>
          </a:p>
          <a:p>
            <a:pPr marL="0" lvl="1" indent="0">
              <a:buNone/>
            </a:pPr>
            <a:endParaRPr lang="fr-FR" b="1" dirty="0"/>
          </a:p>
          <a:p>
            <a:pPr marL="0" lvl="1" indent="0">
              <a:spcBef>
                <a:spcPts val="1000"/>
              </a:spcBef>
              <a:buNone/>
            </a:pPr>
            <a:endParaRPr lang="fr-FR" sz="2800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50DC57B-9819-0430-A67A-06EE0550B064}"/>
              </a:ext>
            </a:extLst>
          </p:cNvPr>
          <p:cNvSpPr txBox="1">
            <a:spLocks/>
          </p:cNvSpPr>
          <p:nvPr/>
        </p:nvSpPr>
        <p:spPr>
          <a:xfrm>
            <a:off x="566737" y="195473"/>
            <a:ext cx="10515600" cy="628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900" dirty="0"/>
              <a:t>Suite de nos propositions</a:t>
            </a:r>
          </a:p>
        </p:txBody>
      </p:sp>
    </p:spTree>
    <p:extLst>
      <p:ext uri="{BB962C8B-B14F-4D97-AF65-F5344CB8AC3E}">
        <p14:creationId xmlns:p14="http://schemas.microsoft.com/office/powerpoint/2010/main" val="321650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E32FD-45AB-4EC5-9B49-88C4CABE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5451"/>
          </a:xfrm>
        </p:spPr>
        <p:txBody>
          <a:bodyPr>
            <a:normAutofit fontScale="90000"/>
          </a:bodyPr>
          <a:lstStyle/>
          <a:p>
            <a:r>
              <a:rPr lang="fr-FR" dirty="0"/>
              <a:t>La suite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16DF71-8FF1-4439-BDA3-9D6160361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229"/>
            <a:ext cx="10515600" cy="4694816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Une deuxième enquête de satisfaction en cours – peu de réponse prolongation de la date limite.</a:t>
            </a:r>
          </a:p>
          <a:p>
            <a:r>
              <a:rPr lang="fr-FR" dirty="0"/>
              <a:t>Un groupe de travail impliquant des usagers et le Casun pour faire évoluer les offres et en vue du nouveau marché en octobre 2024.</a:t>
            </a:r>
          </a:p>
          <a:p>
            <a:r>
              <a:rPr lang="fr-FR" dirty="0"/>
              <a:t>Une proposition annuelle des offres à soumettre au CA dernier trimestre 2024   </a:t>
            </a:r>
          </a:p>
        </p:txBody>
      </p:sp>
    </p:spTree>
    <p:extLst>
      <p:ext uri="{BB962C8B-B14F-4D97-AF65-F5344CB8AC3E}">
        <p14:creationId xmlns:p14="http://schemas.microsoft.com/office/powerpoint/2010/main" val="17177240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266</Words>
  <Application>Microsoft Office PowerPoint</Application>
  <PresentationFormat>Grand écran</PresentationFormat>
  <Paragraphs>50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Action Sociale Présentation CA </vt:lpstr>
      <vt:lpstr>Bilan utilisation de la plateforme et subvention au 23/06/2024</vt:lpstr>
      <vt:lpstr>Nos propositions</vt:lpstr>
      <vt:lpstr>Présentation PowerPoint</vt:lpstr>
      <vt:lpstr>La suite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Deplantay</dc:creator>
  <cp:lastModifiedBy>Floriane Gallais</cp:lastModifiedBy>
  <cp:revision>141</cp:revision>
  <dcterms:created xsi:type="dcterms:W3CDTF">2020-12-17T16:42:38Z</dcterms:created>
  <dcterms:modified xsi:type="dcterms:W3CDTF">2024-06-27T07:15:37Z</dcterms:modified>
</cp:coreProperties>
</file>