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07" r:id="rId3"/>
    <p:sldId id="309" r:id="rId4"/>
    <p:sldId id="308" r:id="rId5"/>
    <p:sldId id="310" r:id="rId6"/>
    <p:sldId id="31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A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5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ciel, personne&#10;&#10;Description générée automatiquement">
            <a:extLst>
              <a:ext uri="{FF2B5EF4-FFF2-40B4-BE49-F238E27FC236}">
                <a16:creationId xmlns:a16="http://schemas.microsoft.com/office/drawing/2014/main" id="{760A6D9C-631D-4CA5-A4D8-F47CAEAFA6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835921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86167AE8-A5F5-4CCE-AC0F-53FDBFFE0B9C}"/>
              </a:ext>
            </a:extLst>
          </p:cNvPr>
          <p:cNvSpPr txBox="1">
            <a:spLocks/>
          </p:cNvSpPr>
          <p:nvPr/>
        </p:nvSpPr>
        <p:spPr>
          <a:xfrm>
            <a:off x="5425440" y="365125"/>
            <a:ext cx="58582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5400" b="1" spc="600" dirty="0">
                <a:solidFill>
                  <a:schemeClr val="bg1"/>
                </a:solidFill>
                <a:latin typeface="BROTHER-1816-BOOK" pitchFamily="2" charset="0"/>
                <a:ea typeface="Apex New Book Italic" panose="02010600040501010103" pitchFamily="2" charset="77"/>
              </a:rPr>
              <a:t>#Dare to </a:t>
            </a:r>
            <a:r>
              <a:rPr lang="fr-FR" sz="5400" spc="600" dirty="0">
                <a:solidFill>
                  <a:schemeClr val="bg1"/>
                </a:solidFill>
                <a:latin typeface="BROTHER-1816-LIGHT" pitchFamily="2" charset="0"/>
                <a:ea typeface="Apex New Book Italic" panose="02010600040501010103" pitchFamily="2" charset="77"/>
              </a:rPr>
              <a:t>Create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C091697-5CAC-43F8-A5A7-26F1A566F96F}"/>
              </a:ext>
            </a:extLst>
          </p:cNvPr>
          <p:cNvSpPr txBox="1"/>
          <p:nvPr/>
        </p:nvSpPr>
        <p:spPr>
          <a:xfrm rot="16200000">
            <a:off x="11051255" y="740203"/>
            <a:ext cx="892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OTHER-1816-BOOK" pitchFamily="2" charset="0"/>
              </a:rPr>
              <a:t>Oser créer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E50EFD2-0E95-D18E-878B-7BDD1D20F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2055813"/>
            <a:ext cx="7582191" cy="1454150"/>
          </a:xfrm>
          <a:prstGeom prst="rect">
            <a:avLst/>
          </a:prstGeom>
        </p:spPr>
        <p:txBody>
          <a:bodyPr anchor="t"/>
          <a:lstStyle>
            <a:lvl1pPr algn="r">
              <a:defRPr sz="5400">
                <a:solidFill>
                  <a:srgbClr val="007EA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522574-74CE-7C5E-E777-D881598CFD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3602038"/>
            <a:ext cx="5524791" cy="165576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3600">
                <a:solidFill>
                  <a:srgbClr val="007EA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Nom de la Direction</a:t>
            </a:r>
          </a:p>
        </p:txBody>
      </p:sp>
    </p:spTree>
    <p:extLst>
      <p:ext uri="{BB962C8B-B14F-4D97-AF65-F5344CB8AC3E}">
        <p14:creationId xmlns:p14="http://schemas.microsoft.com/office/powerpoint/2010/main" val="1588618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897906-3F83-CC2A-A488-C3E14FCC1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300" y="283028"/>
            <a:ext cx="10947400" cy="7960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EA1"/>
                </a:solidFill>
              </a:defRPr>
            </a:lvl1pPr>
          </a:lstStyle>
          <a:p>
            <a:r>
              <a:rPr lang="fr-FR" dirty="0"/>
              <a:t>Cliquez ici pour saisir le titre de la diapositive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C9D4DF-760B-6A72-E099-4D0B1F4A3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" y="1442013"/>
            <a:ext cx="109474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DE96A6-F257-0F94-183C-1A0DA66A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20686" y="6492874"/>
            <a:ext cx="535577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6B91A1-E5CF-E331-A493-1C7938053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3714" y="6492876"/>
            <a:ext cx="798286" cy="3651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4DEF4B-E9D5-184E-A6E4-0225825769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6158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726F36-65DE-468D-97FB-CF6A8E2E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4DEF4B-E9D5-184E-A6E4-02258257690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ED8F5698-6585-4CD5-9F67-1569E4B4ED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300" y="283028"/>
            <a:ext cx="10947400" cy="7960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EA1"/>
                </a:solidFill>
              </a:defRPr>
            </a:lvl1pPr>
          </a:lstStyle>
          <a:p>
            <a:r>
              <a:rPr lang="fr-FR" dirty="0"/>
              <a:t>Cliquez ici pour saisir le titre de la diapositive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1D1429C3-9EC1-4EBB-9B1C-0C6EF4FADF3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952" y="3252116"/>
            <a:ext cx="3917513" cy="715089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r-FR" dirty="0"/>
              <a:t>Cliquez ici pour décrire la Mission (= raison d’être) de la Direction</a:t>
            </a:r>
          </a:p>
        </p:txBody>
      </p:sp>
      <p:sp>
        <p:nvSpPr>
          <p:cNvPr id="12" name="Espace réservé du contenu 10">
            <a:extLst>
              <a:ext uri="{FF2B5EF4-FFF2-40B4-BE49-F238E27FC236}">
                <a16:creationId xmlns:a16="http://schemas.microsoft.com/office/drawing/2014/main" id="{36F39AC4-9896-4C36-AB30-ECB4E07B0C2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12711" y="5128530"/>
            <a:ext cx="6439765" cy="347329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buNone/>
              <a:defRPr sz="1600" b="1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r-FR" dirty="0"/>
              <a:t>Cliquez ici pour décrire l’activité 5</a:t>
            </a:r>
          </a:p>
        </p:txBody>
      </p:sp>
      <p:sp>
        <p:nvSpPr>
          <p:cNvPr id="13" name="Espace réservé du contenu 10">
            <a:extLst>
              <a:ext uri="{FF2B5EF4-FFF2-40B4-BE49-F238E27FC236}">
                <a16:creationId xmlns:a16="http://schemas.microsoft.com/office/drawing/2014/main" id="{D1BF3082-C4BB-42BE-A2C7-6445808732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412711" y="4282263"/>
            <a:ext cx="6439765" cy="347329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buNone/>
              <a:defRPr sz="1600" b="1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r-FR" dirty="0"/>
              <a:t>Cliquez ici pour décrire l’activité 4</a:t>
            </a:r>
          </a:p>
        </p:txBody>
      </p:sp>
      <p:sp>
        <p:nvSpPr>
          <p:cNvPr id="14" name="Espace réservé du contenu 10">
            <a:extLst>
              <a:ext uri="{FF2B5EF4-FFF2-40B4-BE49-F238E27FC236}">
                <a16:creationId xmlns:a16="http://schemas.microsoft.com/office/drawing/2014/main" id="{22FF3861-4715-41B7-8FA3-575CF31E76C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418881" y="3435996"/>
            <a:ext cx="6439765" cy="347329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buNone/>
              <a:defRPr sz="1600" b="1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r-FR" dirty="0"/>
              <a:t>Cliquez ici pour décrire l’activité 3</a:t>
            </a:r>
          </a:p>
        </p:txBody>
      </p:sp>
      <p:sp>
        <p:nvSpPr>
          <p:cNvPr id="15" name="Espace réservé du contenu 10">
            <a:extLst>
              <a:ext uri="{FF2B5EF4-FFF2-40B4-BE49-F238E27FC236}">
                <a16:creationId xmlns:a16="http://schemas.microsoft.com/office/drawing/2014/main" id="{3158D06C-CE35-4168-A6BB-140FC0149C2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412711" y="2595358"/>
            <a:ext cx="6439765" cy="347329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buNone/>
              <a:defRPr sz="1600" b="1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r-FR" dirty="0"/>
              <a:t>Cliquez ici pour décrire l’activité 2</a:t>
            </a:r>
          </a:p>
        </p:txBody>
      </p:sp>
      <p:sp>
        <p:nvSpPr>
          <p:cNvPr id="16" name="Espace réservé du contenu 10">
            <a:extLst>
              <a:ext uri="{FF2B5EF4-FFF2-40B4-BE49-F238E27FC236}">
                <a16:creationId xmlns:a16="http://schemas.microsoft.com/office/drawing/2014/main" id="{91A11E3C-A9E7-4CAB-B6D7-9058A1753EB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2711" y="1754720"/>
            <a:ext cx="6439765" cy="347329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buNone/>
              <a:defRPr sz="1600" b="1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r-FR" dirty="0"/>
              <a:t>Cliquez ici pour décrire l’activité 1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8DCEBE96-DA32-4687-B867-ECCE645D99FA}"/>
              </a:ext>
            </a:extLst>
          </p:cNvPr>
          <p:cNvCxnSpPr>
            <a:stCxn id="11" idx="3"/>
            <a:endCxn id="16" idx="1"/>
          </p:cNvCxnSpPr>
          <p:nvPr userDrawn="1"/>
        </p:nvCxnSpPr>
        <p:spPr>
          <a:xfrm flipV="1">
            <a:off x="4343465" y="1928385"/>
            <a:ext cx="1069246" cy="1681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2B2467F2-87BB-4B41-AB96-4CAF0010C612}"/>
              </a:ext>
            </a:extLst>
          </p:cNvPr>
          <p:cNvCxnSpPr>
            <a:cxnSpLocks/>
            <a:stCxn id="11" idx="3"/>
            <a:endCxn id="15" idx="1"/>
          </p:cNvCxnSpPr>
          <p:nvPr userDrawn="1"/>
        </p:nvCxnSpPr>
        <p:spPr>
          <a:xfrm flipV="1">
            <a:off x="4343465" y="2769023"/>
            <a:ext cx="1069246" cy="840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8BF67DA1-E055-486E-B2A2-ECB0CE9E0A82}"/>
              </a:ext>
            </a:extLst>
          </p:cNvPr>
          <p:cNvCxnSpPr>
            <a:cxnSpLocks/>
            <a:stCxn id="11" idx="3"/>
            <a:endCxn id="14" idx="1"/>
          </p:cNvCxnSpPr>
          <p:nvPr userDrawn="1"/>
        </p:nvCxnSpPr>
        <p:spPr>
          <a:xfrm>
            <a:off x="4343465" y="3609661"/>
            <a:ext cx="10754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29B0641B-F8AF-46B2-8AA7-F28CB5D88850}"/>
              </a:ext>
            </a:extLst>
          </p:cNvPr>
          <p:cNvCxnSpPr>
            <a:cxnSpLocks/>
            <a:stCxn id="11" idx="3"/>
            <a:endCxn id="13" idx="1"/>
          </p:cNvCxnSpPr>
          <p:nvPr userDrawn="1"/>
        </p:nvCxnSpPr>
        <p:spPr>
          <a:xfrm>
            <a:off x="4343465" y="3609661"/>
            <a:ext cx="1069246" cy="846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F71BBF9B-CA9C-40EC-9C52-F3A6F9053B7C}"/>
              </a:ext>
            </a:extLst>
          </p:cNvPr>
          <p:cNvCxnSpPr>
            <a:cxnSpLocks/>
            <a:stCxn id="11" idx="3"/>
            <a:endCxn id="12" idx="1"/>
          </p:cNvCxnSpPr>
          <p:nvPr userDrawn="1"/>
        </p:nvCxnSpPr>
        <p:spPr>
          <a:xfrm>
            <a:off x="4343465" y="3609661"/>
            <a:ext cx="1069246" cy="1692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698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DF314A0-ADE6-4309-A257-1942AAF7E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4DEF4B-E9D5-184E-A6E4-02258257690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E9B707D5-5FA6-45BB-B881-F6B25D1228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300" y="283028"/>
            <a:ext cx="10947400" cy="7960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EA1"/>
                </a:solidFill>
              </a:defRPr>
            </a:lvl1pPr>
          </a:lstStyle>
          <a:p>
            <a:r>
              <a:rPr lang="fr-FR" dirty="0"/>
              <a:t>Cliquez ici pour saisir le titre de la diapositive</a:t>
            </a:r>
          </a:p>
        </p:txBody>
      </p:sp>
      <p:graphicFrame>
        <p:nvGraphicFramePr>
          <p:cNvPr id="11" name="Tableau 11">
            <a:extLst>
              <a:ext uri="{FF2B5EF4-FFF2-40B4-BE49-F238E27FC236}">
                <a16:creationId xmlns:a16="http://schemas.microsoft.com/office/drawing/2014/main" id="{F0DF2494-5D7A-4207-8FA6-345748639B9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41386794"/>
              </p:ext>
            </p:extLst>
          </p:nvPr>
        </p:nvGraphicFramePr>
        <p:xfrm>
          <a:off x="622300" y="1079046"/>
          <a:ext cx="10947400" cy="512498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473700">
                  <a:extLst>
                    <a:ext uri="{9D8B030D-6E8A-4147-A177-3AD203B41FA5}">
                      <a16:colId xmlns:a16="http://schemas.microsoft.com/office/drawing/2014/main" val="771100902"/>
                    </a:ext>
                  </a:extLst>
                </a:gridCol>
                <a:gridCol w="5473700">
                  <a:extLst>
                    <a:ext uri="{9D8B030D-6E8A-4147-A177-3AD203B41FA5}">
                      <a16:colId xmlns:a16="http://schemas.microsoft.com/office/drawing/2014/main" val="1970548754"/>
                    </a:ext>
                  </a:extLst>
                </a:gridCol>
              </a:tblGrid>
              <a:tr h="2562492"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/>
                        <a:t>FORCES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/>
                        <a:t>FAIBLESSES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374886"/>
                  </a:ext>
                </a:extLst>
              </a:tr>
              <a:tr h="256249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OPPORTUNITES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MENACES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598318"/>
                  </a:ext>
                </a:extLst>
              </a:tr>
            </a:tbl>
          </a:graphicData>
        </a:graphic>
      </p:graphicFrame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E02ED7B-A86A-4240-B2E3-EF670771F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299" y="1146113"/>
            <a:ext cx="5473699" cy="114567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r-FR" dirty="0"/>
              <a:t>Cliquez ici pour lister les forces et atouts de votre Direction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EFB26EB3-73A4-4C85-A9A3-DF17259806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5998" y="1146113"/>
            <a:ext cx="5473699" cy="114567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r-FR" dirty="0"/>
              <a:t>Cliquez ici pour lister les freins que vous rencontrez</a:t>
            </a:r>
          </a:p>
        </p:txBody>
      </p:sp>
      <p:sp>
        <p:nvSpPr>
          <p:cNvPr id="15" name="Espace réservé du texte 12">
            <a:extLst>
              <a:ext uri="{FF2B5EF4-FFF2-40B4-BE49-F238E27FC236}">
                <a16:creationId xmlns:a16="http://schemas.microsoft.com/office/drawing/2014/main" id="{2CFADCC4-8A0D-40F1-823C-E47E00BC90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301" y="3715584"/>
            <a:ext cx="5473700" cy="114567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r-FR" dirty="0"/>
              <a:t>Cliquez ici pour lister les facteurs favorables qui vous aident à avancer</a:t>
            </a:r>
          </a:p>
        </p:txBody>
      </p:sp>
      <p:sp>
        <p:nvSpPr>
          <p:cNvPr id="16" name="Espace réservé du texte 12">
            <a:extLst>
              <a:ext uri="{FF2B5EF4-FFF2-40B4-BE49-F238E27FC236}">
                <a16:creationId xmlns:a16="http://schemas.microsoft.com/office/drawing/2014/main" id="{926113A9-3B68-490B-9E9A-30BDADAFEF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5998" y="3715584"/>
            <a:ext cx="5473700" cy="114567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r-FR" dirty="0"/>
              <a:t>Cliquez ici pour lister les menaces éventuelles</a:t>
            </a:r>
          </a:p>
        </p:txBody>
      </p:sp>
    </p:spTree>
    <p:extLst>
      <p:ext uri="{BB962C8B-B14F-4D97-AF65-F5344CB8AC3E}">
        <p14:creationId xmlns:p14="http://schemas.microsoft.com/office/powerpoint/2010/main" val="2368651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ciel, personne&#10;&#10;Description générée automatiquement">
            <a:extLst>
              <a:ext uri="{FF2B5EF4-FFF2-40B4-BE49-F238E27FC236}">
                <a16:creationId xmlns:a16="http://schemas.microsoft.com/office/drawing/2014/main" id="{F21F0064-2C70-4B86-90C1-236A971E99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62"/>
          <a:stretch/>
        </p:blipFill>
        <p:spPr>
          <a:xfrm>
            <a:off x="0" y="-5080"/>
            <a:ext cx="12192000" cy="6944360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7D434DD7-B40A-4B35-8301-A400A2FF7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915" y="1371282"/>
            <a:ext cx="8163560" cy="793115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rgbClr val="007EA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329D3C3-A902-4DBA-BD48-4B2A1251EF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90963" y="2580323"/>
            <a:ext cx="8164512" cy="1320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07EA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22856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9A3E3A-34AC-326D-5522-C353ECBEF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60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EA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1FAE41-A711-51DD-0DD6-D045B92AB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20800"/>
            <a:ext cx="5181600" cy="4856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9BD815-6A30-30B3-B88F-793DADEE5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20800"/>
            <a:ext cx="5181600" cy="4856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59F306C2-7206-46A5-B648-CA7E13E2E1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6002" y="6492874"/>
            <a:ext cx="1074057" cy="365125"/>
          </a:xfrm>
        </p:spPr>
        <p:txBody>
          <a:bodyPr/>
          <a:lstStyle/>
          <a:p>
            <a:fld id="{8FD0942E-4F69-204E-8421-6BEA8848021C}" type="datetimeFigureOut">
              <a:rPr lang="fr-FR" smtClean="0"/>
              <a:t>16/05/2024</a:t>
            </a:fld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8DD5CD41-5A2C-4482-BF74-52B96AC48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20686" y="6492874"/>
            <a:ext cx="535577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19DA8253-8607-41DB-90B0-791F374DF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3714" y="6492876"/>
            <a:ext cx="798286" cy="365124"/>
          </a:xfrm>
        </p:spPr>
        <p:txBody>
          <a:bodyPr/>
          <a:lstStyle/>
          <a:p>
            <a:fld id="{1E4DEF4B-E9D5-184E-A6E4-022582576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644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DCFFC6-7380-D94F-B50B-5ED70329A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486" y="365126"/>
            <a:ext cx="11292114" cy="7234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EA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3B23F544-4E98-4E3E-9063-4891ADAB09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6002" y="6492874"/>
            <a:ext cx="1074057" cy="365125"/>
          </a:xfrm>
        </p:spPr>
        <p:txBody>
          <a:bodyPr/>
          <a:lstStyle/>
          <a:p>
            <a:fld id="{8FD0942E-4F69-204E-8421-6BEA8848021C}" type="datetimeFigureOut">
              <a:rPr lang="fr-FR" smtClean="0"/>
              <a:t>16/05/2024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D121486A-AA94-40F8-B374-8024F50D9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20686" y="6492874"/>
            <a:ext cx="535577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DA598C70-8C48-4718-84F0-4C2191DA1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3714" y="6492876"/>
            <a:ext cx="798286" cy="365124"/>
          </a:xfrm>
        </p:spPr>
        <p:txBody>
          <a:bodyPr/>
          <a:lstStyle/>
          <a:p>
            <a:fld id="{1E4DEF4B-E9D5-184E-A6E4-022582576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734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80846395-4DB2-4859-A65F-44126730EE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6002" y="6492874"/>
            <a:ext cx="1074057" cy="365125"/>
          </a:xfrm>
        </p:spPr>
        <p:txBody>
          <a:bodyPr/>
          <a:lstStyle/>
          <a:p>
            <a:fld id="{8FD0942E-4F69-204E-8421-6BEA8848021C}" type="datetimeFigureOut">
              <a:rPr lang="fr-FR" smtClean="0"/>
              <a:t>16/05/2024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F8BC41A0-1DB3-4C16-843A-166CC7980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20686" y="6492874"/>
            <a:ext cx="535577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94E0915-17C9-4C37-9BA9-4D7BCCC2C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3714" y="6492876"/>
            <a:ext cx="798286" cy="365124"/>
          </a:xfrm>
        </p:spPr>
        <p:txBody>
          <a:bodyPr/>
          <a:lstStyle/>
          <a:p>
            <a:fld id="{1E4DEF4B-E9D5-184E-A6E4-022582576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6176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B8B247-2DF7-178B-1E80-712987330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t"/>
          <a:lstStyle>
            <a:lvl1pPr>
              <a:defRPr sz="3600">
                <a:solidFill>
                  <a:srgbClr val="007EA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44D81BF-6F37-A243-0698-7CC4613F3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3BB0503-9C52-A333-B574-044C80C87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8E2BE3FF-BBD1-4D9A-B985-D89B3822E1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6002" y="6492874"/>
            <a:ext cx="1074057" cy="365125"/>
          </a:xfrm>
        </p:spPr>
        <p:txBody>
          <a:bodyPr/>
          <a:lstStyle/>
          <a:p>
            <a:fld id="{8FD0942E-4F69-204E-8421-6BEA8848021C}" type="datetimeFigureOut">
              <a:rPr lang="fr-FR" smtClean="0"/>
              <a:t>16/05/2024</a:t>
            </a:fld>
            <a:endParaRPr lang="fr-FR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ACD9727D-82DB-44EB-A3F8-7C9297A86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20686" y="6492874"/>
            <a:ext cx="535577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7A8CCD26-61AB-4FB7-A397-06C367BB2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3714" y="6492876"/>
            <a:ext cx="798286" cy="365124"/>
          </a:xfrm>
        </p:spPr>
        <p:txBody>
          <a:bodyPr/>
          <a:lstStyle/>
          <a:p>
            <a:fld id="{1E4DEF4B-E9D5-184E-A6E4-022582576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1973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B624A3-7AD6-A6C8-3BCC-340CEBE27F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0942E-4F69-204E-8421-6BEA8848021C}" type="datetimeFigureOut">
              <a:rPr lang="fr-FR" smtClean="0"/>
              <a:t>16/05/2024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63E66E-1A1B-1818-8BF4-BEF5A837E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D2EEA2-AEF5-9797-AC4B-11DD8A90C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DEF4B-E9D5-184E-A6E4-022582576909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D7A062AD-5087-D364-7A5C-94231477D420}"/>
              </a:ext>
            </a:extLst>
          </p:cNvPr>
          <p:cNvGrpSpPr>
            <a:grpSpLocks noChangeAspect="1"/>
          </p:cNvGrpSpPr>
          <p:nvPr/>
        </p:nvGrpSpPr>
        <p:grpSpPr>
          <a:xfrm>
            <a:off x="-12" y="5840670"/>
            <a:ext cx="12192012" cy="1031359"/>
            <a:chOff x="0" y="5826640"/>
            <a:chExt cx="12192000" cy="10313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6983838-3799-E59E-1182-485F1FF162E3}"/>
                </a:ext>
              </a:extLst>
            </p:cNvPr>
            <p:cNvSpPr/>
            <p:nvPr/>
          </p:nvSpPr>
          <p:spPr>
            <a:xfrm>
              <a:off x="0" y="5826640"/>
              <a:ext cx="12192000" cy="1031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3381ECA1-9E21-C7D8-C95A-797207A8D5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57889" y="6059703"/>
              <a:ext cx="4608000" cy="798297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C405A961-6FAD-AE25-AC9E-E8376FD56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088" y="6161981"/>
              <a:ext cx="674820" cy="612000"/>
            </a:xfrm>
            <a:prstGeom prst="rect">
              <a:avLst/>
            </a:prstGeom>
          </p:spPr>
        </p:pic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00C39EFF-EC47-F07D-C12C-3E4C594DA95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6336" y="41505"/>
            <a:ext cx="2822559" cy="578513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CE802E1B-D494-44CB-9183-CA06172A26C9}"/>
              </a:ext>
            </a:extLst>
          </p:cNvPr>
          <p:cNvSpPr txBox="1"/>
          <p:nvPr/>
        </p:nvSpPr>
        <p:spPr>
          <a:xfrm rot="16200000">
            <a:off x="11051255" y="740203"/>
            <a:ext cx="892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OTHER-1816-BOOK" pitchFamily="2" charset="0"/>
              </a:rPr>
              <a:t>Oser créer</a:t>
            </a:r>
          </a:p>
        </p:txBody>
      </p:sp>
    </p:spTree>
    <p:extLst>
      <p:ext uri="{BB962C8B-B14F-4D97-AF65-F5344CB8AC3E}">
        <p14:creationId xmlns:p14="http://schemas.microsoft.com/office/powerpoint/2010/main" val="153953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5" r:id="rId3"/>
    <p:sldLayoutId id="2147483686" r:id="rId4"/>
    <p:sldLayoutId id="2147483684" r:id="rId5"/>
    <p:sldLayoutId id="2147483652" r:id="rId6"/>
    <p:sldLayoutId id="2147483654" r:id="rId7"/>
    <p:sldLayoutId id="2147483655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483E01-55EE-43FE-BB4A-247BFA1A04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Valorisation Parking Sud </a:t>
            </a:r>
            <a:br>
              <a:rPr lang="fr-FR" dirty="0"/>
            </a:br>
            <a:r>
              <a:rPr lang="fr-FR" dirty="0"/>
              <a:t>Campus Carlone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F9BA189-7E21-4C5E-897E-479172EC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5590" y="6343097"/>
            <a:ext cx="4538946" cy="542448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fr-FR" sz="1200" dirty="0">
                <a:solidFill>
                  <a:schemeClr val="tx2"/>
                </a:solidFill>
              </a:rPr>
              <a:t>Mission Stratégie Immobilière</a:t>
            </a:r>
          </a:p>
          <a:p>
            <a:pPr algn="ctr">
              <a:spcBef>
                <a:spcPts val="0"/>
              </a:spcBef>
            </a:pPr>
            <a:r>
              <a:rPr lang="fr-FR" sz="1200" dirty="0">
                <a:solidFill>
                  <a:schemeClr val="tx2"/>
                </a:solidFill>
              </a:rPr>
              <a:t>Direction Générale des Services </a:t>
            </a:r>
          </a:p>
        </p:txBody>
      </p:sp>
    </p:spTree>
    <p:extLst>
      <p:ext uri="{BB962C8B-B14F-4D97-AF65-F5344CB8AC3E}">
        <p14:creationId xmlns:p14="http://schemas.microsoft.com/office/powerpoint/2010/main" val="1914552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>
            <a:extLst>
              <a:ext uri="{FF2B5EF4-FFF2-40B4-BE49-F238E27FC236}">
                <a16:creationId xmlns:a16="http://schemas.microsoft.com/office/drawing/2014/main" id="{9D07BDEB-3404-9BA7-C09D-8C239083B1C4}"/>
              </a:ext>
            </a:extLst>
          </p:cNvPr>
          <p:cNvSpPr txBox="1">
            <a:spLocks/>
          </p:cNvSpPr>
          <p:nvPr/>
        </p:nvSpPr>
        <p:spPr>
          <a:xfrm>
            <a:off x="1685590" y="6343097"/>
            <a:ext cx="4538946" cy="5424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fr-FR" sz="1200" dirty="0">
                <a:solidFill>
                  <a:schemeClr val="tx2"/>
                </a:solidFill>
              </a:rPr>
              <a:t>Mission Stratégie Immobilière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FR" sz="1200" dirty="0">
                <a:solidFill>
                  <a:schemeClr val="tx2"/>
                </a:solidFill>
              </a:rPr>
              <a:t>Direction Générale des Services </a:t>
            </a: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57B656B4-CC26-F531-0685-6B37F17A0D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464838"/>
              </p:ext>
            </p:extLst>
          </p:nvPr>
        </p:nvGraphicFramePr>
        <p:xfrm>
          <a:off x="1307347" y="1748716"/>
          <a:ext cx="8195011" cy="2951632"/>
        </p:xfrm>
        <a:graphic>
          <a:graphicData uri="http://schemas.openxmlformats.org/drawingml/2006/table">
            <a:tbl>
              <a:tblPr/>
              <a:tblGrid>
                <a:gridCol w="2041334">
                  <a:extLst>
                    <a:ext uri="{9D8B030D-6E8A-4147-A177-3AD203B41FA5}">
                      <a16:colId xmlns:a16="http://schemas.microsoft.com/office/drawing/2014/main" val="2288285723"/>
                    </a:ext>
                  </a:extLst>
                </a:gridCol>
                <a:gridCol w="2278462">
                  <a:extLst>
                    <a:ext uri="{9D8B030D-6E8A-4147-A177-3AD203B41FA5}">
                      <a16:colId xmlns:a16="http://schemas.microsoft.com/office/drawing/2014/main" val="3852367552"/>
                    </a:ext>
                  </a:extLst>
                </a:gridCol>
                <a:gridCol w="1989170">
                  <a:extLst>
                    <a:ext uri="{9D8B030D-6E8A-4147-A177-3AD203B41FA5}">
                      <a16:colId xmlns:a16="http://schemas.microsoft.com/office/drawing/2014/main" val="3616309434"/>
                    </a:ext>
                  </a:extLst>
                </a:gridCol>
                <a:gridCol w="1886045">
                  <a:extLst>
                    <a:ext uri="{9D8B030D-6E8A-4147-A177-3AD203B41FA5}">
                      <a16:colId xmlns:a16="http://schemas.microsoft.com/office/drawing/2014/main" val="1210213592"/>
                    </a:ext>
                  </a:extLst>
                </a:gridCol>
              </a:tblGrid>
              <a:tr h="4058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36838" algn="ctr"/>
                          <a:tab pos="5273675" algn="r"/>
                        </a:tabLst>
                      </a:pPr>
                      <a:r>
                        <a:rPr kumimoji="0" lang="fr-F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+mn-lt"/>
                          <a:ea typeface="Times New Roman" pitchFamily="16" charset="0"/>
                          <a:cs typeface="Verdana" panose="020B0604030504040204" pitchFamily="34" charset="0"/>
                        </a:rPr>
                        <a:t>Niveau de sécurité</a:t>
                      </a:r>
                      <a:endParaRPr kumimoji="0" lang="fr-FR" sz="4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323232"/>
                        </a:solidFill>
                        <a:effectLst/>
                        <a:latin typeface="+mn-lt"/>
                        <a:ea typeface="Times New Roman" pitchFamily="16" charset="0"/>
                        <a:cs typeface="Verdana" panose="020B0604030504040204" pitchFamily="34" charset="0"/>
                      </a:endParaRPr>
                    </a:p>
                  </a:txBody>
                  <a:tcPr marL="86416" marR="86416" marT="32388" marB="32388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A61A9"/>
                        </a:buClr>
                        <a:buSzPct val="8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fr-FR" alt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</a:t>
                      </a:r>
                    </a:p>
                  </a:txBody>
                  <a:tcPr marL="86416" marR="86416" marT="32388" marB="32388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626016"/>
                  </a:ext>
                </a:extLst>
              </a:tr>
              <a:tr h="363688">
                <a:tc>
                  <a:txBody>
                    <a:bodyPr/>
                    <a:lstStyle/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+mn-lt"/>
                          <a:ea typeface="Times New Roman" pitchFamily="16" charset="0"/>
                          <a:cs typeface="Verdana" panose="020B0604030504040204" pitchFamily="34" charset="0"/>
                        </a:rPr>
                        <a:t>Établissement</a:t>
                      </a:r>
                      <a:r>
                        <a:rPr lang="en-GB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+mn-lt"/>
                          <a:ea typeface="Times New Roman" pitchFamily="16" charset="0"/>
                          <a:cs typeface="Verdana" panose="020B0604030504040204" pitchFamily="34" charset="0"/>
                        </a:rPr>
                        <a:t> </a:t>
                      </a:r>
                      <a:endParaRPr kumimoji="0" lang="en-GB" sz="4400" b="0" i="0" u="none" strike="noStrike" cap="none" normalizeH="0" baseline="0" noProof="0">
                        <a:ln>
                          <a:noFill/>
                        </a:ln>
                        <a:solidFill>
                          <a:srgbClr val="323232"/>
                        </a:solidFill>
                        <a:effectLst/>
                        <a:latin typeface="+mn-lt"/>
                        <a:ea typeface="Times New Roman" pitchFamily="16" charset="0"/>
                        <a:cs typeface="Verdana" panose="020B0604030504040204" pitchFamily="34" charset="0"/>
                      </a:endParaRPr>
                    </a:p>
                  </a:txBody>
                  <a:tcPr marL="86416" marR="86416" marT="32388" marB="32388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36838" algn="ctr"/>
                          <a:tab pos="5273675" algn="r"/>
                        </a:tabLst>
                      </a:pPr>
                      <a:r>
                        <a:rPr kumimoji="0" lang="en-GB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+mn-lt"/>
                          <a:ea typeface="Times New Roman" pitchFamily="16" charset="0"/>
                          <a:cs typeface="Verdana" panose="020B0604030504040204" pitchFamily="34" charset="0"/>
                        </a:rPr>
                        <a:t>Université Côte d’Azur</a:t>
                      </a:r>
                      <a:endParaRPr kumimoji="0" lang="en-GB" sz="4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323232"/>
                        </a:solidFill>
                        <a:effectLst/>
                        <a:latin typeface="+mn-lt"/>
                        <a:ea typeface="Times New Roman" pitchFamily="16" charset="0"/>
                        <a:cs typeface="Verdana" panose="020B0604030504040204" pitchFamily="34" charset="0"/>
                      </a:endParaRPr>
                    </a:p>
                  </a:txBody>
                  <a:tcPr marL="86416" marR="86416" marT="32388" marB="32388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7155"/>
                  </a:ext>
                </a:extLst>
              </a:tr>
              <a:tr h="363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36838" algn="ctr"/>
                          <a:tab pos="5273675" algn="r"/>
                        </a:tabLst>
                      </a:pPr>
                      <a:r>
                        <a:rPr kumimoji="0" lang="fr-F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+mn-lt"/>
                          <a:ea typeface="Times New Roman" pitchFamily="16" charset="0"/>
                          <a:cs typeface="Verdana" panose="020B0604030504040204" pitchFamily="34" charset="0"/>
                        </a:rPr>
                        <a:t>Structure responsable</a:t>
                      </a:r>
                      <a:endParaRPr kumimoji="0" lang="fr-FR" sz="4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323232"/>
                        </a:solidFill>
                        <a:effectLst/>
                        <a:latin typeface="+mn-lt"/>
                        <a:ea typeface="Times New Roman" pitchFamily="16" charset="0"/>
                        <a:cs typeface="Verdana" panose="020B0604030504040204" pitchFamily="34" charset="0"/>
                      </a:endParaRPr>
                    </a:p>
                  </a:txBody>
                  <a:tcPr marL="86416" marR="86416" marT="32388" marB="32388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36838" algn="ctr"/>
                          <a:tab pos="5273675" algn="r"/>
                        </a:tabLst>
                      </a:pPr>
                      <a:r>
                        <a:rPr kumimoji="0" lang="en-US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+mn-lt"/>
                          <a:ea typeface="Times New Roman" pitchFamily="18" charset="0"/>
                          <a:cs typeface="Arial"/>
                        </a:rPr>
                        <a:t>Direction Générale des Services</a:t>
                      </a:r>
                    </a:p>
                  </a:txBody>
                  <a:tcPr marL="86416" marR="86416" marT="32388" marB="32388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799707"/>
                  </a:ext>
                </a:extLst>
              </a:tr>
              <a:tr h="363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36838" algn="ctr"/>
                          <a:tab pos="5273675" algn="r"/>
                        </a:tabLst>
                      </a:pPr>
                      <a:r>
                        <a:rPr kumimoji="0" lang="en-GB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+mn-lt"/>
                          <a:ea typeface="Times New Roman" pitchFamily="16" charset="0"/>
                          <a:cs typeface="Verdana" panose="020B0604030504040204" pitchFamily="34" charset="0"/>
                        </a:rPr>
                        <a:t>Auteur</a:t>
                      </a:r>
                      <a:endParaRPr kumimoji="0" lang="en-GB" sz="4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323232"/>
                        </a:solidFill>
                        <a:effectLst/>
                        <a:latin typeface="+mn-lt"/>
                        <a:ea typeface="Times New Roman" pitchFamily="16" charset="0"/>
                        <a:cs typeface="Verdana" panose="020B0604030504040204" pitchFamily="34" charset="0"/>
                      </a:endParaRPr>
                    </a:p>
                  </a:txBody>
                  <a:tcPr marL="86416" marR="86416" marT="32388" marB="32388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36838" algn="ctr"/>
                          <a:tab pos="5273675" algn="r"/>
                        </a:tabLst>
                      </a:pPr>
                      <a:r>
                        <a:rPr kumimoji="0" lang="en-US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+mn-lt"/>
                          <a:ea typeface="Times New Roman" pitchFamily="18" charset="0"/>
                          <a:cs typeface="Arial"/>
                        </a:rPr>
                        <a:t>Elodie Auda</a:t>
                      </a:r>
                    </a:p>
                  </a:txBody>
                  <a:tcPr marL="86416" marR="86416" marT="32388" marB="32388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432387"/>
                  </a:ext>
                </a:extLst>
              </a:tr>
              <a:tr h="363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36838" algn="ctr"/>
                          <a:tab pos="5273675" algn="r"/>
                        </a:tabLst>
                      </a:pPr>
                      <a:r>
                        <a:rPr kumimoji="0" lang="en-GB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+mn-lt"/>
                          <a:ea typeface="Times New Roman" pitchFamily="16" charset="0"/>
                          <a:cs typeface="Verdana" panose="020B0604030504040204" pitchFamily="34" charset="0"/>
                        </a:rPr>
                        <a:t>Revu par</a:t>
                      </a:r>
                      <a:endParaRPr kumimoji="0" lang="en-GB" sz="4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323232"/>
                        </a:solidFill>
                        <a:effectLst/>
                        <a:latin typeface="+mn-lt"/>
                        <a:ea typeface="Times New Roman" pitchFamily="16" charset="0"/>
                        <a:cs typeface="Verdana" panose="020B0604030504040204" pitchFamily="34" charset="0"/>
                      </a:endParaRPr>
                    </a:p>
                  </a:txBody>
                  <a:tcPr marL="86416" marR="86416" marT="32388" marB="32388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36838" algn="ctr"/>
                          <a:tab pos="5273675" algn="r"/>
                        </a:tabLst>
                      </a:pPr>
                      <a:r>
                        <a:rPr kumimoji="0" lang="en-US" altLang="en-US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+mn-lt"/>
                          <a:ea typeface="Times New Roman" pitchFamily="18" charset="0"/>
                          <a:cs typeface="Arial"/>
                        </a:rPr>
                        <a:t>Régis</a:t>
                      </a:r>
                      <a:r>
                        <a:rPr kumimoji="0" lang="en-US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+mn-lt"/>
                          <a:ea typeface="Times New Roman" pitchFamily="18" charset="0"/>
                          <a:cs typeface="Arial"/>
                        </a:rPr>
                        <a:t> </a:t>
                      </a:r>
                      <a:r>
                        <a:rPr kumimoji="0" lang="en-US" altLang="en-US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+mn-lt"/>
                          <a:ea typeface="Times New Roman" pitchFamily="18" charset="0"/>
                          <a:cs typeface="Arial"/>
                        </a:rPr>
                        <a:t>Brandinelli</a:t>
                      </a:r>
                      <a:endParaRPr kumimoji="0" lang="en-US" altLang="en-US" sz="5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23232"/>
                        </a:solidFill>
                        <a:effectLst/>
                        <a:latin typeface="+mn-lt"/>
                        <a:ea typeface="Times New Roman" pitchFamily="18" charset="0"/>
                        <a:cs typeface="Arial"/>
                      </a:endParaRPr>
                    </a:p>
                  </a:txBody>
                  <a:tcPr marL="86416" marR="86416" marT="32388" marB="32388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36838" algn="ctr"/>
                          <a:tab pos="5273675" algn="r"/>
                        </a:tabLst>
                      </a:pPr>
                      <a:r>
                        <a:rPr kumimoji="0" lang="en-GB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+mn-lt"/>
                          <a:ea typeface="Times New Roman" pitchFamily="16" charset="0"/>
                          <a:cs typeface="Verdana" panose="020B0604030504040204" pitchFamily="34" charset="0"/>
                        </a:rPr>
                        <a:t>Date</a:t>
                      </a:r>
                      <a:endParaRPr kumimoji="0" lang="en-GB" sz="4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323232"/>
                        </a:solidFill>
                        <a:effectLst/>
                        <a:latin typeface="+mn-lt"/>
                        <a:ea typeface="Times New Roman" pitchFamily="16" charset="0"/>
                        <a:cs typeface="Verdana" panose="020B0604030504040204" pitchFamily="34" charset="0"/>
                      </a:endParaRPr>
                    </a:p>
                  </a:txBody>
                  <a:tcPr marL="86416" marR="86416" marT="32388" marB="32388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36838" algn="ctr"/>
                          <a:tab pos="5273675" algn="r"/>
                        </a:tabLst>
                      </a:pPr>
                      <a:r>
                        <a:rPr kumimoji="0" lang="en-US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+mn-lt"/>
                          <a:ea typeface="Times New Roman" pitchFamily="18" charset="0"/>
                          <a:cs typeface="Arial"/>
                        </a:rPr>
                        <a:t>16/05/2024</a:t>
                      </a:r>
                      <a:endParaRPr kumimoji="0" lang="en-US" altLang="en-US" sz="5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23232"/>
                        </a:solidFill>
                        <a:effectLst/>
                        <a:latin typeface="+mn-lt"/>
                        <a:ea typeface="Times New Roman" pitchFamily="18" charset="0"/>
                        <a:cs typeface="Arial"/>
                      </a:endParaRPr>
                    </a:p>
                  </a:txBody>
                  <a:tcPr marL="86416" marR="86416" marT="32388" marB="32388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2776479"/>
                  </a:ext>
                </a:extLst>
              </a:tr>
              <a:tr h="363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36838" algn="ctr"/>
                          <a:tab pos="5273675" algn="r"/>
                        </a:tabLst>
                      </a:pPr>
                      <a:r>
                        <a:rPr kumimoji="0" lang="fr-F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+mn-lt"/>
                          <a:ea typeface="Times New Roman" pitchFamily="16" charset="0"/>
                          <a:cs typeface="Verdana" panose="020B0604030504040204" pitchFamily="34" charset="0"/>
                        </a:rPr>
                        <a:t>Approuvé</a:t>
                      </a:r>
                      <a:r>
                        <a:rPr kumimoji="0" lang="en-GB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+mn-lt"/>
                          <a:ea typeface="Times New Roman" pitchFamily="16" charset="0"/>
                          <a:cs typeface="Verdana" panose="020B0604030504040204" pitchFamily="34" charset="0"/>
                        </a:rPr>
                        <a:t> par</a:t>
                      </a:r>
                      <a:endParaRPr kumimoji="0" lang="en-GB" sz="4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323232"/>
                        </a:solidFill>
                        <a:effectLst/>
                        <a:latin typeface="+mn-lt"/>
                        <a:ea typeface="Times New Roman" pitchFamily="16" charset="0"/>
                        <a:cs typeface="Verdana" panose="020B0604030504040204" pitchFamily="34" charset="0"/>
                      </a:endParaRPr>
                    </a:p>
                  </a:txBody>
                  <a:tcPr marL="86416" marR="86416" marT="32388" marB="32388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36838" algn="ctr"/>
                          <a:tab pos="5273675" algn="r"/>
                        </a:tabLst>
                      </a:pPr>
                      <a:r>
                        <a:rPr kumimoji="0" lang="en-US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+mn-lt"/>
                          <a:ea typeface="Times New Roman" pitchFamily="18" charset="0"/>
                          <a:cs typeface="Arial"/>
                        </a:rPr>
                        <a:t>Stéphane </a:t>
                      </a:r>
                      <a:r>
                        <a:rPr kumimoji="0" lang="en-US" altLang="en-US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+mn-lt"/>
                          <a:ea typeface="Times New Roman" pitchFamily="18" charset="0"/>
                          <a:cs typeface="Arial"/>
                        </a:rPr>
                        <a:t>Azoulay</a:t>
                      </a:r>
                      <a:endParaRPr kumimoji="0" lang="en-US" altLang="en-US" sz="5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23232"/>
                        </a:solidFill>
                        <a:effectLst/>
                        <a:latin typeface="+mn-lt"/>
                        <a:ea typeface="Times New Roman" pitchFamily="18" charset="0"/>
                        <a:cs typeface="Arial"/>
                      </a:endParaRPr>
                    </a:p>
                  </a:txBody>
                  <a:tcPr marL="86416" marR="86416" marT="32388" marB="32388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36838" algn="ctr"/>
                          <a:tab pos="5273675" algn="r"/>
                        </a:tabLst>
                      </a:pPr>
                      <a:r>
                        <a:rPr kumimoji="0" lang="en-GB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+mn-lt"/>
                          <a:ea typeface="Times New Roman" pitchFamily="16" charset="0"/>
                          <a:cs typeface="Verdana" panose="020B0604030504040204" pitchFamily="34" charset="0"/>
                        </a:rPr>
                        <a:t>Date</a:t>
                      </a:r>
                      <a:endParaRPr kumimoji="0" lang="en-GB" sz="4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323232"/>
                        </a:solidFill>
                        <a:effectLst/>
                        <a:latin typeface="+mn-lt"/>
                        <a:ea typeface="Times New Roman" pitchFamily="16" charset="0"/>
                        <a:cs typeface="Verdana" panose="020B0604030504040204" pitchFamily="34" charset="0"/>
                      </a:endParaRPr>
                    </a:p>
                  </a:txBody>
                  <a:tcPr marL="86416" marR="86416" marT="32388" marB="32388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36838" algn="ctr"/>
                          <a:tab pos="5273675" algn="r"/>
                        </a:tabLst>
                      </a:pPr>
                      <a:r>
                        <a:rPr kumimoji="0" lang="en-US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+mn-lt"/>
                          <a:ea typeface="Times New Roman" pitchFamily="18" charset="0"/>
                          <a:cs typeface="Arial"/>
                        </a:rPr>
                        <a:t>&lt;</a:t>
                      </a:r>
                      <a:r>
                        <a:rPr kumimoji="0" lang="en-US" altLang="en-US" sz="16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+mn-lt"/>
                          <a:ea typeface="Times New Roman" pitchFamily="18" charset="0"/>
                          <a:cs typeface="Arial"/>
                        </a:rPr>
                        <a:t>JJ / </a:t>
                      </a:r>
                      <a:r>
                        <a:rPr lang="en-US" altLang="en-US" sz="16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+mn-lt"/>
                          <a:ea typeface="Times New Roman" pitchFamily="18" charset="0"/>
                          <a:cs typeface="Arial"/>
                        </a:rPr>
                        <a:t>MM</a:t>
                      </a:r>
                      <a:r>
                        <a:rPr kumimoji="0" lang="en-US" altLang="en-US" sz="16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+mn-lt"/>
                          <a:ea typeface="Times New Roman" pitchFamily="18" charset="0"/>
                          <a:cs typeface="Arial"/>
                        </a:rPr>
                        <a:t> / AAAA</a:t>
                      </a:r>
                      <a:r>
                        <a:rPr kumimoji="0" lang="en-US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+mn-lt"/>
                          <a:ea typeface="Times New Roman" pitchFamily="18" charset="0"/>
                          <a:cs typeface="Arial"/>
                        </a:rPr>
                        <a:t>&gt;</a:t>
                      </a:r>
                      <a:endParaRPr kumimoji="0" lang="en-US" altLang="en-US" sz="5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23232"/>
                        </a:solidFill>
                        <a:effectLst/>
                        <a:latin typeface="+mn-lt"/>
                        <a:ea typeface="Times New Roman" pitchFamily="18" charset="0"/>
                        <a:cs typeface="Arial"/>
                      </a:endParaRPr>
                    </a:p>
                  </a:txBody>
                  <a:tcPr marL="86416" marR="86416" marT="32388" marB="32388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2238930"/>
                  </a:ext>
                </a:extLst>
              </a:tr>
              <a:tr h="363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36838" algn="ctr"/>
                          <a:tab pos="5273675" algn="r"/>
                        </a:tabLst>
                      </a:pPr>
                      <a:r>
                        <a:rPr kumimoji="0" lang="en-GB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+mn-lt"/>
                          <a:ea typeface="Times New Roman" pitchFamily="16" charset="0"/>
                          <a:cs typeface="Verdana" panose="020B0604030504040204" pitchFamily="34" charset="0"/>
                        </a:rPr>
                        <a:t>Version</a:t>
                      </a:r>
                      <a:endParaRPr kumimoji="0" lang="en-GB" sz="4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323232"/>
                        </a:solidFill>
                        <a:effectLst/>
                        <a:latin typeface="+mn-lt"/>
                        <a:ea typeface="Times New Roman" pitchFamily="16" charset="0"/>
                        <a:cs typeface="Verdana" panose="020B0604030504040204" pitchFamily="34" charset="0"/>
                      </a:endParaRPr>
                    </a:p>
                  </a:txBody>
                  <a:tcPr marL="86416" marR="86416" marT="32388" marB="32388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36838" algn="ctr"/>
                          <a:tab pos="5273675" algn="r"/>
                        </a:tabLst>
                      </a:pPr>
                      <a:r>
                        <a:rPr kumimoji="0" lang="en-GB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+mn-lt"/>
                          <a:ea typeface="Times New Roman" pitchFamily="16" charset="0"/>
                          <a:cs typeface="Verdana" panose="020B0604030504040204" pitchFamily="34" charset="0"/>
                        </a:rPr>
                        <a:t>Date de mise à jour</a:t>
                      </a:r>
                      <a:endParaRPr kumimoji="0" lang="en-GB" sz="4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323232"/>
                        </a:solidFill>
                        <a:effectLst/>
                        <a:latin typeface="+mn-lt"/>
                        <a:ea typeface="Times New Roman" pitchFamily="16" charset="0"/>
                        <a:cs typeface="Verdana" panose="020B0604030504040204" pitchFamily="34" charset="0"/>
                      </a:endParaRPr>
                    </a:p>
                  </a:txBody>
                  <a:tcPr marL="86416" marR="86416" marT="32388" marB="32388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36838" algn="ctr"/>
                          <a:tab pos="5273675" algn="r"/>
                        </a:tabLst>
                      </a:pPr>
                      <a:r>
                        <a:rPr kumimoji="0" lang="fr-F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+mn-lt"/>
                          <a:ea typeface="Times New Roman" pitchFamily="16" charset="0"/>
                          <a:cs typeface="Verdana" panose="020B0604030504040204" pitchFamily="34" charset="0"/>
                        </a:rPr>
                        <a:t>Commentaires</a:t>
                      </a:r>
                      <a:endParaRPr kumimoji="0" lang="fr-FR" sz="4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323232"/>
                        </a:solidFill>
                        <a:effectLst/>
                        <a:latin typeface="+mn-lt"/>
                        <a:ea typeface="Times New Roman" pitchFamily="16" charset="0"/>
                        <a:cs typeface="Verdana" panose="020B0604030504040204" pitchFamily="34" charset="0"/>
                      </a:endParaRPr>
                    </a:p>
                  </a:txBody>
                  <a:tcPr marL="86416" marR="86416" marT="32388" marB="32388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36838" algn="ctr"/>
                          <a:tab pos="5273675" algn="r"/>
                        </a:tabLst>
                      </a:pPr>
                      <a:r>
                        <a:rPr kumimoji="0" lang="en-GB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+mn-lt"/>
                          <a:ea typeface="Times New Roman" pitchFamily="16" charset="0"/>
                          <a:cs typeface="Verdana" panose="020B0604030504040204" pitchFamily="34" charset="0"/>
                        </a:rPr>
                        <a:t>Par</a:t>
                      </a:r>
                      <a:endParaRPr kumimoji="0" lang="en-GB" sz="4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323232"/>
                        </a:solidFill>
                        <a:effectLst/>
                        <a:latin typeface="+mn-lt"/>
                        <a:ea typeface="Times New Roman" pitchFamily="16" charset="0"/>
                        <a:cs typeface="Verdana" panose="020B0604030504040204" pitchFamily="34" charset="0"/>
                      </a:endParaRPr>
                    </a:p>
                  </a:txBody>
                  <a:tcPr marL="86416" marR="86416" marT="32388" marB="32388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7457320"/>
                  </a:ext>
                </a:extLst>
              </a:tr>
              <a:tr h="363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A61A9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86416" marR="86416" marT="32388" marB="32388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A61A9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GB" sz="1600" b="0" i="0" u="none" strike="noStrike" cap="none" normalizeH="0" baseline="0" noProof="0">
                        <a:ln>
                          <a:noFill/>
                        </a:ln>
                        <a:solidFill>
                          <a:srgbClr val="323232"/>
                        </a:solidFill>
                        <a:effectLst/>
                        <a:latin typeface="+mn-lt"/>
                      </a:endParaRPr>
                    </a:p>
                  </a:txBody>
                  <a:tcPr marL="86416" marR="86416" marT="32388" marB="32388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A61A9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323232"/>
                        </a:solidFill>
                        <a:effectLst/>
                        <a:latin typeface="+mn-lt"/>
                      </a:endParaRPr>
                    </a:p>
                  </a:txBody>
                  <a:tcPr marL="86416" marR="86416" marT="32388" marB="32388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A61A9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323232"/>
                        </a:solidFill>
                        <a:effectLst/>
                        <a:latin typeface="+mn-lt"/>
                      </a:endParaRPr>
                    </a:p>
                  </a:txBody>
                  <a:tcPr marL="86416" marR="86416" marT="32388" marB="32388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3241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74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E15152-C112-4BD4-8E7C-D253ED16D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5227"/>
            <a:ext cx="3932237" cy="1069975"/>
          </a:xfrm>
        </p:spPr>
        <p:txBody>
          <a:bodyPr anchor="t">
            <a:normAutofit fontScale="90000"/>
          </a:bodyPr>
          <a:lstStyle/>
          <a:p>
            <a:r>
              <a:rPr lang="fr-FR" sz="4900" dirty="0"/>
              <a:t>Le contexte</a:t>
            </a:r>
            <a:br>
              <a:rPr lang="fr-FR" sz="3300" dirty="0"/>
            </a:br>
            <a:endParaRPr lang="fr-FR" sz="3300" dirty="0"/>
          </a:p>
        </p:txBody>
      </p:sp>
      <p:pic>
        <p:nvPicPr>
          <p:cNvPr id="6" name="Espace réservé du contenu 5" descr="Une image contenant Photographie aérienne, Vue plongeante, aérien, carte&#10;&#10;Description générée automatiquement">
            <a:extLst>
              <a:ext uri="{FF2B5EF4-FFF2-40B4-BE49-F238E27FC236}">
                <a16:creationId xmlns:a16="http://schemas.microsoft.com/office/drawing/2014/main" id="{31E33552-5704-EB29-6535-5481A39359B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5045" r="19100"/>
          <a:stretch/>
        </p:blipFill>
        <p:spPr>
          <a:xfrm>
            <a:off x="368811" y="1075562"/>
            <a:ext cx="5823294" cy="4598126"/>
          </a:xfrm>
          <a:prstGeom prst="rect">
            <a:avLst/>
          </a:prstGeom>
          <a:noFill/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id="{9D07BDEB-3404-9BA7-C09D-8C239083B1C4}"/>
              </a:ext>
            </a:extLst>
          </p:cNvPr>
          <p:cNvSpPr txBox="1">
            <a:spLocks/>
          </p:cNvSpPr>
          <p:nvPr/>
        </p:nvSpPr>
        <p:spPr>
          <a:xfrm>
            <a:off x="1685590" y="6343097"/>
            <a:ext cx="4538946" cy="5424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fr-FR" sz="1200" dirty="0">
                <a:solidFill>
                  <a:schemeClr val="tx2"/>
                </a:solidFill>
              </a:rPr>
              <a:t>Mission Stratégie Immobilière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FR" sz="1200" dirty="0">
                <a:solidFill>
                  <a:schemeClr val="tx2"/>
                </a:solidFill>
              </a:rPr>
              <a:t>Direction Générale des Services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757D762-A9C8-F2E3-1C09-981CAE709EEF}"/>
              </a:ext>
            </a:extLst>
          </p:cNvPr>
          <p:cNvSpPr txBox="1"/>
          <p:nvPr/>
        </p:nvSpPr>
        <p:spPr>
          <a:xfrm>
            <a:off x="5791197" y="1053528"/>
            <a:ext cx="597690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itchFamily="2" charset="2"/>
              <a:buChar char="Ø"/>
            </a:pPr>
            <a:r>
              <a:rPr lang="fr-FR" sz="2000" dirty="0">
                <a:solidFill>
                  <a:srgbClr val="000000"/>
                </a:solidFill>
              </a:rPr>
              <a:t>2 niveaux (surface + R-1)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fr-FR" sz="2000" dirty="0">
              <a:solidFill>
                <a:srgbClr val="000000"/>
              </a:solidFill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fr-FR" sz="2000" dirty="0">
                <a:solidFill>
                  <a:srgbClr val="000000"/>
                </a:solidFill>
              </a:rPr>
              <a:t>218 places véhicules légers (VL)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fr-FR" sz="2000" dirty="0">
              <a:solidFill>
                <a:srgbClr val="000000"/>
              </a:solidFill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fr-FR" sz="2000" dirty="0">
                <a:solidFill>
                  <a:srgbClr val="000000"/>
                </a:solidFill>
              </a:rPr>
              <a:t>Emplacements et gabarits des places non conformes aux normes en vigueur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fr-FR" sz="2000" dirty="0">
              <a:solidFill>
                <a:srgbClr val="000000"/>
              </a:solidFill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fr-FR" sz="2000" dirty="0">
                <a:solidFill>
                  <a:srgbClr val="000000"/>
                </a:solidFill>
              </a:rPr>
              <a:t>Fermé par la Commission Consultative Départementale de Sécurité et d’Accessibilité en 2019 : état de vétusté avancé affectant la structure de l’ouvrage (infiltrations d’eau, fissures de la dalle …) 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fr-FR" sz="2000" dirty="0">
              <a:solidFill>
                <a:srgbClr val="000000"/>
              </a:solidFill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fr-FR" sz="2000" dirty="0">
                <a:solidFill>
                  <a:srgbClr val="000000"/>
                </a:solidFill>
              </a:rPr>
              <a:t>Coût estimatif des travaux de mise en sécurité : 950k€</a:t>
            </a:r>
          </a:p>
        </p:txBody>
      </p:sp>
    </p:spTree>
    <p:extLst>
      <p:ext uri="{BB962C8B-B14F-4D97-AF65-F5344CB8AC3E}">
        <p14:creationId xmlns:p14="http://schemas.microsoft.com/office/powerpoint/2010/main" val="2665415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16A32C-BBCC-4629-91C9-547F9F9A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650"/>
            <a:ext cx="10515600" cy="796018"/>
          </a:xfrm>
        </p:spPr>
        <p:txBody>
          <a:bodyPr>
            <a:normAutofit/>
          </a:bodyPr>
          <a:lstStyle/>
          <a:p>
            <a:r>
              <a:rPr lang="fr-FR" kern="1200" dirty="0">
                <a:latin typeface="+mj-lt"/>
                <a:ea typeface="+mj-ea"/>
                <a:cs typeface="+mj-cs"/>
              </a:rPr>
              <a:t>Le projet de valorisation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4A73058-15CF-BAA1-86AB-5E31E1BE7F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70506" y="716550"/>
            <a:ext cx="5181600" cy="1502664"/>
          </a:xfrm>
          <a:prstGeom prst="rect">
            <a:avLst/>
          </a:prstGeom>
          <a:noFill/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854854CB-4623-82A8-0805-28614B5D6238}"/>
              </a:ext>
            </a:extLst>
          </p:cNvPr>
          <p:cNvGrpSpPr/>
          <p:nvPr/>
        </p:nvGrpSpPr>
        <p:grpSpPr>
          <a:xfrm>
            <a:off x="6180467" y="2610997"/>
            <a:ext cx="6079474" cy="3433762"/>
            <a:chOff x="6125382" y="2743201"/>
            <a:chExt cx="6079474" cy="3433762"/>
          </a:xfrm>
        </p:grpSpPr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F58E3095-630A-9A59-7D87-389977B633B1}"/>
                </a:ext>
              </a:extLst>
            </p:cNvPr>
            <p:cNvGrpSpPr/>
            <p:nvPr/>
          </p:nvGrpSpPr>
          <p:grpSpPr>
            <a:xfrm>
              <a:off x="6125382" y="2743201"/>
              <a:ext cx="6005110" cy="3433762"/>
              <a:chOff x="5982161" y="2743201"/>
              <a:chExt cx="6005110" cy="3433762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7A3F7A3F-FF08-21BB-4158-37EDAE1F77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82161" y="2743201"/>
                <a:ext cx="6005110" cy="1980625"/>
              </a:xfrm>
              <a:prstGeom prst="rect">
                <a:avLst/>
              </a:prstGeom>
            </p:spPr>
          </p:pic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8906BCDD-C55B-6DC1-5BE3-D9733E912B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82161" y="4746264"/>
                <a:ext cx="6005110" cy="1430699"/>
              </a:xfrm>
              <a:prstGeom prst="rect">
                <a:avLst/>
              </a:prstGeom>
            </p:spPr>
          </p:pic>
        </p:grp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24AD513F-3E27-002B-810B-F4DAFD326433}"/>
                </a:ext>
              </a:extLst>
            </p:cNvPr>
            <p:cNvSpPr txBox="1"/>
            <p:nvPr/>
          </p:nvSpPr>
          <p:spPr>
            <a:xfrm>
              <a:off x="11019642" y="3131408"/>
              <a:ext cx="103281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000" b="1" dirty="0">
                  <a:solidFill>
                    <a:srgbClr val="4471C4"/>
                  </a:solidFill>
                  <a:effectLst/>
                  <a:latin typeface="Calibri" panose="020F0502020204030204" pitchFamily="34" charset="0"/>
                </a:rPr>
                <a:t>LE NIVEAU RUE</a:t>
              </a:r>
              <a:endParaRPr lang="fr-FR" sz="1000" dirty="0">
                <a:solidFill>
                  <a:srgbClr val="4471C4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2F8F3D2D-0952-E5E5-1D66-C763B9E84663}"/>
                </a:ext>
              </a:extLst>
            </p:cNvPr>
            <p:cNvSpPr txBox="1"/>
            <p:nvPr/>
          </p:nvSpPr>
          <p:spPr>
            <a:xfrm>
              <a:off x="11172042" y="4936338"/>
              <a:ext cx="103281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000" b="1" dirty="0">
                  <a:solidFill>
                    <a:srgbClr val="4471C4"/>
                  </a:solidFill>
                  <a:effectLst/>
                  <a:latin typeface="Calibri" panose="020F0502020204030204" pitchFamily="34" charset="0"/>
                </a:rPr>
                <a:t>LE NIVEAU -1</a:t>
              </a:r>
              <a:endParaRPr lang="fr-FR" sz="1000" dirty="0">
                <a:solidFill>
                  <a:srgbClr val="4471C4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sp>
        <p:nvSpPr>
          <p:cNvPr id="4" name="Sous-titre 2">
            <a:extLst>
              <a:ext uri="{FF2B5EF4-FFF2-40B4-BE49-F238E27FC236}">
                <a16:creationId xmlns:a16="http://schemas.microsoft.com/office/drawing/2014/main" id="{F8582DC2-EF27-7A42-231C-FEABA153D13F}"/>
              </a:ext>
            </a:extLst>
          </p:cNvPr>
          <p:cNvSpPr txBox="1">
            <a:spLocks/>
          </p:cNvSpPr>
          <p:nvPr/>
        </p:nvSpPr>
        <p:spPr>
          <a:xfrm>
            <a:off x="77117" y="736899"/>
            <a:ext cx="6621137" cy="54522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fr-FR" sz="1500" dirty="0">
                <a:solidFill>
                  <a:srgbClr val="000000"/>
                </a:solidFill>
              </a:rPr>
              <a:t>Partenariat avec </a:t>
            </a:r>
            <a:r>
              <a:rPr lang="fr-FR" sz="1500" b="1" dirty="0">
                <a:solidFill>
                  <a:schemeClr val="accent2"/>
                </a:solidFill>
              </a:rPr>
              <a:t>Régie Parcs d’Azur </a:t>
            </a:r>
            <a:r>
              <a:rPr lang="fr-FR" sz="1500" dirty="0">
                <a:solidFill>
                  <a:srgbClr val="000000"/>
                </a:solidFill>
              </a:rPr>
              <a:t>(opérateur de stationnement Métropole Nice Côte d’Azur)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fr-FR" sz="800" dirty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1500" dirty="0" err="1">
                <a:solidFill>
                  <a:srgbClr val="000000"/>
                </a:solidFill>
              </a:rPr>
              <a:t>UniCA</a:t>
            </a:r>
            <a:r>
              <a:rPr lang="fr-FR" sz="1500" dirty="0">
                <a:solidFill>
                  <a:srgbClr val="000000"/>
                </a:solidFill>
              </a:rPr>
              <a:t> confie à RPA :</a:t>
            </a:r>
          </a:p>
          <a:p>
            <a:pPr lvl="1"/>
            <a:r>
              <a:rPr lang="fr-FR" sz="1500" b="1" dirty="0">
                <a:solidFill>
                  <a:schemeClr val="accent2"/>
                </a:solidFill>
              </a:rPr>
              <a:t>La réhabilitation </a:t>
            </a:r>
            <a:r>
              <a:rPr lang="fr-FR" sz="1500" dirty="0">
                <a:solidFill>
                  <a:srgbClr val="000000"/>
                </a:solidFill>
              </a:rPr>
              <a:t>: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FR" sz="1500" dirty="0">
                <a:solidFill>
                  <a:srgbClr val="000000"/>
                </a:solidFill>
              </a:rPr>
              <a:t>Démolition reconstruction de l’infrastructure pour </a:t>
            </a:r>
          </a:p>
          <a:p>
            <a:pPr marL="914400" lvl="2" indent="0">
              <a:buNone/>
            </a:pPr>
            <a:r>
              <a:rPr lang="fr-FR" sz="1500" dirty="0">
                <a:solidFill>
                  <a:srgbClr val="000000"/>
                </a:solidFill>
              </a:rPr>
              <a:t>     mise aux normes et mise en sécurité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FR" sz="1500" dirty="0">
                <a:solidFill>
                  <a:srgbClr val="000000"/>
                </a:solidFill>
              </a:rPr>
              <a:t>Création de 184 places (170 VL, 10 IRVE, 4 PMR + 10 2RM </a:t>
            </a:r>
          </a:p>
          <a:p>
            <a:pPr marL="914400" lvl="2" indent="0">
              <a:buNone/>
            </a:pPr>
            <a:r>
              <a:rPr lang="fr-FR" sz="1500" dirty="0">
                <a:solidFill>
                  <a:srgbClr val="000000"/>
                </a:solidFill>
              </a:rPr>
              <a:t>     + 15 vélos)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FR" sz="1500" dirty="0">
                <a:solidFill>
                  <a:srgbClr val="000000"/>
                </a:solidFill>
              </a:rPr>
              <a:t>Installation de panneaux photovoltaïques</a:t>
            </a:r>
          </a:p>
          <a:p>
            <a:pPr lvl="1"/>
            <a:r>
              <a:rPr lang="fr-FR" sz="1500" b="1" dirty="0">
                <a:solidFill>
                  <a:schemeClr val="accent2"/>
                </a:solidFill>
              </a:rPr>
              <a:t>La gestion </a:t>
            </a:r>
            <a:r>
              <a:rPr lang="fr-FR" sz="1500" dirty="0">
                <a:solidFill>
                  <a:srgbClr val="000000"/>
                </a:solidFill>
              </a:rPr>
              <a:t>: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FR" sz="1500" dirty="0">
                <a:solidFill>
                  <a:srgbClr val="000000"/>
                </a:solidFill>
              </a:rPr>
              <a:t>Entretien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FR" sz="1500" dirty="0">
                <a:solidFill>
                  <a:srgbClr val="000000"/>
                </a:solidFill>
              </a:rPr>
              <a:t>Maintenance</a:t>
            </a:r>
          </a:p>
          <a:p>
            <a:pPr lvl="1"/>
            <a:r>
              <a:rPr lang="fr-FR" sz="1500" b="1" dirty="0">
                <a:solidFill>
                  <a:schemeClr val="accent2"/>
                </a:solidFill>
              </a:rPr>
              <a:t>L’exploitation</a:t>
            </a:r>
            <a:r>
              <a:rPr lang="fr-FR" sz="1500" b="1" dirty="0">
                <a:solidFill>
                  <a:srgbClr val="000000"/>
                </a:solidFill>
              </a:rPr>
              <a:t> </a:t>
            </a:r>
            <a:r>
              <a:rPr lang="fr-FR" sz="1500" dirty="0">
                <a:solidFill>
                  <a:srgbClr val="000000"/>
                </a:solidFill>
              </a:rPr>
              <a:t>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FR" sz="1500" dirty="0">
                <a:solidFill>
                  <a:srgbClr val="000000"/>
                </a:solidFill>
              </a:rPr>
              <a:t>Réservation de 80 places à </a:t>
            </a:r>
            <a:r>
              <a:rPr lang="fr-FR" sz="1500" dirty="0" err="1">
                <a:solidFill>
                  <a:srgbClr val="000000"/>
                </a:solidFill>
              </a:rPr>
              <a:t>UniCA</a:t>
            </a:r>
            <a:r>
              <a:rPr lang="fr-FR" sz="1500" dirty="0">
                <a:solidFill>
                  <a:srgbClr val="000000"/>
                </a:solidFill>
              </a:rPr>
              <a:t> avec tarif étudiant 0,50€/heure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FR" sz="1500" dirty="0">
                <a:solidFill>
                  <a:srgbClr val="000000"/>
                </a:solidFill>
              </a:rPr>
              <a:t>Exploitation complémentaire : parc relais et parc public </a:t>
            </a:r>
          </a:p>
          <a:p>
            <a:pPr marL="914400" lvl="2" indent="0">
              <a:buNone/>
            </a:pPr>
            <a:r>
              <a:rPr lang="fr-FR" sz="1500" dirty="0">
                <a:solidFill>
                  <a:srgbClr val="000000"/>
                </a:solidFill>
              </a:rPr>
              <a:t>     (tarif horaire + abonnements)</a:t>
            </a:r>
          </a:p>
          <a:p>
            <a:pPr marL="0" indent="0">
              <a:spcBef>
                <a:spcPts val="300"/>
              </a:spcBef>
              <a:buNone/>
            </a:pPr>
            <a:endParaRPr lang="fr-FR" sz="800" dirty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1500" dirty="0">
                <a:solidFill>
                  <a:srgbClr val="000000"/>
                </a:solidFill>
              </a:rPr>
              <a:t>Durée du partenariat : </a:t>
            </a:r>
            <a:r>
              <a:rPr lang="fr-FR" sz="1500" b="1" dirty="0">
                <a:solidFill>
                  <a:schemeClr val="accent2"/>
                </a:solidFill>
              </a:rPr>
              <a:t>25 ans</a:t>
            </a:r>
          </a:p>
          <a:p>
            <a:pPr>
              <a:spcBef>
                <a:spcPts val="300"/>
              </a:spcBef>
              <a:buFont typeface="Wingdings" pitchFamily="2" charset="2"/>
              <a:buChar char="Ø"/>
            </a:pPr>
            <a:endParaRPr lang="fr-FR" sz="800" b="1" dirty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1500" dirty="0">
                <a:solidFill>
                  <a:srgbClr val="000000"/>
                </a:solidFill>
              </a:rPr>
              <a:t>Montant de l’investissement de RPA : </a:t>
            </a:r>
            <a:r>
              <a:rPr lang="fr-FR" sz="1500" b="1" dirty="0">
                <a:solidFill>
                  <a:schemeClr val="accent2"/>
                </a:solidFill>
              </a:rPr>
              <a:t>3,5M€ (réhabilitation) + coûts de gestion</a:t>
            </a:r>
          </a:p>
          <a:p>
            <a:pPr>
              <a:buFont typeface="Wingdings" pitchFamily="2" charset="2"/>
              <a:buChar char="Ø"/>
            </a:pP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2153C308-9E05-3B05-B8D2-6A14E0EC1157}"/>
              </a:ext>
            </a:extLst>
          </p:cNvPr>
          <p:cNvSpPr txBox="1">
            <a:spLocks/>
          </p:cNvSpPr>
          <p:nvPr/>
        </p:nvSpPr>
        <p:spPr>
          <a:xfrm>
            <a:off x="5348690" y="1189753"/>
            <a:ext cx="6005110" cy="50875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18" name="Sous-titre 2">
            <a:extLst>
              <a:ext uri="{FF2B5EF4-FFF2-40B4-BE49-F238E27FC236}">
                <a16:creationId xmlns:a16="http://schemas.microsoft.com/office/drawing/2014/main" id="{A7FC3B3E-9CDA-D726-8587-33E6BC35D095}"/>
              </a:ext>
            </a:extLst>
          </p:cNvPr>
          <p:cNvSpPr txBox="1">
            <a:spLocks/>
          </p:cNvSpPr>
          <p:nvPr/>
        </p:nvSpPr>
        <p:spPr>
          <a:xfrm>
            <a:off x="1685590" y="6343097"/>
            <a:ext cx="4538946" cy="5424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fr-FR" sz="1200" dirty="0">
                <a:solidFill>
                  <a:schemeClr val="tx2"/>
                </a:solidFill>
              </a:rPr>
              <a:t>Mission Stratégie Immobilière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FR" sz="1200" dirty="0">
                <a:solidFill>
                  <a:schemeClr val="tx2"/>
                </a:solidFill>
              </a:rPr>
              <a:t>Direction Générale des Services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EC4A07A-C332-C6FB-211F-C414227E0783}"/>
              </a:ext>
            </a:extLst>
          </p:cNvPr>
          <p:cNvSpPr txBox="1"/>
          <p:nvPr/>
        </p:nvSpPr>
        <p:spPr>
          <a:xfrm>
            <a:off x="2443907" y="3563955"/>
            <a:ext cx="2096876" cy="546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fr-FR" sz="1500" dirty="0">
                <a:solidFill>
                  <a:srgbClr val="000000"/>
                </a:solidFill>
              </a:rPr>
              <a:t>Sécurité</a:t>
            </a:r>
          </a:p>
          <a:p>
            <a:pPr marL="285750" indent="-285750">
              <a:lnSpc>
                <a:spcPct val="90000"/>
              </a:lnSpc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fr-FR" sz="1500" dirty="0">
                <a:solidFill>
                  <a:srgbClr val="000000"/>
                </a:solidFill>
              </a:rPr>
              <a:t>Sûreté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B8CA502-B342-24C9-E4E3-5B80488E7E39}"/>
              </a:ext>
            </a:extLst>
          </p:cNvPr>
          <p:cNvSpPr txBox="1"/>
          <p:nvPr/>
        </p:nvSpPr>
        <p:spPr>
          <a:xfrm>
            <a:off x="3609861" y="3562117"/>
            <a:ext cx="209687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fr-FR" sz="1500" dirty="0">
                <a:solidFill>
                  <a:srgbClr val="000000"/>
                </a:solidFill>
              </a:rPr>
              <a:t>Fluides</a:t>
            </a:r>
          </a:p>
        </p:txBody>
      </p:sp>
    </p:spTree>
    <p:extLst>
      <p:ext uri="{BB962C8B-B14F-4D97-AF65-F5344CB8AC3E}">
        <p14:creationId xmlns:p14="http://schemas.microsoft.com/office/powerpoint/2010/main" val="2754165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16A32C-BBCC-4629-91C9-547F9F9A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5295"/>
            <a:ext cx="10515600" cy="796018"/>
          </a:xfrm>
        </p:spPr>
        <p:txBody>
          <a:bodyPr>
            <a:normAutofit/>
          </a:bodyPr>
          <a:lstStyle/>
          <a:p>
            <a:r>
              <a:rPr lang="fr-FR" kern="1200" dirty="0">
                <a:latin typeface="+mj-lt"/>
                <a:ea typeface="+mj-ea"/>
                <a:cs typeface="+mj-cs"/>
              </a:rPr>
              <a:t>Vote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F8582DC2-EF27-7A42-231C-FEABA153D13F}"/>
              </a:ext>
            </a:extLst>
          </p:cNvPr>
          <p:cNvSpPr txBox="1">
            <a:spLocks/>
          </p:cNvSpPr>
          <p:nvPr/>
        </p:nvSpPr>
        <p:spPr>
          <a:xfrm>
            <a:off x="253389" y="1772489"/>
            <a:ext cx="9033830" cy="17198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fr-FR" sz="2000" dirty="0">
                <a:solidFill>
                  <a:srgbClr val="000000"/>
                </a:solidFill>
              </a:rPr>
              <a:t>   Convention portant autorisation d’occupation temporaire du domaine public   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000000"/>
                </a:solidFill>
              </a:rPr>
              <a:t>       Parking Sud Campus Carlone entre Université Côte d’Azur et Régie Parcs d’Azur</a:t>
            </a:r>
            <a:endParaRPr lang="fr-FR" sz="2000" b="1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Ø"/>
            </a:pP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2153C308-9E05-3B05-B8D2-6A14E0EC1157}"/>
              </a:ext>
            </a:extLst>
          </p:cNvPr>
          <p:cNvSpPr txBox="1">
            <a:spLocks/>
          </p:cNvSpPr>
          <p:nvPr/>
        </p:nvSpPr>
        <p:spPr>
          <a:xfrm>
            <a:off x="5348690" y="1189753"/>
            <a:ext cx="6005110" cy="50875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18" name="Sous-titre 2">
            <a:extLst>
              <a:ext uri="{FF2B5EF4-FFF2-40B4-BE49-F238E27FC236}">
                <a16:creationId xmlns:a16="http://schemas.microsoft.com/office/drawing/2014/main" id="{A7FC3B3E-9CDA-D726-8587-33E6BC35D095}"/>
              </a:ext>
            </a:extLst>
          </p:cNvPr>
          <p:cNvSpPr txBox="1">
            <a:spLocks/>
          </p:cNvSpPr>
          <p:nvPr/>
        </p:nvSpPr>
        <p:spPr>
          <a:xfrm>
            <a:off x="1685590" y="6343097"/>
            <a:ext cx="4538946" cy="5424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fr-FR" sz="1200" dirty="0">
                <a:solidFill>
                  <a:schemeClr val="tx2"/>
                </a:solidFill>
              </a:rPr>
              <a:t>Mission Stratégie Immobilière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FR" sz="1200" dirty="0">
                <a:solidFill>
                  <a:schemeClr val="tx2"/>
                </a:solidFill>
              </a:rPr>
              <a:t>Direction Générale des Services </a:t>
            </a:r>
          </a:p>
        </p:txBody>
      </p:sp>
    </p:spTree>
    <p:extLst>
      <p:ext uri="{BB962C8B-B14F-4D97-AF65-F5344CB8AC3E}">
        <p14:creationId xmlns:p14="http://schemas.microsoft.com/office/powerpoint/2010/main" val="612485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ous-titre 2">
            <a:extLst>
              <a:ext uri="{FF2B5EF4-FFF2-40B4-BE49-F238E27FC236}">
                <a16:creationId xmlns:a16="http://schemas.microsoft.com/office/drawing/2014/main" id="{2153C308-9E05-3B05-B8D2-6A14E0EC1157}"/>
              </a:ext>
            </a:extLst>
          </p:cNvPr>
          <p:cNvSpPr txBox="1">
            <a:spLocks/>
          </p:cNvSpPr>
          <p:nvPr/>
        </p:nvSpPr>
        <p:spPr>
          <a:xfrm>
            <a:off x="5348690" y="1189753"/>
            <a:ext cx="6005110" cy="50875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18" name="Sous-titre 2">
            <a:extLst>
              <a:ext uri="{FF2B5EF4-FFF2-40B4-BE49-F238E27FC236}">
                <a16:creationId xmlns:a16="http://schemas.microsoft.com/office/drawing/2014/main" id="{A7FC3B3E-9CDA-D726-8587-33E6BC35D095}"/>
              </a:ext>
            </a:extLst>
          </p:cNvPr>
          <p:cNvSpPr txBox="1">
            <a:spLocks/>
          </p:cNvSpPr>
          <p:nvPr/>
        </p:nvSpPr>
        <p:spPr>
          <a:xfrm>
            <a:off x="1685590" y="6343097"/>
            <a:ext cx="4538946" cy="5424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fr-FR" sz="1200" dirty="0">
                <a:solidFill>
                  <a:schemeClr val="tx2"/>
                </a:solidFill>
              </a:rPr>
              <a:t>Mission Stratégie Immobilière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FR" sz="1200" dirty="0">
                <a:solidFill>
                  <a:schemeClr val="tx2"/>
                </a:solidFill>
              </a:rPr>
              <a:t>Direction Générale des Services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904F116-69F0-24DC-FAC3-B161F1C102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47" r="35560" b="42807"/>
          <a:stretch/>
        </p:blipFill>
        <p:spPr>
          <a:xfrm>
            <a:off x="4098757" y="100942"/>
            <a:ext cx="3994485" cy="551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56053"/>
      </p:ext>
    </p:extLst>
  </p:cSld>
  <p:clrMapOvr>
    <a:masterClrMapping/>
  </p:clrMapOvr>
</p:sld>
</file>

<file path=ppt/theme/theme1.xml><?xml version="1.0" encoding="utf-8"?>
<a:theme xmlns:a="http://schemas.openxmlformats.org/drawingml/2006/main" name="UCA Dare">
  <a:themeElements>
    <a:clrScheme name="Personnalisé 1">
      <a:dk1>
        <a:srgbClr val="FFFFFF"/>
      </a:dk1>
      <a:lt1>
        <a:srgbClr val="FFFFFF"/>
      </a:lt1>
      <a:dk2>
        <a:srgbClr val="007EA1"/>
      </a:dk2>
      <a:lt2>
        <a:srgbClr val="00AFD7"/>
      </a:lt2>
      <a:accent1>
        <a:srgbClr val="007EA1"/>
      </a:accent1>
      <a:accent2>
        <a:srgbClr val="0096BC"/>
      </a:accent2>
      <a:accent3>
        <a:srgbClr val="00AFD7"/>
      </a:accent3>
      <a:accent4>
        <a:srgbClr val="A5A5A5"/>
      </a:accent4>
      <a:accent5>
        <a:srgbClr val="5B9BD5"/>
      </a:accent5>
      <a:accent6>
        <a:srgbClr val="70AD47"/>
      </a:accent6>
      <a:hlink>
        <a:srgbClr val="007EA1"/>
      </a:hlink>
      <a:folHlink>
        <a:srgbClr val="0096B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A Dare" id="{298F75F3-09FF-43C4-9947-2C7DFC768B5E}" vid="{7D058682-0EFF-4E7E-A248-AB67581A414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UCA Dare</Template>
  <TotalTime>432</TotalTime>
  <Words>315</Words>
  <Application>Microsoft Macintosh PowerPoint</Application>
  <PresentationFormat>Grand écran</PresentationFormat>
  <Paragraphs>73</Paragraphs>
  <Slides>6</Slides>
  <Notes>0</Notes>
  <HiddenSlides>1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4" baseType="lpstr">
      <vt:lpstr>Arial</vt:lpstr>
      <vt:lpstr>BROTHER-1816-BOOK</vt:lpstr>
      <vt:lpstr>BROTHER-1816-LIGHT</vt:lpstr>
      <vt:lpstr>Calibri</vt:lpstr>
      <vt:lpstr>Courier New</vt:lpstr>
      <vt:lpstr>Wingdings</vt:lpstr>
      <vt:lpstr>Wingdings 2</vt:lpstr>
      <vt:lpstr>UCA Dare</vt:lpstr>
      <vt:lpstr>Valorisation Parking Sud  Campus Carlone</vt:lpstr>
      <vt:lpstr>Présentation PowerPoint</vt:lpstr>
      <vt:lpstr>Le contexte </vt:lpstr>
      <vt:lpstr>Le projet de valorisation</vt:lpstr>
      <vt:lpstr>Vote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Transmission à la nouvelle Gouvernance</dc:title>
  <dc:creator>Sandrine Gilabert</dc:creator>
  <cp:lastModifiedBy>Elodie Auda</cp:lastModifiedBy>
  <cp:revision>21</cp:revision>
  <dcterms:created xsi:type="dcterms:W3CDTF">2023-11-02T11:09:46Z</dcterms:created>
  <dcterms:modified xsi:type="dcterms:W3CDTF">2024-05-16T14:48:23Z</dcterms:modified>
</cp:coreProperties>
</file>