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694" r:id="rId2"/>
  </p:sldMasterIdLst>
  <p:notesMasterIdLst>
    <p:notesMasterId r:id="rId11"/>
  </p:notesMasterIdLst>
  <p:sldIdLst>
    <p:sldId id="685" r:id="rId3"/>
    <p:sldId id="740" r:id="rId4"/>
    <p:sldId id="721" r:id="rId5"/>
    <p:sldId id="738" r:id="rId6"/>
    <p:sldId id="732" r:id="rId7"/>
    <p:sldId id="739" r:id="rId8"/>
    <p:sldId id="722" r:id="rId9"/>
    <p:sldId id="71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C260922-BDC6-42B0-883D-1ED1191B0D8A}">
          <p14:sldIdLst>
            <p14:sldId id="685"/>
            <p14:sldId id="740"/>
            <p14:sldId id="721"/>
            <p14:sldId id="738"/>
            <p14:sldId id="732"/>
            <p14:sldId id="739"/>
          </p14:sldIdLst>
        </p14:section>
        <p14:section name="Section sans titre" id="{1A407CF6-1895-4E5F-8D4E-593AD1841801}">
          <p14:sldIdLst>
            <p14:sldId id="722"/>
            <p14:sldId id="7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Rihan" initials="LR" lastIdx="1" clrIdx="0">
    <p:extLst>
      <p:ext uri="{19B8F6BF-5375-455C-9EA6-DF929625EA0E}">
        <p15:presenceInfo xmlns:p15="http://schemas.microsoft.com/office/powerpoint/2012/main" userId="S-1-5-21-1844237615-179605362-725345543-60627" providerId="AD"/>
      </p:ext>
    </p:extLst>
  </p:cmAuthor>
  <p:cmAuthor id="2" name="Sarah Hurter-Savie" initials="SHS" lastIdx="9" clrIdx="1">
    <p:extLst>
      <p:ext uri="{19B8F6BF-5375-455C-9EA6-DF929625EA0E}">
        <p15:presenceInfo xmlns:p15="http://schemas.microsoft.com/office/powerpoint/2012/main" userId="S::Sarah.HURTER-SAVIE@unice.fr::33c0d8a7-6e59-40d4-88ce-f90bbcb9ab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11F"/>
    <a:srgbClr val="0096BC"/>
    <a:srgbClr val="E5005B"/>
    <a:srgbClr val="00AFD7"/>
    <a:srgbClr val="CA1C7F"/>
    <a:srgbClr val="007EA1"/>
    <a:srgbClr val="F9B000"/>
    <a:srgbClr val="0BBA81"/>
    <a:srgbClr val="FFFFFF"/>
    <a:srgbClr val="CC1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1449A-C42F-4B6E-B89A-D16B31194984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4301C-E47B-4411-83BF-273672AD39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583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vous présenter aujourd’hui la BU : ce qu’est, ce que vous pouvez y trouver et comment bénéficier des services (30sec)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4301C-E47B-4411-83BF-273672AD39C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437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1.30min</a:t>
            </a:r>
          </a:p>
          <a:p>
            <a:r>
              <a:rPr lang="fr-FR" dirty="0"/>
              <a:t>1- Ou trouver le compte lecteur « Compte lecteur »’ ou via « Mes accès »</a:t>
            </a:r>
          </a:p>
          <a:p>
            <a:r>
              <a:rPr lang="fr-FR" dirty="0"/>
              <a:t>2- Expliquer ou se trouve le catalogue : sur le site au niveau de la barre de recherche.</a:t>
            </a:r>
            <a:br>
              <a:rPr lang="fr-FR" dirty="0"/>
            </a:br>
            <a:r>
              <a:rPr lang="fr-FR" dirty="0"/>
              <a:t>Exemple « je tape chimie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4301C-E47B-4411-83BF-273672AD39C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649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latin typeface="Brother 1816" pitchFamily="50" charset="0"/>
              </a:rPr>
              <a:t>La Bu propose des livres en lien avec la discipline </a:t>
            </a:r>
            <a:br>
              <a:rPr lang="fr-FR" dirty="0">
                <a:latin typeface="Brother 1816" pitchFamily="50" charset="0"/>
              </a:rPr>
            </a:br>
            <a:r>
              <a:rPr lang="fr-FR" dirty="0">
                <a:latin typeface="Brother 1816" pitchFamily="50" charset="0"/>
              </a:rPr>
              <a:t>Jusqu’à </a:t>
            </a:r>
            <a:r>
              <a:rPr lang="fr-FR" b="1" dirty="0">
                <a:latin typeface="Brother 1816" pitchFamily="50" charset="0"/>
              </a:rPr>
              <a:t>20 documents </a:t>
            </a:r>
            <a:r>
              <a:rPr lang="fr-FR" dirty="0">
                <a:latin typeface="Brother 1816" pitchFamily="50" charset="0"/>
              </a:rPr>
              <a:t>empruntables pendant </a:t>
            </a:r>
            <a:r>
              <a:rPr lang="fr-FR" b="1" dirty="0">
                <a:latin typeface="Brother 1816" pitchFamily="50" charset="0"/>
              </a:rPr>
              <a:t>21</a:t>
            </a:r>
            <a:r>
              <a:rPr lang="fr-FR" dirty="0">
                <a:latin typeface="Brother 1816" pitchFamily="50" charset="0"/>
              </a:rPr>
              <a:t>j (+7jrs de prolongation possible</a:t>
            </a:r>
            <a:r>
              <a:rPr lang="fr-FR" dirty="0"/>
              <a:t>) + carte étudiante pour emprunter ! (1min)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4301C-E47B-4411-83BF-273672AD39C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311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Objectif slide : expliquer concrètement où trouver les ressources électroniques et préciser à quoi ça peut servir (1.30min)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4301C-E47B-4411-83BF-273672AD39C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5141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4301C-E47B-4411-83BF-273672AD39C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5573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Objectif : résumer les éléments essentiels à retenir ! (1min)</a:t>
            </a:r>
          </a:p>
          <a:p>
            <a:pPr marL="171450" indent="-171450">
              <a:buFontTx/>
              <a:buChar char="-"/>
            </a:pPr>
            <a:r>
              <a:rPr lang="fr-FR" dirty="0"/>
              <a:t>Tout est dans le guide qu’on va leur distribuer</a:t>
            </a:r>
          </a:p>
          <a:p>
            <a:pPr marL="171450" indent="-171450">
              <a:buFontTx/>
              <a:buChar char="-"/>
            </a:pPr>
            <a:r>
              <a:rPr lang="fr-FR" dirty="0"/>
              <a:t>Ne pas oublier ce qu’est le compte lecteur et le catalogue</a:t>
            </a:r>
          </a:p>
          <a:p>
            <a:pPr marL="171450" indent="-171450">
              <a:buFontTx/>
              <a:buChar char="-"/>
            </a:pPr>
            <a:r>
              <a:rPr lang="fr-FR" dirty="0"/>
              <a:t>Le site internet </a:t>
            </a:r>
          </a:p>
          <a:p>
            <a:pPr marL="171450" indent="-171450">
              <a:buFontTx/>
              <a:buChar char="-"/>
            </a:pPr>
            <a:r>
              <a:rPr lang="fr-FR" dirty="0"/>
              <a:t>Et télécharger Affluences </a:t>
            </a:r>
          </a:p>
          <a:p>
            <a:pPr marL="171450" indent="-171450">
              <a:buFontTx/>
              <a:buChar char="-"/>
            </a:pPr>
            <a:r>
              <a:rPr lang="fr-FR" dirty="0"/>
              <a:t>Enfin, s’ils ont des questions : utiliser IUB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4301C-E47B-4411-83BF-273672AD39C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43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Moins de 20 minutes au total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4301C-E47B-4411-83BF-273672AD39C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64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869680" y="6356350"/>
            <a:ext cx="167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fr-FR"/>
              <a:t>01/06/2023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tx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r>
              <a:rPr lang="fr-FR"/>
              <a:t>Conseil documentaire 6 Décembre 2024</a:t>
            </a:r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749280" y="6356350"/>
            <a:ext cx="604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0E0D5D1-20D1-48B5-8565-5DEE2B6757D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728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917FEE-D19D-1E22-4959-9B7DD8120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751026-7045-FA25-090F-3F7FF2546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AA021C-4FA2-B921-69AF-7C0809361C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01/06/2023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A3DE18-15B1-D00A-170F-34BB8DD95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Conseil documentaire 6 Décembre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3A790D-8BE4-DDA2-08D5-5010B277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6B06-D4F8-F34C-A78D-FB9DFF609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41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01/06/2023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Conseil documentaire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D5D1-20D1-48B5-8565-5DEE2B6757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3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01/06/2023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Conseil documentaire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D5D1-20D1-48B5-8565-5DEE2B6757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00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EA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01/06/2023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Conseil documentaire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D5D1-20D1-48B5-8565-5DEE2B6757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10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01/06/2023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Conseil documentaire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D5D1-20D1-48B5-8565-5DEE2B6757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50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869680" y="6356350"/>
            <a:ext cx="167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fr-FR"/>
              <a:t>01/06/2023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tx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r>
              <a:rPr lang="fr-FR"/>
              <a:t>Conseil documentaire 6 Décembre 2024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749280" y="6356350"/>
            <a:ext cx="604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0E0D5D1-20D1-48B5-8565-5DEE2B6757D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2" y="6149964"/>
            <a:ext cx="3362458" cy="77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6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2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EA1"/>
          </a:solidFill>
          <a:latin typeface="Apex New Medium" panose="02010600040501010103" pitchFamily="50" charset="0"/>
          <a:ea typeface="Apex New Medium" panose="02010600040501010103" pitchFamily="50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956560" y="365125"/>
            <a:ext cx="83972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07440" y="2194559"/>
            <a:ext cx="10246360" cy="3982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869680" y="6356350"/>
            <a:ext cx="167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fr-FR"/>
              <a:t>01/06/2023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r-FR" b="1">
                <a:ea typeface="Apex New Book" panose="02010600040501010103" pitchFamily="50" charset="0"/>
              </a:rPr>
              <a:t>Conseil documentaire</a:t>
            </a:r>
            <a:endParaRPr lang="fr-FR" b="1" dirty="0">
              <a:ea typeface="Apex New Book" panose="02010600040501010103" pitchFamily="50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749280" y="6356350"/>
            <a:ext cx="604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0E0D5D1-20D1-48B5-8565-5DEE2B6757D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15" t="23718" r="27475" b="46040"/>
          <a:stretch/>
        </p:blipFill>
        <p:spPr>
          <a:xfrm>
            <a:off x="0" y="0"/>
            <a:ext cx="2476500" cy="260033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2" y="6149964"/>
            <a:ext cx="3362458" cy="77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2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EA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825444" y="3429000"/>
            <a:ext cx="91355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EA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 panose="02010600040501010103" pitchFamily="50" charset="0"/>
              <a:ea typeface="Apex New Book" panose="02010600040501010103" pitchFamily="50" charset="0"/>
              <a:cs typeface="Calibri" panose="020F0502020204030204" pitchFamily="34" charset="0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E0D5D1-20D1-48B5-8565-5DEE2B6757D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ex New 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ex New Book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7E36F3-A206-B72C-9DA5-668C41D450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9384"/>
            <a:ext cx="12206127" cy="813676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95872" y="3127350"/>
            <a:ext cx="9800256" cy="1325563"/>
          </a:xfrm>
        </p:spPr>
        <p:txBody>
          <a:bodyPr>
            <a:noAutofit/>
          </a:bodyPr>
          <a:lstStyle/>
          <a:p>
            <a:pPr algn="ctr"/>
            <a:r>
              <a:rPr lang="fr-FR" sz="6600" b="1" dirty="0">
                <a:latin typeface="Apex New Bold" panose="02010600040501010103" pitchFamily="50" charset="0"/>
                <a:ea typeface="Apex New Bold" panose="02010600040501010103" pitchFamily="50" charset="0"/>
                <a:cs typeface="Calibri" panose="020F0502020204030204" pitchFamily="34" charset="0"/>
              </a:rPr>
              <a:t>Bibliothèque Universitaire </a:t>
            </a:r>
            <a:r>
              <a:rPr lang="fr-FR" sz="16600" b="1" dirty="0">
                <a:latin typeface="Apex New Bold" panose="02010600040501010103" pitchFamily="50" charset="0"/>
                <a:ea typeface="Apex New Bold" panose="02010600040501010103" pitchFamily="50" charset="0"/>
                <a:cs typeface="Calibri" panose="020F0502020204030204" pitchFamily="34" charset="0"/>
              </a:rPr>
              <a:t>STAPS</a:t>
            </a:r>
            <a:endParaRPr lang="fr-FR" sz="6600" b="1" dirty="0">
              <a:latin typeface="Apex New Bold" panose="02010600040501010103" pitchFamily="50" charset="0"/>
              <a:ea typeface="Apex New Bold" panose="02010600040501010103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92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974E26-B3FA-0C3E-610A-080BEE4BB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244086"/>
            <a:ext cx="10515600" cy="1325563"/>
          </a:xfrm>
        </p:spPr>
        <p:txBody>
          <a:bodyPr/>
          <a:lstStyle/>
          <a:p>
            <a:r>
              <a:rPr lang="fr-FR" dirty="0"/>
              <a:t>L’essentiel à connaitre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6BF11B-27B9-92F0-157A-514806752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06B06-D4F8-F34C-A78D-FB9DFF609DBF}" type="slidenum">
              <a:rPr lang="fr-FR" smtClean="0"/>
              <a:t>2</a:t>
            </a:fld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D229AC3-6727-2333-C298-461C319C4C24}"/>
              </a:ext>
            </a:extLst>
          </p:cNvPr>
          <p:cNvSpPr txBox="1"/>
          <p:nvPr/>
        </p:nvSpPr>
        <p:spPr>
          <a:xfrm>
            <a:off x="620221" y="2754901"/>
            <a:ext cx="288654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AFD7"/>
                </a:solidFill>
                <a:latin typeface="Brother 1816" pitchFamily="50" charset="0"/>
              </a:rPr>
              <a:t>9h – 18h</a:t>
            </a:r>
          </a:p>
          <a:p>
            <a:pPr algn="ctr"/>
            <a:r>
              <a:rPr lang="fr-FR" b="1" dirty="0">
                <a:solidFill>
                  <a:srgbClr val="00AFD7"/>
                </a:solidFill>
                <a:latin typeface="Brother 1816" pitchFamily="50" charset="0"/>
              </a:rPr>
              <a:t>Sauf jeudi jusqu’à 13h30</a:t>
            </a:r>
            <a:endParaRPr lang="fr-FR" sz="1050" b="1" dirty="0">
              <a:solidFill>
                <a:srgbClr val="00AFD7"/>
              </a:solidFill>
              <a:latin typeface="Brother 1816" pitchFamily="50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A71DF39-0BBE-5264-A266-A5C9A1C381A0}"/>
              </a:ext>
            </a:extLst>
          </p:cNvPr>
          <p:cNvSpPr txBox="1"/>
          <p:nvPr/>
        </p:nvSpPr>
        <p:spPr>
          <a:xfrm>
            <a:off x="1540999" y="2259449"/>
            <a:ext cx="104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Horaires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71E4AD7-2775-52E3-C052-9D113841007D}"/>
              </a:ext>
            </a:extLst>
          </p:cNvPr>
          <p:cNvSpPr txBox="1"/>
          <p:nvPr/>
        </p:nvSpPr>
        <p:spPr>
          <a:xfrm>
            <a:off x="8475092" y="1390786"/>
            <a:ext cx="301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Prêt de PC </a:t>
            </a:r>
            <a:r>
              <a:rPr lang="fr-FR" b="1" i="1" dirty="0"/>
              <a:t>(à partir d’octobre) </a:t>
            </a:r>
          </a:p>
          <a:p>
            <a:pPr algn="ctr"/>
            <a:r>
              <a:rPr lang="fr-FR" b="1" dirty="0"/>
              <a:t>et de petits matériels </a:t>
            </a:r>
            <a:br>
              <a:rPr lang="fr-FR" b="1" dirty="0"/>
            </a:br>
            <a:r>
              <a:rPr lang="fr-FR" b="1" dirty="0"/>
              <a:t>à la journée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0DC173-96D7-6915-D0AD-1CFB07C80B84}"/>
              </a:ext>
            </a:extLst>
          </p:cNvPr>
          <p:cNvSpPr txBox="1"/>
          <p:nvPr/>
        </p:nvSpPr>
        <p:spPr>
          <a:xfrm>
            <a:off x="4864513" y="3372240"/>
            <a:ext cx="2596896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AFD7"/>
                </a:solidFill>
                <a:latin typeface="Brother 1816" pitchFamily="50" charset="0"/>
              </a:rPr>
              <a:t>Durée : </a:t>
            </a:r>
          </a:p>
          <a:p>
            <a:pPr algn="ctr"/>
            <a:r>
              <a:rPr lang="fr-FR" sz="4800" b="1" dirty="0">
                <a:solidFill>
                  <a:srgbClr val="00AFD7"/>
                </a:solidFill>
                <a:latin typeface="Brother 1816" pitchFamily="50" charset="0"/>
              </a:rPr>
              <a:t>21j + 7</a:t>
            </a:r>
            <a:endParaRPr lang="fr-FR" sz="3200" b="1" dirty="0">
              <a:solidFill>
                <a:srgbClr val="00AFD7"/>
              </a:solidFill>
              <a:latin typeface="Brother 1816" pitchFamily="50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2C678A9-7DF1-C38B-07CE-60A294130BF0}"/>
              </a:ext>
            </a:extLst>
          </p:cNvPr>
          <p:cNvSpPr txBox="1"/>
          <p:nvPr/>
        </p:nvSpPr>
        <p:spPr>
          <a:xfrm>
            <a:off x="4864514" y="2374871"/>
            <a:ext cx="2596896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00AFD7"/>
                </a:solidFill>
                <a:latin typeface="Brother 1816" pitchFamily="50" charset="0"/>
              </a:rPr>
              <a:t>20</a:t>
            </a:r>
            <a:r>
              <a:rPr lang="fr-FR" sz="2000" b="1" dirty="0">
                <a:solidFill>
                  <a:srgbClr val="00AFD7"/>
                </a:solidFill>
                <a:latin typeface="Brother 1816" pitchFamily="50" charset="0"/>
              </a:rPr>
              <a:t> documents</a:t>
            </a:r>
            <a:endParaRPr lang="fr-FR" sz="2800" b="1" dirty="0">
              <a:solidFill>
                <a:srgbClr val="00AFD7"/>
              </a:solidFill>
              <a:latin typeface="Brother 1816" pitchFamily="50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35C8FEC-CDF2-CED7-3BDD-1A817E2BE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3" t="4491" r="13333" b="25614"/>
          <a:stretch>
            <a:fillRect/>
          </a:stretch>
        </p:blipFill>
        <p:spPr>
          <a:xfrm rot="1144231">
            <a:off x="5802216" y="1725511"/>
            <a:ext cx="939632" cy="9006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8A65C39-4859-DB37-9093-AD02CD957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" t="21866" r="2622" b="21200"/>
          <a:stretch>
            <a:fillRect/>
          </a:stretch>
        </p:blipFill>
        <p:spPr>
          <a:xfrm>
            <a:off x="8815072" y="2335902"/>
            <a:ext cx="2496889" cy="154294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95A8783-CFFB-F235-9265-2CEF609EF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21" y="3640858"/>
            <a:ext cx="3103948" cy="108638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31F8E49-21A9-55B6-03DC-4A7983F1C9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1520">
            <a:off x="8385541" y="4045332"/>
            <a:ext cx="1206420" cy="85366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E9AD342-9B47-DE96-7584-84DBCE7B9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173" y="4161644"/>
            <a:ext cx="814815" cy="81481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1B12A38A-8FD3-1A66-02C7-D5C4330C5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3" t="25463" r="16089" b="26344"/>
          <a:stretch>
            <a:fillRect/>
          </a:stretch>
        </p:blipFill>
        <p:spPr>
          <a:xfrm>
            <a:off x="10583054" y="4184049"/>
            <a:ext cx="888890" cy="67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3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F1598D4D-6AD4-7D81-2C3E-360DD609A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36" y="1354231"/>
            <a:ext cx="11349728" cy="378324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8BA71CC-6898-4EE8-B210-BD0B90EE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5" y="241895"/>
            <a:ext cx="2767467" cy="911467"/>
          </a:xfrm>
        </p:spPr>
        <p:txBody>
          <a:bodyPr/>
          <a:lstStyle/>
          <a:p>
            <a:r>
              <a:rPr lang="fr-FR" dirty="0"/>
              <a:t>Vos outils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A409E0-E33F-4BA9-97DD-8FA4CBB5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06B06-D4F8-F34C-A78D-FB9DFF609DBF}" type="slidenum">
              <a:rPr lang="fr-FR" smtClean="0"/>
              <a:t>3</a:t>
            </a:fld>
            <a:endParaRPr lang="fr-FR"/>
          </a:p>
        </p:txBody>
      </p:sp>
      <p:pic>
        <p:nvPicPr>
          <p:cNvPr id="7" name="Graphique 6" descr="Cœur avec un remplissage uni">
            <a:extLst>
              <a:ext uri="{FF2B5EF4-FFF2-40B4-BE49-F238E27FC236}">
                <a16:creationId xmlns:a16="http://schemas.microsoft.com/office/drawing/2014/main" id="{AD52BDE1-45B4-4C9A-8851-703F547E8E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19596">
            <a:off x="2934003" y="94147"/>
            <a:ext cx="1125357" cy="1125357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8194A83-1114-49CE-8E60-33C76713B175}"/>
              </a:ext>
            </a:extLst>
          </p:cNvPr>
          <p:cNvCxnSpPr>
            <a:cxnSpLocks/>
          </p:cNvCxnSpPr>
          <p:nvPr/>
        </p:nvCxnSpPr>
        <p:spPr>
          <a:xfrm flipV="1">
            <a:off x="2097666" y="3493008"/>
            <a:ext cx="1139310" cy="1727577"/>
          </a:xfrm>
          <a:prstGeom prst="straightConnector1">
            <a:avLst/>
          </a:prstGeom>
          <a:ln w="76200">
            <a:solidFill>
              <a:srgbClr val="007E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E7F4F21-096E-444D-8EC9-62D8578CBA23}"/>
              </a:ext>
            </a:extLst>
          </p:cNvPr>
          <p:cNvSpPr txBox="1"/>
          <p:nvPr/>
        </p:nvSpPr>
        <p:spPr>
          <a:xfrm>
            <a:off x="609390" y="5430258"/>
            <a:ext cx="2627586" cy="769441"/>
          </a:xfrm>
          <a:prstGeom prst="rect">
            <a:avLst/>
          </a:prstGeom>
          <a:solidFill>
            <a:srgbClr val="007EA1"/>
          </a:solidFill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Catalogue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B383203-5AB7-49F2-8C66-995EE8FC3AC1}"/>
              </a:ext>
            </a:extLst>
          </p:cNvPr>
          <p:cNvSpPr/>
          <p:nvPr/>
        </p:nvSpPr>
        <p:spPr>
          <a:xfrm>
            <a:off x="10725501" y="1072871"/>
            <a:ext cx="1256597" cy="914668"/>
          </a:xfrm>
          <a:prstGeom prst="ellipse">
            <a:avLst/>
          </a:prstGeom>
          <a:noFill/>
          <a:ln w="76200">
            <a:solidFill>
              <a:srgbClr val="E50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7672D79-7CAF-4700-8640-8FC087C1F369}"/>
              </a:ext>
            </a:extLst>
          </p:cNvPr>
          <p:cNvSpPr txBox="1"/>
          <p:nvPr/>
        </p:nvSpPr>
        <p:spPr>
          <a:xfrm>
            <a:off x="7043509" y="303430"/>
            <a:ext cx="3807371" cy="769441"/>
          </a:xfrm>
          <a:prstGeom prst="rect">
            <a:avLst/>
          </a:prstGeom>
          <a:solidFill>
            <a:srgbClr val="E5005B"/>
          </a:solidFill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Compte lecteur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DB1A76D-3906-C70D-85CF-7A20A33CE91C}"/>
              </a:ext>
            </a:extLst>
          </p:cNvPr>
          <p:cNvSpPr/>
          <p:nvPr/>
        </p:nvSpPr>
        <p:spPr>
          <a:xfrm>
            <a:off x="5792844" y="4332889"/>
            <a:ext cx="1195801" cy="621793"/>
          </a:xfrm>
          <a:prstGeom prst="ellipse">
            <a:avLst/>
          </a:prstGeom>
          <a:noFill/>
          <a:ln w="76200">
            <a:solidFill>
              <a:srgbClr val="E50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872FE55-23C2-74B7-F48C-9D3801E132C9}"/>
              </a:ext>
            </a:extLst>
          </p:cNvPr>
          <p:cNvSpPr txBox="1"/>
          <p:nvPr/>
        </p:nvSpPr>
        <p:spPr>
          <a:xfrm>
            <a:off x="7772400" y="6199699"/>
            <a:ext cx="329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Tuto disponible sur le site</a:t>
            </a:r>
          </a:p>
        </p:txBody>
      </p:sp>
    </p:spTree>
    <p:extLst>
      <p:ext uri="{BB962C8B-B14F-4D97-AF65-F5344CB8AC3E}">
        <p14:creationId xmlns:p14="http://schemas.microsoft.com/office/powerpoint/2010/main" val="3564459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809BE-2036-5769-B12D-598C8EDA0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7E6E07-2881-DDB4-8361-917D55849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49" y="81320"/>
            <a:ext cx="10515600" cy="1325563"/>
          </a:xfrm>
        </p:spPr>
        <p:txBody>
          <a:bodyPr/>
          <a:lstStyle/>
          <a:p>
            <a:r>
              <a:rPr lang="fr-FR" dirty="0"/>
              <a:t>Des collections adaptées à vos besoins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4C6D45-1B10-5A5E-8F94-F37B1EC2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06B06-D4F8-F34C-A78D-FB9DFF609DBF}" type="slidenum">
              <a:rPr lang="fr-FR" smtClean="0"/>
              <a:t>4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52EA4C3-9071-5EA0-DDBE-7DE0D4E5D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503" y="1313592"/>
            <a:ext cx="1645518" cy="236366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E6FFEA4-14E7-EC07-1D06-B130B559F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1406883"/>
            <a:ext cx="1614780" cy="230035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7F31C9C-7B89-C232-9293-A1625ADAA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795" y="3629538"/>
            <a:ext cx="1614780" cy="2384441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73756FC2-4ABF-5D0C-28AC-F968FC90E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067" y="1287034"/>
            <a:ext cx="1672237" cy="220895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A0B9AF7E-E1F0-655E-35A7-D55BF36E34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191" y="1308691"/>
            <a:ext cx="1719053" cy="220305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24FE1B2-8922-D166-5417-AF1CA85282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6558" y="3677258"/>
            <a:ext cx="1609686" cy="228900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39F3123A-5262-84EE-849B-A0355D4FEA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3549" y="3907031"/>
            <a:ext cx="1660713" cy="2154668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43E6551E-4349-7EE7-26B9-A16CF82E38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9140" y="3866917"/>
            <a:ext cx="1736831" cy="2239151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E9AB5CB9-B46C-1DA2-7683-31E374C5B4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7296" y="3826235"/>
            <a:ext cx="1806504" cy="231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5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F369D329-E400-6466-2005-0456939263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719"/>
          <a:stretch>
            <a:fillRect/>
          </a:stretch>
        </p:blipFill>
        <p:spPr>
          <a:xfrm>
            <a:off x="4566872" y="4176536"/>
            <a:ext cx="4284713" cy="209683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CA4E2BB-FE96-0F94-503F-CCCEAC18A1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447" t="15077" r="9938" b="943"/>
          <a:stretch>
            <a:fillRect/>
          </a:stretch>
        </p:blipFill>
        <p:spPr>
          <a:xfrm>
            <a:off x="4561232" y="1170933"/>
            <a:ext cx="5876593" cy="268291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11A8556-F45B-51C3-601F-C8F7889A9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4" y="60490"/>
            <a:ext cx="10515600" cy="1325563"/>
          </a:xfrm>
        </p:spPr>
        <p:txBody>
          <a:bodyPr/>
          <a:lstStyle/>
          <a:p>
            <a:r>
              <a:rPr lang="fr-FR" dirty="0"/>
              <a:t>La Page « Ressources en ligne A to Z »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3A763C-32E7-3788-DD9D-9A9E38A5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06B06-D4F8-F34C-A78D-FB9DFF609DBF}" type="slidenum">
              <a:rPr lang="fr-FR" smtClean="0"/>
              <a:t>5</a:t>
            </a:fld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54683B77-B631-5AE8-A9DA-5EBCCD15648A}"/>
              </a:ext>
            </a:extLst>
          </p:cNvPr>
          <p:cNvSpPr/>
          <p:nvPr/>
        </p:nvSpPr>
        <p:spPr>
          <a:xfrm>
            <a:off x="9092571" y="5041042"/>
            <a:ext cx="3266985" cy="30825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8981B63-64AB-4592-A99F-32C3FA33233A}"/>
              </a:ext>
            </a:extLst>
          </p:cNvPr>
          <p:cNvSpPr txBox="1"/>
          <p:nvPr/>
        </p:nvSpPr>
        <p:spPr>
          <a:xfrm>
            <a:off x="10171481" y="5349554"/>
            <a:ext cx="11091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E5005B"/>
                </a:solidFill>
              </a:rPr>
              <a:t>Astuces</a:t>
            </a:r>
            <a:endParaRPr lang="fr-FR" sz="1600" dirty="0">
              <a:solidFill>
                <a:srgbClr val="E5005B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E70FF3-A88E-AD63-057C-660C86C8C525}"/>
              </a:ext>
            </a:extLst>
          </p:cNvPr>
          <p:cNvSpPr txBox="1"/>
          <p:nvPr/>
        </p:nvSpPr>
        <p:spPr>
          <a:xfrm>
            <a:off x="9202592" y="5751328"/>
            <a:ext cx="3156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b="1" dirty="0"/>
              <a:t>Accès par le site des BU </a:t>
            </a:r>
          </a:p>
          <a:p>
            <a:pPr marL="285750" indent="-285750">
              <a:buFontTx/>
              <a:buChar char="-"/>
            </a:pPr>
            <a:r>
              <a:rPr lang="fr-FR" sz="1600" b="1" dirty="0"/>
              <a:t>vider son cache </a:t>
            </a:r>
            <a:r>
              <a:rPr lang="fr-FR" sz="1600" dirty="0"/>
              <a:t>et cookies du navigateur ou en </a:t>
            </a:r>
            <a:r>
              <a:rPr lang="fr-FR" sz="1600" b="1" dirty="0"/>
              <a:t>changer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F8CCA4A-3C2D-FC3B-8E8C-179CC051CB10}"/>
              </a:ext>
            </a:extLst>
          </p:cNvPr>
          <p:cNvSpPr/>
          <p:nvPr/>
        </p:nvSpPr>
        <p:spPr>
          <a:xfrm>
            <a:off x="8247585" y="3182112"/>
            <a:ext cx="1923896" cy="732281"/>
          </a:xfrm>
          <a:prstGeom prst="ellipse">
            <a:avLst/>
          </a:prstGeom>
          <a:noFill/>
          <a:ln w="76200">
            <a:solidFill>
              <a:srgbClr val="0096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96BC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764517-97C0-A644-4581-EAF9380A65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0" t="40324" r="12067" b="40346"/>
          <a:stretch>
            <a:fillRect/>
          </a:stretch>
        </p:blipFill>
        <p:spPr>
          <a:xfrm>
            <a:off x="630935" y="1920556"/>
            <a:ext cx="3454684" cy="11701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7BE906D-74C6-5A25-5696-00DC3288EB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4" b="31530"/>
          <a:stretch>
            <a:fillRect/>
          </a:stretch>
        </p:blipFill>
        <p:spPr>
          <a:xfrm>
            <a:off x="693141" y="3767331"/>
            <a:ext cx="3386964" cy="127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19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289291-3DFB-7B47-6B8D-A084B9559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89" y="293259"/>
            <a:ext cx="10515600" cy="1325563"/>
          </a:xfrm>
        </p:spPr>
        <p:txBody>
          <a:bodyPr/>
          <a:lstStyle/>
          <a:p>
            <a:r>
              <a:rPr lang="fr-FR" dirty="0"/>
              <a:t>Des espaces pour travailler et se détendre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144D63-59EF-757D-A989-5EB3798EE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06B06-D4F8-F34C-A78D-FB9DFF609DBF}" type="slidenum">
              <a:rPr lang="fr-FR" smtClean="0"/>
              <a:t>6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6762316-AD78-080C-E0CD-3E74734E1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0199" y="2172049"/>
            <a:ext cx="2907786" cy="2180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440B876-492F-4161-6C90-327589E4CE7B}"/>
              </a:ext>
            </a:extLst>
          </p:cNvPr>
          <p:cNvSpPr txBox="1"/>
          <p:nvPr/>
        </p:nvSpPr>
        <p:spPr>
          <a:xfrm>
            <a:off x="791771" y="4905365"/>
            <a:ext cx="2146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Cabine insonorisée 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52FD020-4723-6CEE-9F24-3B28C8BB743E}"/>
              </a:ext>
            </a:extLst>
          </p:cNvPr>
          <p:cNvSpPr txBox="1"/>
          <p:nvPr/>
        </p:nvSpPr>
        <p:spPr>
          <a:xfrm>
            <a:off x="3300902" y="4938487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Salles de travail en groupe</a:t>
            </a:r>
            <a:endParaRPr lang="fr-FR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0D6C228-2FF5-3075-2B2C-A910905CF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5"/>
          <a:stretch>
            <a:fillRect/>
          </a:stretch>
        </p:blipFill>
        <p:spPr>
          <a:xfrm rot="5400000">
            <a:off x="6622179" y="1405679"/>
            <a:ext cx="1784726" cy="2016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CC8505F-B592-27B6-499A-B56097507324}"/>
              </a:ext>
            </a:extLst>
          </p:cNvPr>
          <p:cNvSpPr txBox="1"/>
          <p:nvPr/>
        </p:nvSpPr>
        <p:spPr>
          <a:xfrm>
            <a:off x="6066523" y="5611027"/>
            <a:ext cx="2896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Espace détente </a:t>
            </a:r>
          </a:p>
          <a:p>
            <a:pPr algn="ctr"/>
            <a:r>
              <a:rPr lang="fr-FR" b="1" dirty="0"/>
              <a:t>(manga, BD)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C8458FC-6DA1-8299-8542-5D8F7DB8B60B}"/>
              </a:ext>
            </a:extLst>
          </p:cNvPr>
          <p:cNvSpPr txBox="1"/>
          <p:nvPr/>
        </p:nvSpPr>
        <p:spPr>
          <a:xfrm>
            <a:off x="9284577" y="4938487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Espace reprographie</a:t>
            </a:r>
            <a:endParaRPr lang="fr-FR" dirty="0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81835D8-2B09-5433-0CC0-5696A271CC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21104" y="2172048"/>
            <a:ext cx="2907787" cy="21808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4AE281C-D957-AAEB-552F-22AE8650C2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53" y="1819135"/>
            <a:ext cx="2180841" cy="29077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DC3531E-90D2-D209-605B-FCE1B44C20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310" y="3405047"/>
            <a:ext cx="2060469" cy="206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2FFA9B-D2F4-412D-B564-3D8973F9D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06B06-D4F8-F34C-A78D-FB9DFF609DBF}" type="slidenum">
              <a:rPr lang="fr-FR" smtClean="0"/>
              <a:t>7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C8EEA6A-5115-4871-B9C2-F75C052F41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976" y="96183"/>
            <a:ext cx="54294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EA1"/>
                </a:solidFill>
                <a:latin typeface="Apex New Medium" panose="02010600040501010103" pitchFamily="50" charset="0"/>
                <a:ea typeface="Apex New Medium" panose="02010600040501010103" pitchFamily="50" charset="0"/>
                <a:cs typeface="+mj-cs"/>
              </a:defRPr>
            </a:lvl1pPr>
          </a:lstStyle>
          <a:p>
            <a:r>
              <a:rPr lang="fr-FR" dirty="0"/>
              <a:t>La BU « Starter pack »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0F41D45-710C-4049-BBED-8B17BCBDC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2767743"/>
            <a:ext cx="3103948" cy="108638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EF197D2-428C-117B-C475-C87234481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079" y="3502092"/>
            <a:ext cx="1810989" cy="1810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339E73-9A82-ED0D-F04F-B16A87AD35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70" y="1434212"/>
            <a:ext cx="2933910" cy="4135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9D3C093-1818-111C-ACE4-886D2F833B46}"/>
              </a:ext>
            </a:extLst>
          </p:cNvPr>
          <p:cNvSpPr txBox="1"/>
          <p:nvPr/>
        </p:nvSpPr>
        <p:spPr>
          <a:xfrm>
            <a:off x="4270359" y="3178927"/>
            <a:ext cx="4066320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bu.univ-cotedazur.fr</a:t>
            </a:r>
          </a:p>
        </p:txBody>
      </p:sp>
    </p:spTree>
    <p:extLst>
      <p:ext uri="{BB962C8B-B14F-4D97-AF65-F5344CB8AC3E}">
        <p14:creationId xmlns:p14="http://schemas.microsoft.com/office/powerpoint/2010/main" val="3053190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0150F-3353-4B29-ACD6-CC4D9F8E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659" y="1183675"/>
            <a:ext cx="4944762" cy="2300052"/>
          </a:xfrm>
        </p:spPr>
        <p:txBody>
          <a:bodyPr>
            <a:normAutofit/>
          </a:bodyPr>
          <a:lstStyle/>
          <a:p>
            <a:r>
              <a:rPr lang="fr-FR" sz="8800" dirty="0"/>
              <a:t>Merci !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D7A68A-53AF-4B01-9EC6-060EBA071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06B06-D4F8-F34C-A78D-FB9DFF609DBF}" type="slidenum">
              <a:rPr lang="fr-FR" smtClean="0"/>
              <a:t>8</a:t>
            </a:fld>
            <a:endParaRPr lang="fr-FR"/>
          </a:p>
        </p:txBody>
      </p:sp>
      <p:pic>
        <p:nvPicPr>
          <p:cNvPr id="4" name="Graphique 3" descr="Visage souriant à remplissage solide avec un remplissage uni">
            <a:extLst>
              <a:ext uri="{FF2B5EF4-FFF2-40B4-BE49-F238E27FC236}">
                <a16:creationId xmlns:a16="http://schemas.microsoft.com/office/drawing/2014/main" id="{0B0E4F19-E2D7-2E89-F6E3-DC1CA74574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232891">
            <a:off x="7387984" y="1876500"/>
            <a:ext cx="914400" cy="9144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509FDD5-9135-482D-9401-975FC77DA84D}"/>
              </a:ext>
            </a:extLst>
          </p:cNvPr>
          <p:cNvSpPr txBox="1"/>
          <p:nvPr/>
        </p:nvSpPr>
        <p:spPr>
          <a:xfrm>
            <a:off x="1793748" y="3698050"/>
            <a:ext cx="8604504" cy="584775"/>
          </a:xfrm>
          <a:prstGeom prst="rect">
            <a:avLst/>
          </a:prstGeom>
          <a:solidFill>
            <a:srgbClr val="0096BC"/>
          </a:solidFill>
        </p:spPr>
        <p:txBody>
          <a:bodyPr wrap="square" rtlCol="0">
            <a:spAutoFit/>
          </a:bodyPr>
          <a:lstStyle/>
          <a:p>
            <a:r>
              <a:rPr lang="fr-FR" sz="3200" b="1" i="1" dirty="0">
                <a:solidFill>
                  <a:schemeClr val="bg1"/>
                </a:solidFill>
              </a:rPr>
              <a:t>La BU, un lieu de vie et un partenaire de réussite !</a:t>
            </a:r>
          </a:p>
        </p:txBody>
      </p:sp>
    </p:spTree>
    <p:extLst>
      <p:ext uri="{BB962C8B-B14F-4D97-AF65-F5344CB8AC3E}">
        <p14:creationId xmlns:p14="http://schemas.microsoft.com/office/powerpoint/2010/main" val="3269840781"/>
      </p:ext>
    </p:extLst>
  </p:cSld>
  <p:clrMapOvr>
    <a:masterClrMapping/>
  </p:clrMapOvr>
</p:sld>
</file>

<file path=ppt/theme/theme1.xml><?xml version="1.0" encoding="utf-8"?>
<a:theme xmlns:a="http://schemas.openxmlformats.org/drawingml/2006/main" name="UCA blanc sans fleu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CA blanc fleu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1">
      <a:majorFont>
        <a:latin typeface="Apex New Medium"/>
        <a:ea typeface=""/>
        <a:cs typeface=""/>
      </a:majorFont>
      <a:minorFont>
        <a:latin typeface="Apex New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8168</TotalTime>
  <Words>316</Words>
  <Application>Microsoft Office PowerPoint</Application>
  <PresentationFormat>Grand écran</PresentationFormat>
  <Paragraphs>57</Paragraphs>
  <Slides>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Apex New Bold</vt:lpstr>
      <vt:lpstr>Apex New Book</vt:lpstr>
      <vt:lpstr>Apex New Medium</vt:lpstr>
      <vt:lpstr>Arial</vt:lpstr>
      <vt:lpstr>Brother 1816</vt:lpstr>
      <vt:lpstr>Calibri</vt:lpstr>
      <vt:lpstr>UCA blanc sans fleur</vt:lpstr>
      <vt:lpstr>UCA blanc fleur</vt:lpstr>
      <vt:lpstr>Bibliothèque Universitaire STAPS</vt:lpstr>
      <vt:lpstr>L’essentiel à connaitre</vt:lpstr>
      <vt:lpstr>Vos outils</vt:lpstr>
      <vt:lpstr>Des collections adaptées à vos besoins</vt:lpstr>
      <vt:lpstr>La Page « Ressources en ligne A to Z »</vt:lpstr>
      <vt:lpstr>Des espaces pour travailler et se détendre</vt:lpstr>
      <vt:lpstr>La BU « Starter pack »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Organigramme</dc:title>
  <dc:creator>Laura Rihan</dc:creator>
  <cp:lastModifiedBy>Laura Rihan</cp:lastModifiedBy>
  <cp:revision>500</cp:revision>
  <dcterms:created xsi:type="dcterms:W3CDTF">2024-03-20T12:48:39Z</dcterms:created>
  <dcterms:modified xsi:type="dcterms:W3CDTF">2026-08-24T13:19:56Z</dcterms:modified>
</cp:coreProperties>
</file>