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70" r:id="rId2"/>
    <p:sldId id="284" r:id="rId3"/>
    <p:sldId id="316" r:id="rId4"/>
    <p:sldId id="314" r:id="rId5"/>
    <p:sldId id="318" r:id="rId6"/>
    <p:sldId id="315" r:id="rId7"/>
    <p:sldId id="317" r:id="rId8"/>
    <p:sldId id="329" r:id="rId9"/>
    <p:sldId id="319" r:id="rId10"/>
    <p:sldId id="322" r:id="rId11"/>
    <p:sldId id="321" r:id="rId12"/>
    <p:sldId id="325" r:id="rId13"/>
    <p:sldId id="326" r:id="rId14"/>
    <p:sldId id="33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BC"/>
    <a:srgbClr val="007EA1"/>
    <a:srgbClr val="FFA7FA"/>
    <a:srgbClr val="00AFD7"/>
    <a:srgbClr val="FF7EA1"/>
    <a:srgbClr val="1683B5"/>
    <a:srgbClr val="74B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9"/>
    <p:restoredTop sz="97872"/>
  </p:normalViewPr>
  <p:slideViewPr>
    <p:cSldViewPr snapToGrid="0" snapToObjects="1">
      <p:cViewPr varScale="1">
        <p:scale>
          <a:sx n="110" d="100"/>
          <a:sy n="110" d="100"/>
        </p:scale>
        <p:origin x="10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'Financements NeuroMod'!$G$2</c:f>
              <c:strCache>
                <c:ptCount val="1"/>
                <c:pt idx="0">
                  <c:v>Project fundings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A7-4AE6-870C-8D1DA0E6223D}"/>
                </c:ext>
              </c:extLst>
            </c:dLbl>
            <c:numFmt formatCode="_-* #\ ##0\ &quot;€&quot;_-;\-* #\ ##0\ &quot;€&quot;_-;_-* &quot;-&quot;??\ &quot;€&quot;_-;_-@_-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'Financements NeuroMod'!$F$3:$F$7</c:f>
              <c:strCache>
                <c:ptCount val="5"/>
                <c:pt idx="0">
                  <c:v>2014-2017</c:v>
                </c:pt>
                <c:pt idx="1">
                  <c:v>2018-2019</c:v>
                </c:pt>
                <c:pt idx="2">
                  <c:v>2020-2021</c:v>
                </c:pt>
                <c:pt idx="3">
                  <c:v>2022-2023</c:v>
                </c:pt>
                <c:pt idx="4">
                  <c:v>TOTAL</c:v>
                </c:pt>
              </c:strCache>
            </c:strRef>
          </c:cat>
          <c:val>
            <c:numRef>
              <c:f>'Financements NeuroMod'!$G$3:$G$7</c:f>
              <c:numCache>
                <c:formatCode>_-* #,##0\ "€"_-;\-* #,##0\ "€"_-;_-* "-"??\ "€"_-;_-@_-</c:formatCode>
                <c:ptCount val="5"/>
                <c:pt idx="0">
                  <c:v>27858</c:v>
                </c:pt>
                <c:pt idx="1">
                  <c:v>59229</c:v>
                </c:pt>
                <c:pt idx="2">
                  <c:v>63860</c:v>
                </c:pt>
                <c:pt idx="3">
                  <c:v>89123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A7-4AE6-870C-8D1DA0E6223D}"/>
            </c:ext>
          </c:extLst>
        </c:ser>
        <c:ser>
          <c:idx val="1"/>
          <c:order val="1"/>
          <c:tx>
            <c:strRef>
              <c:f>'Financements NeuroMod'!$H$2</c:f>
              <c:strCache>
                <c:ptCount val="1"/>
                <c:pt idx="0">
                  <c:v>Postdoctoral positions</c:v>
                </c:pt>
              </c:strCache>
            </c:strRef>
          </c:tx>
          <c:spPr>
            <a:solidFill>
              <a:schemeClr val="accent6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'Financements NeuroMod'!$F$3:$F$7</c:f>
              <c:strCache>
                <c:ptCount val="5"/>
                <c:pt idx="0">
                  <c:v>2014-2017</c:v>
                </c:pt>
                <c:pt idx="1">
                  <c:v>2018-2019</c:v>
                </c:pt>
                <c:pt idx="2">
                  <c:v>2020-2021</c:v>
                </c:pt>
                <c:pt idx="3">
                  <c:v>2022-2023</c:v>
                </c:pt>
                <c:pt idx="4">
                  <c:v>TOTAL</c:v>
                </c:pt>
              </c:strCache>
            </c:strRef>
          </c:cat>
          <c:val>
            <c:numRef>
              <c:f>'Financements NeuroMod'!$H$3:$H$7</c:f>
              <c:numCache>
                <c:formatCode>_-* #,##0\ "€"_-;\-* #,##0\ "€"_-;_-* "-"??\ "€"_-;_-@_-</c:formatCode>
                <c:ptCount val="5"/>
                <c:pt idx="1">
                  <c:v>64000</c:v>
                </c:pt>
                <c:pt idx="2">
                  <c:v>64000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A7-4AE6-870C-8D1DA0E6223D}"/>
            </c:ext>
          </c:extLst>
        </c:ser>
        <c:ser>
          <c:idx val="2"/>
          <c:order val="2"/>
          <c:tx>
            <c:strRef>
              <c:f>'Financements NeuroMod'!$I$2</c:f>
              <c:strCache>
                <c:ptCount val="1"/>
                <c:pt idx="0">
                  <c:v>Doctoral positions</c:v>
                </c:pt>
              </c:strCache>
            </c:strRef>
          </c:tx>
          <c:spPr>
            <a:solidFill>
              <a:schemeClr val="accent6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A7-4AE6-870C-8D1DA0E622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A7-4AE6-870C-8D1DA0E622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'Financements NeuroMod'!$F$3:$F$7</c:f>
              <c:strCache>
                <c:ptCount val="5"/>
                <c:pt idx="0">
                  <c:v>2014-2017</c:v>
                </c:pt>
                <c:pt idx="1">
                  <c:v>2018-2019</c:v>
                </c:pt>
                <c:pt idx="2">
                  <c:v>2020-2021</c:v>
                </c:pt>
                <c:pt idx="3">
                  <c:v>2022-2023</c:v>
                </c:pt>
                <c:pt idx="4">
                  <c:v>TOTAL</c:v>
                </c:pt>
              </c:strCache>
            </c:strRef>
          </c:cat>
          <c:val>
            <c:numRef>
              <c:f>'Financements NeuroMod'!$I$3:$I$7</c:f>
              <c:numCache>
                <c:formatCode>_-* #,##0\ "€"_-;\-* #,##0\ "€"_-;_-* "-"??\ "€"_-;_-@_-</c:formatCode>
                <c:ptCount val="5"/>
                <c:pt idx="1">
                  <c:v>0</c:v>
                </c:pt>
                <c:pt idx="2">
                  <c:v>587000</c:v>
                </c:pt>
                <c:pt idx="3">
                  <c:v>264000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A7-4AE6-870C-8D1DA0E6223D}"/>
            </c:ext>
          </c:extLst>
        </c:ser>
        <c:ser>
          <c:idx val="3"/>
          <c:order val="3"/>
          <c:tx>
            <c:strRef>
              <c:f>'Financements NeuroMod'!$J$2</c:f>
              <c:strCache>
                <c:ptCount val="1"/>
                <c:pt idx="0">
                  <c:v>Engineers</c:v>
                </c:pt>
              </c:strCache>
            </c:strRef>
          </c:tx>
          <c:spPr>
            <a:solidFill>
              <a:schemeClr val="accent6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A7-4AE6-870C-8D1DA0E622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A7-4AE6-870C-8D1DA0E622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'Financements NeuroMod'!$F$3:$F$7</c:f>
              <c:strCache>
                <c:ptCount val="5"/>
                <c:pt idx="0">
                  <c:v>2014-2017</c:v>
                </c:pt>
                <c:pt idx="1">
                  <c:v>2018-2019</c:v>
                </c:pt>
                <c:pt idx="2">
                  <c:v>2020-2021</c:v>
                </c:pt>
                <c:pt idx="3">
                  <c:v>2022-2023</c:v>
                </c:pt>
                <c:pt idx="4">
                  <c:v>TOTAL</c:v>
                </c:pt>
              </c:strCache>
            </c:strRef>
          </c:cat>
          <c:val>
            <c:numRef>
              <c:f>'Financements NeuroMod'!$J$3:$J$7</c:f>
              <c:numCache>
                <c:formatCode>_-* #,##0\ "€"_-;\-* #,##0\ "€"_-;_-* "-"??\ "€"_-;_-@_-</c:formatCode>
                <c:ptCount val="5"/>
                <c:pt idx="1">
                  <c:v>0</c:v>
                </c:pt>
                <c:pt idx="2">
                  <c:v>200572</c:v>
                </c:pt>
                <c:pt idx="3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A7-4AE6-870C-8D1DA0E6223D}"/>
            </c:ext>
          </c:extLst>
        </c:ser>
        <c:ser>
          <c:idx val="4"/>
          <c:order val="4"/>
          <c:tx>
            <c:strRef>
              <c:f>'Financements NeuroMod'!$K$2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'Financements NeuroMod'!$F$3:$F$7</c:f>
              <c:strCache>
                <c:ptCount val="5"/>
                <c:pt idx="0">
                  <c:v>2014-2017</c:v>
                </c:pt>
                <c:pt idx="1">
                  <c:v>2018-2019</c:v>
                </c:pt>
                <c:pt idx="2">
                  <c:v>2020-2021</c:v>
                </c:pt>
                <c:pt idx="3">
                  <c:v>2022-2023</c:v>
                </c:pt>
                <c:pt idx="4">
                  <c:v>TOTAL</c:v>
                </c:pt>
              </c:strCache>
            </c:strRef>
          </c:cat>
          <c:val>
            <c:numRef>
              <c:f>'Financements NeuroMod'!$K$3:$K$7</c:f>
              <c:numCache>
                <c:formatCode>General</c:formatCode>
                <c:ptCount val="5"/>
                <c:pt idx="4" formatCode="_-* #,##0\ &quot;€&quot;_-;\-* #,##0\ &quot;€&quot;_-;_-* &quot;-&quot;??\ &quot;€&quot;_-;_-@_-">
                  <c:v>240070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A7-4AE6-870C-8D1DA0E6223D}"/>
            </c:ext>
          </c:extLst>
        </c:ser>
        <c:ser>
          <c:idx val="5"/>
          <c:order val="5"/>
          <c:tx>
            <c:strRef>
              <c:f>'Financements NeuroMod'!$L$2</c:f>
              <c:strCache>
                <c:ptCount val="1"/>
                <c:pt idx="0">
                  <c:v>All positions</c:v>
                </c:pt>
              </c:strCache>
            </c:strRef>
          </c:tx>
          <c:spPr>
            <a:solidFill>
              <a:schemeClr val="accent6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'Financements NeuroMod'!$F$3:$F$7</c:f>
              <c:strCache>
                <c:ptCount val="5"/>
                <c:pt idx="0">
                  <c:v>2014-2017</c:v>
                </c:pt>
                <c:pt idx="1">
                  <c:v>2018-2019</c:v>
                </c:pt>
                <c:pt idx="2">
                  <c:v>2020-2021</c:v>
                </c:pt>
                <c:pt idx="3">
                  <c:v>2022-2023</c:v>
                </c:pt>
                <c:pt idx="4">
                  <c:v>TOTAL</c:v>
                </c:pt>
              </c:strCache>
            </c:strRef>
          </c:cat>
          <c:val>
            <c:numRef>
              <c:f>'Financements NeuroMod'!$L$3:$L$7</c:f>
              <c:numCache>
                <c:formatCode>General</c:formatCode>
                <c:ptCount val="5"/>
                <c:pt idx="4" formatCode="_-* #,##0\ &quot;€&quot;_-;\-* #,##0\ &quot;€&quot;_-;_-* &quot;-&quot;??\ &quot;€&quot;_-;_-@_-">
                  <c:v>1373432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A7-4AE6-870C-8D1DA0E622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6397535"/>
        <c:axId val="1226397951"/>
      </c:barChart>
      <c:catAx>
        <c:axId val="12263975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1226397951"/>
        <c:crosses val="autoZero"/>
        <c:auto val="1"/>
        <c:lblAlgn val="ctr"/>
        <c:lblOffset val="100"/>
        <c:noMultiLvlLbl val="0"/>
      </c:catAx>
      <c:valAx>
        <c:axId val="1226397951"/>
        <c:scaling>
          <c:orientation val="minMax"/>
          <c:max val="1150000.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1226397535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368744123715093"/>
          <c:y val="0.15357749522484596"/>
          <c:w val="0.4787228519511984"/>
          <c:h val="0.6970204724409448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87-4072-BFEA-E3B5F37042C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87-4072-BFEA-E3B5F37042C0}"/>
              </c:ext>
            </c:extLst>
          </c:dPt>
          <c:dPt>
            <c:idx val="2"/>
            <c:bubble3D val="0"/>
            <c:spPr>
              <a:solidFill>
                <a:schemeClr val="accent6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87-4072-BFEA-E3B5F37042C0}"/>
              </c:ext>
            </c:extLst>
          </c:dPt>
          <c:dPt>
            <c:idx val="3"/>
            <c:bubble3D val="0"/>
            <c:spPr>
              <a:solidFill>
                <a:schemeClr val="accent6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87-4072-BFEA-E3B5F37042C0}"/>
              </c:ext>
            </c:extLst>
          </c:dPt>
          <c:dPt>
            <c:idx val="4"/>
            <c:bubble3D val="0"/>
            <c:spPr>
              <a:solidFill>
                <a:schemeClr val="accent6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87-4072-BFEA-E3B5F37042C0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087-4072-BFEA-E3B5F37042C0}"/>
              </c:ext>
            </c:extLst>
          </c:dPt>
          <c:dLbls>
            <c:dLbl>
              <c:idx val="0"/>
              <c:layout>
                <c:manualLayout>
                  <c:x val="7.3260073260073263E-2"/>
                  <c:y val="-6.044444444444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87-4072-BFEA-E3B5F37042C0}"/>
                </c:ext>
              </c:extLst>
            </c:dLbl>
            <c:dLbl>
              <c:idx val="1"/>
              <c:layout>
                <c:manualLayout>
                  <c:x val="3.6630036630036632E-2"/>
                  <c:y val="-9.9555555555555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87-4072-BFEA-E3B5F37042C0}"/>
                </c:ext>
              </c:extLst>
            </c:dLbl>
            <c:dLbl>
              <c:idx val="2"/>
              <c:layout>
                <c:manualLayout>
                  <c:x val="-6.5934065934065977E-2"/>
                  <c:y val="-4.9777777777777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87-4072-BFEA-E3B5F37042C0}"/>
                </c:ext>
              </c:extLst>
            </c:dLbl>
            <c:dLbl>
              <c:idx val="3"/>
              <c:layout>
                <c:manualLayout>
                  <c:x val="3.1746031746031654E-2"/>
                  <c:y val="0.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87-4072-BFEA-E3B5F37042C0}"/>
                </c:ext>
              </c:extLst>
            </c:dLbl>
            <c:dLbl>
              <c:idx val="4"/>
              <c:layout>
                <c:manualLayout>
                  <c:x val="-6.7359701424605165E-2"/>
                  <c:y val="-7.1110983981333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87-4072-BFEA-E3B5F37042C0}"/>
                </c:ext>
              </c:extLst>
            </c:dLbl>
            <c:dLbl>
              <c:idx val="5"/>
              <c:layout>
                <c:manualLayout>
                  <c:x val="1.4652014652014652E-2"/>
                  <c:y val="-0.10666666666666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87-4072-BFEA-E3B5F3704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'Financements autres'!$D$5:$D$10</c:f>
              <c:strCache>
                <c:ptCount val="6"/>
                <c:pt idx="0">
                  <c:v>ANR (6)</c:v>
                </c:pt>
                <c:pt idx="1">
                  <c:v>European grants (7)</c:v>
                </c:pt>
                <c:pt idx="2">
                  <c:v>Foundations (6)</c:v>
                </c:pt>
                <c:pt idx="3">
                  <c:v>LabEx (1)</c:v>
                </c:pt>
                <c:pt idx="4">
                  <c:v>Industrial contract (2)</c:v>
                </c:pt>
                <c:pt idx="5">
                  <c:v>Others (3) - Ville de Nice, Région,  Téléthon AFM</c:v>
                </c:pt>
              </c:strCache>
            </c:strRef>
          </c:cat>
          <c:val>
            <c:numRef>
              <c:f>'Financements autres'!$E$5:$E$10</c:f>
              <c:numCache>
                <c:formatCode>_-* #\ ##0\ "€"_-;\-* #\ ##0\ "€"_-;_-* "-"??\ "€"_-;_-@_-</c:formatCode>
                <c:ptCount val="6"/>
                <c:pt idx="0">
                  <c:v>2041335</c:v>
                </c:pt>
                <c:pt idx="1">
                  <c:v>3459000</c:v>
                </c:pt>
                <c:pt idx="2">
                  <c:v>393000</c:v>
                </c:pt>
                <c:pt idx="3">
                  <c:v>165000</c:v>
                </c:pt>
                <c:pt idx="4">
                  <c:v>220000</c:v>
                </c:pt>
                <c:pt idx="5">
                  <c:v>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87-4072-BFEA-E3B5F3704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248297082158987E-3"/>
          <c:y val="0.11952992625603368"/>
          <c:w val="0.34817316510135032"/>
          <c:h val="0.78909739575966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  <a:cs typeface="Arial" panose="020B0604020202020204" pitchFamily="34" charset="0"/>
        </a:defRPr>
      </a:pPr>
      <a:endParaRPr lang="en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066719571477793E-2"/>
          <c:y val="8.725040513090826E-2"/>
          <c:w val="0.57290224630007103"/>
          <c:h val="0.821543052179177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Recrutements!$F$2</c:f>
              <c:strCache>
                <c:ptCount val="1"/>
                <c:pt idx="0">
                  <c:v>Doctoral School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Recrutements!$G$1:$I$1</c:f>
              <c:strCache>
                <c:ptCount val="3"/>
                <c:pt idx="0">
                  <c:v>Doctoral students</c:v>
                </c:pt>
                <c:pt idx="1">
                  <c:v>Postdoctoral students</c:v>
                </c:pt>
                <c:pt idx="2">
                  <c:v>Engineers</c:v>
                </c:pt>
              </c:strCache>
            </c:strRef>
          </c:cat>
          <c:val>
            <c:numRef>
              <c:f>Recrutements!$G$2:$I$2</c:f>
              <c:numCache>
                <c:formatCode>General</c:formatCode>
                <c:ptCount val="3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C-47BE-8BBA-8F5AAD51AEF8}"/>
            </c:ext>
          </c:extLst>
        </c:ser>
        <c:ser>
          <c:idx val="1"/>
          <c:order val="1"/>
          <c:tx>
            <c:strRef>
              <c:f>Recrutements!$F$3</c:f>
              <c:strCache>
                <c:ptCount val="1"/>
                <c:pt idx="0">
                  <c:v>ANR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Recrutements!$G$1:$I$1</c:f>
              <c:strCache>
                <c:ptCount val="3"/>
                <c:pt idx="0">
                  <c:v>Doctoral students</c:v>
                </c:pt>
                <c:pt idx="1">
                  <c:v>Postdoctoral students</c:v>
                </c:pt>
                <c:pt idx="2">
                  <c:v>Engineers</c:v>
                </c:pt>
              </c:strCache>
            </c:strRef>
          </c:cat>
          <c:val>
            <c:numRef>
              <c:f>Recrutements!$G$3:$I$3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C-47BE-8BBA-8F5AAD51AEF8}"/>
            </c:ext>
          </c:extLst>
        </c:ser>
        <c:ser>
          <c:idx val="2"/>
          <c:order val="2"/>
          <c:tx>
            <c:strRef>
              <c:f>Recrutements!$F$4</c:f>
              <c:strCache>
                <c:ptCount val="1"/>
                <c:pt idx="0">
                  <c:v>UCA-IDEX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Recrutements!$G$1:$I$1</c:f>
              <c:strCache>
                <c:ptCount val="3"/>
                <c:pt idx="0">
                  <c:v>Doctoral students</c:v>
                </c:pt>
                <c:pt idx="1">
                  <c:v>Postdoctoral students</c:v>
                </c:pt>
                <c:pt idx="2">
                  <c:v>Engineers</c:v>
                </c:pt>
              </c:strCache>
            </c:strRef>
          </c:cat>
          <c:val>
            <c:numRef>
              <c:f>Recrutements!$G$4:$I$4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C-47BE-8BBA-8F5AAD51AEF8}"/>
            </c:ext>
          </c:extLst>
        </c:ser>
        <c:ser>
          <c:idx val="3"/>
          <c:order val="3"/>
          <c:tx>
            <c:strRef>
              <c:f>Recrutements!$F$5</c:f>
              <c:strCache>
                <c:ptCount val="1"/>
                <c:pt idx="0">
                  <c:v>UCA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Recrutements!$G$1:$I$1</c:f>
              <c:strCache>
                <c:ptCount val="3"/>
                <c:pt idx="0">
                  <c:v>Doctoral students</c:v>
                </c:pt>
                <c:pt idx="1">
                  <c:v>Postdoctoral students</c:v>
                </c:pt>
                <c:pt idx="2">
                  <c:v>Engineers</c:v>
                </c:pt>
              </c:strCache>
            </c:strRef>
          </c:cat>
          <c:val>
            <c:numRef>
              <c:f>Recrutements!$G$5:$I$5</c:f>
              <c:numCache>
                <c:formatCode>General</c:formatCode>
                <c:ptCount val="3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AC-47BE-8BBA-8F5AAD51AEF8}"/>
            </c:ext>
          </c:extLst>
        </c:ser>
        <c:ser>
          <c:idx val="4"/>
          <c:order val="4"/>
          <c:tx>
            <c:strRef>
              <c:f>Recrutements!$F$6</c:f>
              <c:strCache>
                <c:ptCount val="1"/>
                <c:pt idx="0">
                  <c:v>EUR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Recrutements!$G$1:$I$1</c:f>
              <c:strCache>
                <c:ptCount val="3"/>
                <c:pt idx="0">
                  <c:v>Doctoral students</c:v>
                </c:pt>
                <c:pt idx="1">
                  <c:v>Postdoctoral students</c:v>
                </c:pt>
                <c:pt idx="2">
                  <c:v>Engineers</c:v>
                </c:pt>
              </c:strCache>
            </c:strRef>
          </c:cat>
          <c:val>
            <c:numRef>
              <c:f>Recrutements!$G$6:$I$6</c:f>
              <c:numCache>
                <c:formatCode>General</c:formatCode>
                <c:ptCount val="3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AC-47BE-8BBA-8F5AAD51AEF8}"/>
            </c:ext>
          </c:extLst>
        </c:ser>
        <c:ser>
          <c:idx val="5"/>
          <c:order val="5"/>
          <c:tx>
            <c:strRef>
              <c:f>Recrutements!$F$7</c:f>
              <c:strCache>
                <c:ptCount val="1"/>
                <c:pt idx="0">
                  <c:v>NeuroMod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Recrutements!$G$1:$I$1</c:f>
              <c:strCache>
                <c:ptCount val="3"/>
                <c:pt idx="0">
                  <c:v>Doctoral students</c:v>
                </c:pt>
                <c:pt idx="1">
                  <c:v>Postdoctoral students</c:v>
                </c:pt>
                <c:pt idx="2">
                  <c:v>Engineers</c:v>
                </c:pt>
              </c:strCache>
            </c:strRef>
          </c:cat>
          <c:val>
            <c:numRef>
              <c:f>Recrutements!$G$7:$I$7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AC-47BE-8BBA-8F5AAD51AEF8}"/>
            </c:ext>
          </c:extLst>
        </c:ser>
        <c:ser>
          <c:idx val="6"/>
          <c:order val="6"/>
          <c:tx>
            <c:strRef>
              <c:f>Recrutements!$F$8</c:f>
              <c:strCache>
                <c:ptCount val="1"/>
                <c:pt idx="0">
                  <c:v>3IA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Recrutements!$G$1:$I$1</c:f>
              <c:strCache>
                <c:ptCount val="3"/>
                <c:pt idx="0">
                  <c:v>Doctoral students</c:v>
                </c:pt>
                <c:pt idx="1">
                  <c:v>Postdoctoral students</c:v>
                </c:pt>
                <c:pt idx="2">
                  <c:v>Engineers</c:v>
                </c:pt>
              </c:strCache>
            </c:strRef>
          </c:cat>
          <c:val>
            <c:numRef>
              <c:f>Recrutements!$G$8:$I$8</c:f>
              <c:numCache>
                <c:formatCode>General</c:formatCode>
                <c:ptCount val="3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AC-47BE-8BBA-8F5AAD51AEF8}"/>
            </c:ext>
          </c:extLst>
        </c:ser>
        <c:ser>
          <c:idx val="7"/>
          <c:order val="7"/>
          <c:tx>
            <c:strRef>
              <c:f>Recrutements!$F$9</c:f>
              <c:strCache>
                <c:ptCount val="1"/>
                <c:pt idx="0">
                  <c:v>CNRS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Recrutements!$G$1:$I$1</c:f>
              <c:strCache>
                <c:ptCount val="3"/>
                <c:pt idx="0">
                  <c:v>Doctoral students</c:v>
                </c:pt>
                <c:pt idx="1">
                  <c:v>Postdoctoral students</c:v>
                </c:pt>
                <c:pt idx="2">
                  <c:v>Engineers</c:v>
                </c:pt>
              </c:strCache>
            </c:strRef>
          </c:cat>
          <c:val>
            <c:numRef>
              <c:f>Recrutements!$G$9:$I$9</c:f>
              <c:numCache>
                <c:formatCode>General</c:formatCode>
                <c:ptCount val="3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AC-47BE-8BBA-8F5AAD51AEF8}"/>
            </c:ext>
          </c:extLst>
        </c:ser>
        <c:ser>
          <c:idx val="8"/>
          <c:order val="8"/>
          <c:tx>
            <c:strRef>
              <c:f>Recrutements!$F$10</c:f>
              <c:strCache>
                <c:ptCount val="1"/>
                <c:pt idx="0">
                  <c:v>Foreign University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Recrutements!$G$1:$I$1</c:f>
              <c:strCache>
                <c:ptCount val="3"/>
                <c:pt idx="0">
                  <c:v>Doctoral students</c:v>
                </c:pt>
                <c:pt idx="1">
                  <c:v>Postdoctoral students</c:v>
                </c:pt>
                <c:pt idx="2">
                  <c:v>Engineers</c:v>
                </c:pt>
              </c:strCache>
            </c:strRef>
          </c:cat>
          <c:val>
            <c:numRef>
              <c:f>Recrutements!$G$10:$I$10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AC-47BE-8BBA-8F5AAD51AEF8}"/>
            </c:ext>
          </c:extLst>
        </c:ser>
        <c:ser>
          <c:idx val="9"/>
          <c:order val="9"/>
          <c:tx>
            <c:strRef>
              <c:f>Recrutements!$F$11</c:f>
              <c:strCache>
                <c:ptCount val="1"/>
                <c:pt idx="0">
                  <c:v>Region/city of Nice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Recrutements!$G$1:$I$1</c:f>
              <c:strCache>
                <c:ptCount val="3"/>
                <c:pt idx="0">
                  <c:v>Doctoral students</c:v>
                </c:pt>
                <c:pt idx="1">
                  <c:v>Postdoctoral students</c:v>
                </c:pt>
                <c:pt idx="2">
                  <c:v>Engineers</c:v>
                </c:pt>
              </c:strCache>
            </c:strRef>
          </c:cat>
          <c:val>
            <c:numRef>
              <c:f>Recrutements!$G$11:$I$11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AC-47BE-8BBA-8F5AAD51AEF8}"/>
            </c:ext>
          </c:extLst>
        </c:ser>
        <c:ser>
          <c:idx val="10"/>
          <c:order val="10"/>
          <c:tx>
            <c:strRef>
              <c:f>Recrutements!$F$12</c:f>
              <c:strCache>
                <c:ptCount val="1"/>
                <c:pt idx="0">
                  <c:v>Other (trusts, foundations, LabEx, CIFRE)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Recrutements!$G$1:$I$1</c:f>
              <c:strCache>
                <c:ptCount val="3"/>
                <c:pt idx="0">
                  <c:v>Doctoral students</c:v>
                </c:pt>
                <c:pt idx="1">
                  <c:v>Postdoctoral students</c:v>
                </c:pt>
                <c:pt idx="2">
                  <c:v>Engineers</c:v>
                </c:pt>
              </c:strCache>
            </c:strRef>
          </c:cat>
          <c:val>
            <c:numRef>
              <c:f>Recrutements!$G$12:$I$12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AC-47BE-8BBA-8F5AAD51AEF8}"/>
            </c:ext>
          </c:extLst>
        </c:ser>
        <c:ser>
          <c:idx val="11"/>
          <c:order val="11"/>
          <c:tx>
            <c:strRef>
              <c:f>Recrutements!$F$13</c:f>
              <c:strCache>
                <c:ptCount val="1"/>
                <c:pt idx="0">
                  <c:v>EU Projects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Recrutements!$G$1:$I$1</c:f>
              <c:strCache>
                <c:ptCount val="3"/>
                <c:pt idx="0">
                  <c:v>Doctoral students</c:v>
                </c:pt>
                <c:pt idx="1">
                  <c:v>Postdoctoral students</c:v>
                </c:pt>
                <c:pt idx="2">
                  <c:v>Engineers</c:v>
                </c:pt>
              </c:strCache>
            </c:strRef>
          </c:cat>
          <c:val>
            <c:numRef>
              <c:f>Recrutements!$G$13:$I$13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AC-47BE-8BBA-8F5AAD51AE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18162271"/>
        <c:axId val="1918162687"/>
      </c:barChart>
      <c:catAx>
        <c:axId val="1918162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FR"/>
          </a:p>
        </c:txPr>
        <c:crossAx val="1918162687"/>
        <c:crosses val="autoZero"/>
        <c:auto val="1"/>
        <c:lblAlgn val="ctr"/>
        <c:lblOffset val="100"/>
        <c:noMultiLvlLbl val="0"/>
      </c:catAx>
      <c:valAx>
        <c:axId val="1918162687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FR"/>
          </a:p>
        </c:txPr>
        <c:crossAx val="1918162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36082264555045"/>
          <c:y val="4.104587019432842E-2"/>
          <c:w val="0.2414940042485608"/>
          <c:h val="0.93067847022932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  <a:cs typeface="Arial" panose="020B0604020202020204" pitchFamily="34" charset="0"/>
        </a:defRPr>
      </a:pPr>
      <a:endParaRPr lang="en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96829-F6E7-40A2-AC47-6B77F6BBA01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CBEF639-38B9-440E-A6A1-B6604C3AF80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600" b="1" dirty="0">
              <a:solidFill>
                <a:schemeClr val="bg1"/>
              </a:solidFill>
            </a:rPr>
            <a:t>Cognition </a:t>
          </a:r>
          <a:r>
            <a:rPr lang="fr-FR" sz="1600" dirty="0">
              <a:solidFill>
                <a:schemeClr val="bg1"/>
              </a:solidFill>
            </a:rPr>
            <a:t>~ 20</a:t>
          </a:r>
          <a:endParaRPr lang="fr-FR" sz="1600" b="1" dirty="0">
            <a:solidFill>
              <a:schemeClr val="bg1"/>
            </a:solidFill>
          </a:endParaRPr>
        </a:p>
        <a:p>
          <a:pPr>
            <a:lnSpc>
              <a:spcPct val="100000"/>
            </a:lnSpc>
            <a:defRPr cap="all"/>
          </a:pPr>
          <a:r>
            <a:rPr lang="fr-FR" sz="1400" b="0" dirty="0">
              <a:solidFill>
                <a:schemeClr val="bg1"/>
              </a:solidFill>
            </a:rPr>
            <a:t>MSHS, BCL, GREDEG, LAPCOS, LHAMESS, COBTEK, LINE</a:t>
          </a:r>
          <a:endParaRPr lang="en-US" sz="1600" b="0" dirty="0">
            <a:solidFill>
              <a:schemeClr val="bg1"/>
            </a:solidFill>
          </a:endParaRPr>
        </a:p>
      </dgm:t>
    </dgm:pt>
    <dgm:pt modelId="{B6E6879E-76FC-4AB3-BA41-53680D19C094}" type="parTrans" cxnId="{3934FE3F-134E-42E1-90C8-31CC07B2DBD7}">
      <dgm:prSet/>
      <dgm:spPr/>
      <dgm:t>
        <a:bodyPr/>
        <a:lstStyle/>
        <a:p>
          <a:endParaRPr lang="en-US"/>
        </a:p>
      </dgm:t>
    </dgm:pt>
    <dgm:pt modelId="{E2CA0AD5-6C5E-4353-9B98-C615CF234250}" type="sibTrans" cxnId="{3934FE3F-134E-42E1-90C8-31CC07B2DBD7}">
      <dgm:prSet/>
      <dgm:spPr/>
      <dgm:t>
        <a:bodyPr/>
        <a:lstStyle/>
        <a:p>
          <a:endParaRPr lang="en-US"/>
        </a:p>
      </dgm:t>
    </dgm:pt>
    <dgm:pt modelId="{4EC241C1-96E9-4A18-B052-6E916C91CB8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600" b="1" dirty="0">
              <a:solidFill>
                <a:schemeClr val="bg1"/>
              </a:solidFill>
            </a:rPr>
            <a:t>MODELISATION </a:t>
          </a:r>
          <a:r>
            <a:rPr lang="fr-FR" sz="1600" dirty="0">
              <a:solidFill>
                <a:schemeClr val="bg1"/>
              </a:solidFill>
            </a:rPr>
            <a:t>~ 80 </a:t>
          </a:r>
          <a:endParaRPr lang="fr-FR" sz="1600" b="1" dirty="0">
            <a:solidFill>
              <a:schemeClr val="bg1"/>
            </a:solidFill>
          </a:endParaRPr>
        </a:p>
        <a:p>
          <a:pPr>
            <a:lnSpc>
              <a:spcPct val="100000"/>
            </a:lnSpc>
            <a:defRPr cap="all"/>
          </a:pPr>
          <a:r>
            <a:rPr lang="fr-FR" sz="1400" dirty="0">
              <a:solidFill>
                <a:schemeClr val="bg1"/>
              </a:solidFill>
            </a:rPr>
            <a:t>LJAD, I3S, Inria, LEAT, </a:t>
          </a:r>
          <a:r>
            <a:rPr lang="fr-FR" sz="1400" dirty="0" err="1">
              <a:solidFill>
                <a:schemeClr val="bg1"/>
              </a:solidFill>
            </a:rPr>
            <a:t>INPhiNi</a:t>
          </a:r>
          <a:r>
            <a:rPr lang="fr-FR" sz="1400" dirty="0">
              <a:solidFill>
                <a:schemeClr val="bg1"/>
              </a:solidFill>
            </a:rPr>
            <a:t>, ICN</a:t>
          </a:r>
          <a:endParaRPr lang="en-US" sz="1400" dirty="0">
            <a:solidFill>
              <a:schemeClr val="bg1"/>
            </a:solidFill>
          </a:endParaRPr>
        </a:p>
      </dgm:t>
    </dgm:pt>
    <dgm:pt modelId="{1F66001C-6759-4E28-A9EC-85D5BAD133C9}" type="parTrans" cxnId="{9BACB5C8-66F1-4727-92CE-5D0E5527C1F3}">
      <dgm:prSet/>
      <dgm:spPr/>
      <dgm:t>
        <a:bodyPr/>
        <a:lstStyle/>
        <a:p>
          <a:endParaRPr lang="en-US"/>
        </a:p>
      </dgm:t>
    </dgm:pt>
    <dgm:pt modelId="{AF40DC12-9640-44F2-9EEB-E1215953A350}" type="sibTrans" cxnId="{9BACB5C8-66F1-4727-92CE-5D0E5527C1F3}">
      <dgm:prSet/>
      <dgm:spPr/>
      <dgm:t>
        <a:bodyPr/>
        <a:lstStyle/>
        <a:p>
          <a:endParaRPr lang="en-US"/>
        </a:p>
      </dgm:t>
    </dgm:pt>
    <dgm:pt modelId="{753A39AD-F6CD-40A7-AA4D-81989D96DC0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600" b="1" dirty="0">
              <a:solidFill>
                <a:schemeClr val="bg1"/>
              </a:solidFill>
            </a:rPr>
            <a:t>SANTE </a:t>
          </a:r>
          <a:r>
            <a:rPr lang="fr-FR" sz="1600" dirty="0">
              <a:solidFill>
                <a:schemeClr val="bg1"/>
              </a:solidFill>
            </a:rPr>
            <a:t>~ 20</a:t>
          </a:r>
          <a:endParaRPr lang="fr-FR" sz="1600" b="1" dirty="0">
            <a:solidFill>
              <a:schemeClr val="bg1"/>
            </a:solidFill>
          </a:endParaRPr>
        </a:p>
        <a:p>
          <a:pPr>
            <a:lnSpc>
              <a:spcPct val="100000"/>
            </a:lnSpc>
            <a:defRPr cap="all"/>
          </a:pPr>
          <a:r>
            <a:rPr lang="fr-FR" sz="1400" dirty="0">
              <a:solidFill>
                <a:schemeClr val="bg1"/>
              </a:solidFill>
            </a:rPr>
            <a:t>Centre Mémoire, Neurosciences Cliniques, Imagerie, Gérontologie, CHU </a:t>
          </a:r>
          <a:r>
            <a:rPr lang="fr-FR" sz="1400" dirty="0" err="1">
              <a:solidFill>
                <a:schemeClr val="bg1"/>
              </a:solidFill>
            </a:rPr>
            <a:t>Lenval</a:t>
          </a:r>
          <a:r>
            <a:rPr lang="fr-FR" sz="1400" dirty="0">
              <a:solidFill>
                <a:schemeClr val="bg1"/>
              </a:solidFill>
            </a:rPr>
            <a:t>, FRIS</a:t>
          </a:r>
        </a:p>
      </dgm:t>
    </dgm:pt>
    <dgm:pt modelId="{B5D303C6-09D6-4038-A478-174C2D251F19}" type="parTrans" cxnId="{76A7FCF4-A65D-4651-910D-1AC467D8555D}">
      <dgm:prSet/>
      <dgm:spPr/>
      <dgm:t>
        <a:bodyPr/>
        <a:lstStyle/>
        <a:p>
          <a:endParaRPr lang="en-US"/>
        </a:p>
      </dgm:t>
    </dgm:pt>
    <dgm:pt modelId="{EBD6B951-8054-4C36-8978-80A6312C9AA9}" type="sibTrans" cxnId="{76A7FCF4-A65D-4651-910D-1AC467D8555D}">
      <dgm:prSet/>
      <dgm:spPr/>
      <dgm:t>
        <a:bodyPr/>
        <a:lstStyle/>
        <a:p>
          <a:endParaRPr lang="en-US"/>
        </a:p>
      </dgm:t>
    </dgm:pt>
    <dgm:pt modelId="{E328EB2D-C7B8-4FDE-B0D3-E06C185CC61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600" b="1" dirty="0">
              <a:solidFill>
                <a:schemeClr val="bg1"/>
              </a:solidFill>
            </a:rPr>
            <a:t>BIOLOGIE </a:t>
          </a:r>
          <a:r>
            <a:rPr lang="fr-FR" sz="1600" dirty="0">
              <a:solidFill>
                <a:schemeClr val="bg1"/>
              </a:solidFill>
            </a:rPr>
            <a:t>~ 50</a:t>
          </a:r>
          <a:endParaRPr lang="fr-FR" sz="1600" b="1" dirty="0">
            <a:solidFill>
              <a:schemeClr val="bg1"/>
            </a:solidFill>
          </a:endParaRPr>
        </a:p>
        <a:p>
          <a:pPr>
            <a:lnSpc>
              <a:spcPct val="100000"/>
            </a:lnSpc>
            <a:defRPr cap="all"/>
          </a:pPr>
          <a:r>
            <a:rPr lang="fr-FR" sz="1400" dirty="0" err="1">
              <a:solidFill>
                <a:schemeClr val="bg1"/>
              </a:solidFill>
            </a:rPr>
            <a:t>ibV</a:t>
          </a:r>
          <a:r>
            <a:rPr lang="fr-FR" sz="1400" dirty="0">
              <a:solidFill>
                <a:schemeClr val="bg1"/>
              </a:solidFill>
            </a:rPr>
            <a:t>, IPMC, LP2M</a:t>
          </a:r>
          <a:endParaRPr lang="en-US" sz="1400" dirty="0">
            <a:solidFill>
              <a:schemeClr val="bg1"/>
            </a:solidFill>
          </a:endParaRPr>
        </a:p>
      </dgm:t>
    </dgm:pt>
    <dgm:pt modelId="{DD37EB86-5CC1-493E-AA8D-656B0238BD5C}" type="parTrans" cxnId="{A1964819-8F91-4A44-B664-99CC0DD7467D}">
      <dgm:prSet/>
      <dgm:spPr/>
      <dgm:t>
        <a:bodyPr/>
        <a:lstStyle/>
        <a:p>
          <a:endParaRPr lang="en-US"/>
        </a:p>
      </dgm:t>
    </dgm:pt>
    <dgm:pt modelId="{407E8FE2-AB20-470A-84D8-AFFD20578D95}" type="sibTrans" cxnId="{A1964819-8F91-4A44-B664-99CC0DD7467D}">
      <dgm:prSet/>
      <dgm:spPr/>
      <dgm:t>
        <a:bodyPr/>
        <a:lstStyle/>
        <a:p>
          <a:endParaRPr lang="en-US"/>
        </a:p>
      </dgm:t>
    </dgm:pt>
    <dgm:pt modelId="{B3D67C28-6D4C-4E73-A1A5-C443A9E80ECB}" type="pres">
      <dgm:prSet presAssocID="{15596829-F6E7-40A2-AC47-6B77F6BBA016}" presName="root" presStyleCnt="0">
        <dgm:presLayoutVars>
          <dgm:dir/>
          <dgm:resizeHandles val="exact"/>
        </dgm:presLayoutVars>
      </dgm:prSet>
      <dgm:spPr/>
    </dgm:pt>
    <dgm:pt modelId="{9EF262CC-A858-47E5-AA9A-15AED1AC050D}" type="pres">
      <dgm:prSet presAssocID="{3CBEF639-38B9-440E-A6A1-B6604C3AF807}" presName="compNode" presStyleCnt="0"/>
      <dgm:spPr/>
    </dgm:pt>
    <dgm:pt modelId="{37BB34A6-62AB-48E3-A48D-DD76FC4B8F63}" type="pres">
      <dgm:prSet presAssocID="{3CBEF639-38B9-440E-A6A1-B6604C3AF807}" presName="iconBgRect" presStyleLbl="bgShp" presStyleIdx="0" presStyleCnt="4" custLinFactNeighborX="1123" custLinFactNeighborY="561"/>
      <dgm:spPr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60000"/>
            <a:lumOff val="40000"/>
          </a:schemeClr>
        </a:solidFill>
      </dgm:spPr>
    </dgm:pt>
    <dgm:pt modelId="{0D502816-534F-45AD-9DDB-A4135A31BB82}" type="pres">
      <dgm:prSet presAssocID="{3CBEF639-38B9-440E-A6A1-B6604C3AF80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ête avec engrenages"/>
        </a:ext>
      </dgm:extLst>
    </dgm:pt>
    <dgm:pt modelId="{E1D48B6D-B4BE-4F27-BB3F-2E2D17D15531}" type="pres">
      <dgm:prSet presAssocID="{3CBEF639-38B9-440E-A6A1-B6604C3AF807}" presName="spaceRect" presStyleCnt="0"/>
      <dgm:spPr/>
    </dgm:pt>
    <dgm:pt modelId="{8D8F172D-FD58-42AC-95A3-06ECAC8EA2FA}" type="pres">
      <dgm:prSet presAssocID="{3CBEF639-38B9-440E-A6A1-B6604C3AF807}" presName="textRect" presStyleLbl="revTx" presStyleIdx="0" presStyleCnt="4" custLinFactNeighborX="-959" custLinFactNeighborY="-25473">
        <dgm:presLayoutVars>
          <dgm:chMax val="1"/>
          <dgm:chPref val="1"/>
        </dgm:presLayoutVars>
      </dgm:prSet>
      <dgm:spPr/>
    </dgm:pt>
    <dgm:pt modelId="{7414B919-FD4E-4A4C-91CF-338D5F8A9619}" type="pres">
      <dgm:prSet presAssocID="{E2CA0AD5-6C5E-4353-9B98-C615CF234250}" presName="sibTrans" presStyleCnt="0"/>
      <dgm:spPr/>
    </dgm:pt>
    <dgm:pt modelId="{9B152F35-34B0-48FE-B6FF-1D1C7D8F163F}" type="pres">
      <dgm:prSet presAssocID="{4EC241C1-96E9-4A18-B052-6E916C91CB81}" presName="compNode" presStyleCnt="0"/>
      <dgm:spPr/>
    </dgm:pt>
    <dgm:pt modelId="{457FD7E7-55AB-48BF-AD16-35C0B40A4C52}" type="pres">
      <dgm:prSet presAssocID="{4EC241C1-96E9-4A18-B052-6E916C91CB81}" presName="iconBgRect" presStyleLbl="bgShp" presStyleIdx="1" presStyleCnt="4" custLinFactNeighborX="-224" custLinFactNeighborY="1684"/>
      <dgm:spPr>
        <a:prstGeom prst="round2DiagRect">
          <a:avLst>
            <a:gd name="adj1" fmla="val 29727"/>
            <a:gd name="adj2" fmla="val 0"/>
          </a:avLst>
        </a:prstGeom>
        <a:solidFill>
          <a:schemeClr val="accent4">
            <a:lumMod val="60000"/>
            <a:lumOff val="40000"/>
          </a:schemeClr>
        </a:solidFill>
      </dgm:spPr>
    </dgm:pt>
    <dgm:pt modelId="{7CA158B6-975C-44EF-851C-F11F741AFFCE}" type="pres">
      <dgm:prSet presAssocID="{4EC241C1-96E9-4A18-B052-6E916C91CB81}" presName="iconRect" presStyleLbl="node1" presStyleIdx="1" presStyleCnt="4" custLinFactNeighborX="-6104" custLinFactNeighborY="255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e de jeu"/>
        </a:ext>
      </dgm:extLst>
    </dgm:pt>
    <dgm:pt modelId="{1C6C7A54-752C-4392-8273-3597C6245C0E}" type="pres">
      <dgm:prSet presAssocID="{4EC241C1-96E9-4A18-B052-6E916C91CB81}" presName="spaceRect" presStyleCnt="0"/>
      <dgm:spPr/>
    </dgm:pt>
    <dgm:pt modelId="{08411922-E437-4160-8305-D3C3AE26D693}" type="pres">
      <dgm:prSet presAssocID="{4EC241C1-96E9-4A18-B052-6E916C91CB81}" presName="textRect" presStyleLbl="revTx" presStyleIdx="1" presStyleCnt="4" custLinFactNeighborX="877" custLinFactNeighborY="-25473">
        <dgm:presLayoutVars>
          <dgm:chMax val="1"/>
          <dgm:chPref val="1"/>
        </dgm:presLayoutVars>
      </dgm:prSet>
      <dgm:spPr/>
    </dgm:pt>
    <dgm:pt modelId="{B279E6AF-19C3-42EA-B913-48F6A457EE51}" type="pres">
      <dgm:prSet presAssocID="{AF40DC12-9640-44F2-9EEB-E1215953A350}" presName="sibTrans" presStyleCnt="0"/>
      <dgm:spPr/>
    </dgm:pt>
    <dgm:pt modelId="{A518DC74-880B-4BBB-9EFD-7E09B1E88D7A}" type="pres">
      <dgm:prSet presAssocID="{753A39AD-F6CD-40A7-AA4D-81989D96DC01}" presName="compNode" presStyleCnt="0"/>
      <dgm:spPr/>
    </dgm:pt>
    <dgm:pt modelId="{6B1124D6-5E83-453F-8CB3-963A5D8D0F6A}" type="pres">
      <dgm:prSet presAssocID="{753A39AD-F6CD-40A7-AA4D-81989D96DC01}" presName="iconBgRect" presStyleLbl="bgShp" presStyleIdx="2" presStyleCnt="4" custLinFactNeighborX="8316"/>
      <dgm:spPr>
        <a:prstGeom prst="round2DiagRect">
          <a:avLst>
            <a:gd name="adj1" fmla="val 29727"/>
            <a:gd name="adj2" fmla="val 0"/>
          </a:avLst>
        </a:prstGeom>
        <a:solidFill>
          <a:srgbClr val="FFA7FA"/>
        </a:solidFill>
      </dgm:spPr>
    </dgm:pt>
    <dgm:pt modelId="{FD573D4C-613A-45AB-91AB-9C3AD240150B}" type="pres">
      <dgm:prSet presAssocID="{753A39AD-F6CD-40A7-AA4D-81989D96DC01}" presName="iconRect" presStyleLbl="node1" presStyleIdx="2" presStyleCnt="4" custLinFactNeighborX="1449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œur avec pulsation"/>
        </a:ext>
      </dgm:extLst>
    </dgm:pt>
    <dgm:pt modelId="{8C65284A-BD0B-4203-99FF-08CDF83CB801}" type="pres">
      <dgm:prSet presAssocID="{753A39AD-F6CD-40A7-AA4D-81989D96DC01}" presName="spaceRect" presStyleCnt="0"/>
      <dgm:spPr/>
    </dgm:pt>
    <dgm:pt modelId="{AC03FD74-2CF1-4232-B065-58AEFF3CD866}" type="pres">
      <dgm:prSet presAssocID="{753A39AD-F6CD-40A7-AA4D-81989D96DC01}" presName="textRect" presStyleLbl="revTx" presStyleIdx="2" presStyleCnt="4" custLinFactNeighborX="9976" custLinFactNeighborY="-25902">
        <dgm:presLayoutVars>
          <dgm:chMax val="1"/>
          <dgm:chPref val="1"/>
        </dgm:presLayoutVars>
      </dgm:prSet>
      <dgm:spPr/>
    </dgm:pt>
    <dgm:pt modelId="{8C9573B1-36B1-4D73-B1A0-4D7488EB844F}" type="pres">
      <dgm:prSet presAssocID="{EBD6B951-8054-4C36-8978-80A6312C9AA9}" presName="sibTrans" presStyleCnt="0"/>
      <dgm:spPr/>
    </dgm:pt>
    <dgm:pt modelId="{C17A7289-F51B-46E3-973E-1653BF97961F}" type="pres">
      <dgm:prSet presAssocID="{E328EB2D-C7B8-4FDE-B0D3-E06C185CC611}" presName="compNode" presStyleCnt="0"/>
      <dgm:spPr/>
    </dgm:pt>
    <dgm:pt modelId="{02E0EFFF-5376-491B-BDA1-00951F1D0112}" type="pres">
      <dgm:prSet presAssocID="{E328EB2D-C7B8-4FDE-B0D3-E06C185CC611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6">
            <a:lumMod val="60000"/>
            <a:lumOff val="40000"/>
          </a:schemeClr>
        </a:solidFill>
      </dgm:spPr>
    </dgm:pt>
    <dgm:pt modelId="{93D5FEB5-F496-4149-8579-77B0067E68EA}" type="pres">
      <dgm:prSet presAssocID="{E328EB2D-C7B8-4FDE-B0D3-E06C185CC611}" presName="iconRect" presStyleLbl="node1" presStyleIdx="3" presStyleCnt="4" custLinFactNeighborX="1159" custLinFactNeighborY="582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bes à essai"/>
        </a:ext>
      </dgm:extLst>
    </dgm:pt>
    <dgm:pt modelId="{94500448-64B1-4D3F-8DDD-F721960C84BB}" type="pres">
      <dgm:prSet presAssocID="{E328EB2D-C7B8-4FDE-B0D3-E06C185CC611}" presName="spaceRect" presStyleCnt="0"/>
      <dgm:spPr/>
    </dgm:pt>
    <dgm:pt modelId="{B2B58775-2C0E-41AD-8C31-6E352BBD6FE9}" type="pres">
      <dgm:prSet presAssocID="{E328EB2D-C7B8-4FDE-B0D3-E06C185CC611}" presName="textRect" presStyleLbl="revTx" presStyleIdx="3" presStyleCnt="4" custLinFactNeighborX="85" custLinFactNeighborY="-24319">
        <dgm:presLayoutVars>
          <dgm:chMax val="1"/>
          <dgm:chPref val="1"/>
        </dgm:presLayoutVars>
      </dgm:prSet>
      <dgm:spPr/>
    </dgm:pt>
  </dgm:ptLst>
  <dgm:cxnLst>
    <dgm:cxn modelId="{EA8D9006-1264-473A-B091-A85A8C0D03D4}" type="presOf" srcId="{E328EB2D-C7B8-4FDE-B0D3-E06C185CC611}" destId="{B2B58775-2C0E-41AD-8C31-6E352BBD6FE9}" srcOrd="0" destOrd="0" presId="urn:microsoft.com/office/officeart/2018/5/layout/IconLeafLabelList"/>
    <dgm:cxn modelId="{A1964819-8F91-4A44-B664-99CC0DD7467D}" srcId="{15596829-F6E7-40A2-AC47-6B77F6BBA016}" destId="{E328EB2D-C7B8-4FDE-B0D3-E06C185CC611}" srcOrd="3" destOrd="0" parTransId="{DD37EB86-5CC1-493E-AA8D-656B0238BD5C}" sibTransId="{407E8FE2-AB20-470A-84D8-AFFD20578D95}"/>
    <dgm:cxn modelId="{3934FE3F-134E-42E1-90C8-31CC07B2DBD7}" srcId="{15596829-F6E7-40A2-AC47-6B77F6BBA016}" destId="{3CBEF639-38B9-440E-A6A1-B6604C3AF807}" srcOrd="0" destOrd="0" parTransId="{B6E6879E-76FC-4AB3-BA41-53680D19C094}" sibTransId="{E2CA0AD5-6C5E-4353-9B98-C615CF234250}"/>
    <dgm:cxn modelId="{DFA84F4E-E38C-43E6-B6CD-44F00002EDC6}" type="presOf" srcId="{3CBEF639-38B9-440E-A6A1-B6604C3AF807}" destId="{8D8F172D-FD58-42AC-95A3-06ECAC8EA2FA}" srcOrd="0" destOrd="0" presId="urn:microsoft.com/office/officeart/2018/5/layout/IconLeafLabelList"/>
    <dgm:cxn modelId="{6DF5DF55-635D-4FBC-A532-012E4CA40FA0}" type="presOf" srcId="{753A39AD-F6CD-40A7-AA4D-81989D96DC01}" destId="{AC03FD74-2CF1-4232-B065-58AEFF3CD866}" srcOrd="0" destOrd="0" presId="urn:microsoft.com/office/officeart/2018/5/layout/IconLeafLabelList"/>
    <dgm:cxn modelId="{57A1D597-251A-446F-AC55-06B721E6FFAB}" type="presOf" srcId="{4EC241C1-96E9-4A18-B052-6E916C91CB81}" destId="{08411922-E437-4160-8305-D3C3AE26D693}" srcOrd="0" destOrd="0" presId="urn:microsoft.com/office/officeart/2018/5/layout/IconLeafLabelList"/>
    <dgm:cxn modelId="{9BACB5C8-66F1-4727-92CE-5D0E5527C1F3}" srcId="{15596829-F6E7-40A2-AC47-6B77F6BBA016}" destId="{4EC241C1-96E9-4A18-B052-6E916C91CB81}" srcOrd="1" destOrd="0" parTransId="{1F66001C-6759-4E28-A9EC-85D5BAD133C9}" sibTransId="{AF40DC12-9640-44F2-9EEB-E1215953A350}"/>
    <dgm:cxn modelId="{BE0C11EF-5422-4F2F-9321-F07BF0DC90E8}" type="presOf" srcId="{15596829-F6E7-40A2-AC47-6B77F6BBA016}" destId="{B3D67C28-6D4C-4E73-A1A5-C443A9E80ECB}" srcOrd="0" destOrd="0" presId="urn:microsoft.com/office/officeart/2018/5/layout/IconLeafLabelList"/>
    <dgm:cxn modelId="{76A7FCF4-A65D-4651-910D-1AC467D8555D}" srcId="{15596829-F6E7-40A2-AC47-6B77F6BBA016}" destId="{753A39AD-F6CD-40A7-AA4D-81989D96DC01}" srcOrd="2" destOrd="0" parTransId="{B5D303C6-09D6-4038-A478-174C2D251F19}" sibTransId="{EBD6B951-8054-4C36-8978-80A6312C9AA9}"/>
    <dgm:cxn modelId="{E46E0E4F-97D1-4D1A-8B8C-BB8E49392CAA}" type="presParOf" srcId="{B3D67C28-6D4C-4E73-A1A5-C443A9E80ECB}" destId="{9EF262CC-A858-47E5-AA9A-15AED1AC050D}" srcOrd="0" destOrd="0" presId="urn:microsoft.com/office/officeart/2018/5/layout/IconLeafLabelList"/>
    <dgm:cxn modelId="{8755571E-EA6B-4979-83E8-988C4CE25120}" type="presParOf" srcId="{9EF262CC-A858-47E5-AA9A-15AED1AC050D}" destId="{37BB34A6-62AB-48E3-A48D-DD76FC4B8F63}" srcOrd="0" destOrd="0" presId="urn:microsoft.com/office/officeart/2018/5/layout/IconLeafLabelList"/>
    <dgm:cxn modelId="{2E1DB3F3-4160-4B7C-B4E1-E100A9FC1906}" type="presParOf" srcId="{9EF262CC-A858-47E5-AA9A-15AED1AC050D}" destId="{0D502816-534F-45AD-9DDB-A4135A31BB82}" srcOrd="1" destOrd="0" presId="urn:microsoft.com/office/officeart/2018/5/layout/IconLeafLabelList"/>
    <dgm:cxn modelId="{2967609F-2805-4BCC-8CC2-46A4C83F571A}" type="presParOf" srcId="{9EF262CC-A858-47E5-AA9A-15AED1AC050D}" destId="{E1D48B6D-B4BE-4F27-BB3F-2E2D17D15531}" srcOrd="2" destOrd="0" presId="urn:microsoft.com/office/officeart/2018/5/layout/IconLeafLabelList"/>
    <dgm:cxn modelId="{B9CE6A1F-6475-48C6-BEAA-F4A8408F811C}" type="presParOf" srcId="{9EF262CC-A858-47E5-AA9A-15AED1AC050D}" destId="{8D8F172D-FD58-42AC-95A3-06ECAC8EA2FA}" srcOrd="3" destOrd="0" presId="urn:microsoft.com/office/officeart/2018/5/layout/IconLeafLabelList"/>
    <dgm:cxn modelId="{4BF18363-85F6-4021-9B93-5D1DA008C2FA}" type="presParOf" srcId="{B3D67C28-6D4C-4E73-A1A5-C443A9E80ECB}" destId="{7414B919-FD4E-4A4C-91CF-338D5F8A9619}" srcOrd="1" destOrd="0" presId="urn:microsoft.com/office/officeart/2018/5/layout/IconLeafLabelList"/>
    <dgm:cxn modelId="{F4558484-0713-4579-96CE-3E40EB8973E1}" type="presParOf" srcId="{B3D67C28-6D4C-4E73-A1A5-C443A9E80ECB}" destId="{9B152F35-34B0-48FE-B6FF-1D1C7D8F163F}" srcOrd="2" destOrd="0" presId="urn:microsoft.com/office/officeart/2018/5/layout/IconLeafLabelList"/>
    <dgm:cxn modelId="{631C3215-DF9C-472F-8382-20E74D79A432}" type="presParOf" srcId="{9B152F35-34B0-48FE-B6FF-1D1C7D8F163F}" destId="{457FD7E7-55AB-48BF-AD16-35C0B40A4C52}" srcOrd="0" destOrd="0" presId="urn:microsoft.com/office/officeart/2018/5/layout/IconLeafLabelList"/>
    <dgm:cxn modelId="{B81E4238-6C45-4867-94A6-EC614C93A5BF}" type="presParOf" srcId="{9B152F35-34B0-48FE-B6FF-1D1C7D8F163F}" destId="{7CA158B6-975C-44EF-851C-F11F741AFFCE}" srcOrd="1" destOrd="0" presId="urn:microsoft.com/office/officeart/2018/5/layout/IconLeafLabelList"/>
    <dgm:cxn modelId="{B0E5FD89-CD98-4F8C-86D3-C900C989B76C}" type="presParOf" srcId="{9B152F35-34B0-48FE-B6FF-1D1C7D8F163F}" destId="{1C6C7A54-752C-4392-8273-3597C6245C0E}" srcOrd="2" destOrd="0" presId="urn:microsoft.com/office/officeart/2018/5/layout/IconLeafLabelList"/>
    <dgm:cxn modelId="{7C7011BA-1A0B-494F-ADAD-4919D99B6473}" type="presParOf" srcId="{9B152F35-34B0-48FE-B6FF-1D1C7D8F163F}" destId="{08411922-E437-4160-8305-D3C3AE26D693}" srcOrd="3" destOrd="0" presId="urn:microsoft.com/office/officeart/2018/5/layout/IconLeafLabelList"/>
    <dgm:cxn modelId="{8645D84C-13B6-42BB-9BC4-CEDA55EDD71F}" type="presParOf" srcId="{B3D67C28-6D4C-4E73-A1A5-C443A9E80ECB}" destId="{B279E6AF-19C3-42EA-B913-48F6A457EE51}" srcOrd="3" destOrd="0" presId="urn:microsoft.com/office/officeart/2018/5/layout/IconLeafLabelList"/>
    <dgm:cxn modelId="{61A02A9A-0A33-44C0-BC96-5BF12FBB11B3}" type="presParOf" srcId="{B3D67C28-6D4C-4E73-A1A5-C443A9E80ECB}" destId="{A518DC74-880B-4BBB-9EFD-7E09B1E88D7A}" srcOrd="4" destOrd="0" presId="urn:microsoft.com/office/officeart/2018/5/layout/IconLeafLabelList"/>
    <dgm:cxn modelId="{1AE71FA1-962C-4C72-B7DD-C9BAB001D21C}" type="presParOf" srcId="{A518DC74-880B-4BBB-9EFD-7E09B1E88D7A}" destId="{6B1124D6-5E83-453F-8CB3-963A5D8D0F6A}" srcOrd="0" destOrd="0" presId="urn:microsoft.com/office/officeart/2018/5/layout/IconLeafLabelList"/>
    <dgm:cxn modelId="{18BA9AE2-ED64-4216-B2C2-7BAC13AFF9D1}" type="presParOf" srcId="{A518DC74-880B-4BBB-9EFD-7E09B1E88D7A}" destId="{FD573D4C-613A-45AB-91AB-9C3AD240150B}" srcOrd="1" destOrd="0" presId="urn:microsoft.com/office/officeart/2018/5/layout/IconLeafLabelList"/>
    <dgm:cxn modelId="{EAD6CF2C-0EA5-4A87-B4BE-A5D46683AF00}" type="presParOf" srcId="{A518DC74-880B-4BBB-9EFD-7E09B1E88D7A}" destId="{8C65284A-BD0B-4203-99FF-08CDF83CB801}" srcOrd="2" destOrd="0" presId="urn:microsoft.com/office/officeart/2018/5/layout/IconLeafLabelList"/>
    <dgm:cxn modelId="{03EF32A3-ACC6-42EB-8156-D83924D45A07}" type="presParOf" srcId="{A518DC74-880B-4BBB-9EFD-7E09B1E88D7A}" destId="{AC03FD74-2CF1-4232-B065-58AEFF3CD866}" srcOrd="3" destOrd="0" presId="urn:microsoft.com/office/officeart/2018/5/layout/IconLeafLabelList"/>
    <dgm:cxn modelId="{282636D7-B234-4EBF-9B71-9C5A702A63FB}" type="presParOf" srcId="{B3D67C28-6D4C-4E73-A1A5-C443A9E80ECB}" destId="{8C9573B1-36B1-4D73-B1A0-4D7488EB844F}" srcOrd="5" destOrd="0" presId="urn:microsoft.com/office/officeart/2018/5/layout/IconLeafLabelList"/>
    <dgm:cxn modelId="{306F7E75-155C-4C17-9D47-E33955771D24}" type="presParOf" srcId="{B3D67C28-6D4C-4E73-A1A5-C443A9E80ECB}" destId="{C17A7289-F51B-46E3-973E-1653BF97961F}" srcOrd="6" destOrd="0" presId="urn:microsoft.com/office/officeart/2018/5/layout/IconLeafLabelList"/>
    <dgm:cxn modelId="{EADC1A1A-B3E6-42EA-908E-2ADCAD3AA6F3}" type="presParOf" srcId="{C17A7289-F51B-46E3-973E-1653BF97961F}" destId="{02E0EFFF-5376-491B-BDA1-00951F1D0112}" srcOrd="0" destOrd="0" presId="urn:microsoft.com/office/officeart/2018/5/layout/IconLeafLabelList"/>
    <dgm:cxn modelId="{0D33B042-1066-4E83-9F11-C9AC5B2F916E}" type="presParOf" srcId="{C17A7289-F51B-46E3-973E-1653BF97961F}" destId="{93D5FEB5-F496-4149-8579-77B0067E68EA}" srcOrd="1" destOrd="0" presId="urn:microsoft.com/office/officeart/2018/5/layout/IconLeafLabelList"/>
    <dgm:cxn modelId="{E346F273-468F-438E-873B-D10CB8348316}" type="presParOf" srcId="{C17A7289-F51B-46E3-973E-1653BF97961F}" destId="{94500448-64B1-4D3F-8DDD-F721960C84BB}" srcOrd="2" destOrd="0" presId="urn:microsoft.com/office/officeart/2018/5/layout/IconLeafLabelList"/>
    <dgm:cxn modelId="{B9C6BEDD-47D0-4566-B532-68124E102360}" type="presParOf" srcId="{C17A7289-F51B-46E3-973E-1653BF97961F}" destId="{B2B58775-2C0E-41AD-8C31-6E352BBD6FE9}" srcOrd="3" destOrd="0" presId="urn:microsoft.com/office/officeart/2018/5/layout/IconLeafLabelList"/>
  </dgm:cxnLst>
  <dgm:bg>
    <a:solidFill>
      <a:srgbClr val="007EA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A335F2-A611-475E-89A8-E702EEE9ABBE}" type="doc">
      <dgm:prSet loTypeId="urn:microsoft.com/office/officeart/2005/8/layout/vProcess5" loCatId="process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572E14C-55B1-42D7-8C11-95F1C9084654}">
      <dgm:prSet custT="1"/>
      <dgm:spPr>
        <a:solidFill>
          <a:srgbClr val="007EA1"/>
        </a:solidFill>
      </dgm:spPr>
      <dgm:t>
        <a:bodyPr/>
        <a:lstStyle/>
        <a:p>
          <a:pPr algn="ctr">
            <a:buClr>
              <a:srgbClr val="000000"/>
            </a:buClr>
            <a:buSzPts val="1800"/>
            <a:buFont typeface="Arial"/>
            <a:buNone/>
          </a:pPr>
          <a:r>
            <a:rPr lang="en-US" sz="1800" b="1" i="0" u="none" strike="noStrike" cap="none" dirty="0">
              <a:ea typeface="Arial"/>
              <a:cs typeface="Arial"/>
              <a:sym typeface="Arial"/>
            </a:rPr>
            <a:t>2016 IDEX UCA Jedi </a:t>
          </a:r>
        </a:p>
        <a:p>
          <a:pPr algn="ctr">
            <a:buClr>
              <a:srgbClr val="000000"/>
            </a:buClr>
            <a:buSzPts val="1800"/>
            <a:buFont typeface="Arial"/>
            <a:buNone/>
          </a:pPr>
          <a:r>
            <a:rPr lang="en-US" sz="1600" b="0" i="0" u="none" strike="noStrike" cap="none" dirty="0" err="1">
              <a:ea typeface="Arial"/>
              <a:cs typeface="Arial"/>
              <a:sym typeface="Wingdings" pitchFamily="2" charset="2"/>
            </a:rPr>
            <a:t>Création</a:t>
          </a:r>
          <a:r>
            <a:rPr lang="en-US" sz="1600" b="0" i="0" u="none" strike="noStrike" cap="none" dirty="0">
              <a:ea typeface="Arial"/>
              <a:cs typeface="Arial"/>
              <a:sym typeface="Wingdings" pitchFamily="2" charset="2"/>
            </a:rPr>
            <a:t> de C@UCA -  1 des 9 </a:t>
          </a:r>
          <a:r>
            <a:rPr lang="en-US" sz="1600" b="0" i="0" u="none" strike="noStrike" cap="none" dirty="0" err="1">
              <a:ea typeface="Arial"/>
              <a:cs typeface="Arial"/>
              <a:sym typeface="Wingdings" pitchFamily="2" charset="2"/>
            </a:rPr>
            <a:t>programmes</a:t>
          </a:r>
          <a:r>
            <a:rPr lang="en-US" sz="1600" b="0" i="0" u="none" strike="noStrike" cap="none" dirty="0">
              <a:ea typeface="Arial"/>
              <a:cs typeface="Arial"/>
              <a:sym typeface="Wingdings" pitchFamily="2" charset="2"/>
            </a:rPr>
            <a:t> </a:t>
          </a:r>
          <a:r>
            <a:rPr lang="en-US" sz="1600" b="0" i="0" u="none" strike="noStrike" cap="none" dirty="0" err="1">
              <a:ea typeface="Arial"/>
              <a:cs typeface="Arial"/>
              <a:sym typeface="Wingdings" pitchFamily="2" charset="2"/>
            </a:rPr>
            <a:t>structurants</a:t>
          </a:r>
          <a:r>
            <a:rPr lang="en-US" sz="1600" b="0" i="0" u="none" strike="noStrike" cap="none" dirty="0">
              <a:ea typeface="Arial"/>
              <a:cs typeface="Arial"/>
              <a:sym typeface="Wingdings" pitchFamily="2" charset="2"/>
            </a:rPr>
            <a:t> de </a:t>
          </a:r>
          <a:r>
            <a:rPr lang="en-US" sz="1600" b="0" i="0" u="none" strike="noStrike" cap="none" dirty="0" err="1">
              <a:ea typeface="Arial"/>
              <a:cs typeface="Arial"/>
              <a:sym typeface="Wingdings" pitchFamily="2" charset="2"/>
            </a:rPr>
            <a:t>l’Idex</a:t>
          </a:r>
          <a:endParaRPr lang="en-US" sz="1600" b="0" dirty="0"/>
        </a:p>
      </dgm:t>
    </dgm:pt>
    <dgm:pt modelId="{57192036-27E3-4C52-A5CC-1E972C5D67C4}" type="parTrans" cxnId="{A30803EA-8AB7-4C69-8246-CFE5FE25647A}">
      <dgm:prSet/>
      <dgm:spPr/>
      <dgm:t>
        <a:bodyPr/>
        <a:lstStyle/>
        <a:p>
          <a:endParaRPr lang="en-US" sz="1400"/>
        </a:p>
      </dgm:t>
    </dgm:pt>
    <dgm:pt modelId="{D9E2E306-68E4-407A-83F7-8AF60B576D3D}" type="sibTrans" cxnId="{A30803EA-8AB7-4C69-8246-CFE5FE25647A}">
      <dgm:prSet/>
      <dgm:spPr>
        <a:solidFill>
          <a:srgbClr val="00AFD7">
            <a:alpha val="90000"/>
          </a:srgbClr>
        </a:solidFill>
      </dgm:spPr>
      <dgm:t>
        <a:bodyPr/>
        <a:lstStyle/>
        <a:p>
          <a:endParaRPr lang="en-US"/>
        </a:p>
      </dgm:t>
    </dgm:pt>
    <dgm:pt modelId="{EA7AC67C-73C8-4F65-9136-7727F3BB43F5}">
      <dgm:prSet custT="1"/>
      <dgm:spPr>
        <a:solidFill>
          <a:srgbClr val="007EA1"/>
        </a:solidFill>
      </dgm:spPr>
      <dgm:t>
        <a:bodyPr/>
        <a:lstStyle/>
        <a:p>
          <a:pPr algn="ctr"/>
          <a:r>
            <a:rPr lang="en-US" sz="1800" b="1" dirty="0"/>
            <a:t>2018</a:t>
          </a:r>
          <a:r>
            <a:rPr lang="en-US" sz="1600" b="1" dirty="0"/>
            <a:t> </a:t>
          </a:r>
        </a:p>
        <a:p>
          <a:pPr algn="ctr"/>
          <a:r>
            <a:rPr lang="en-US" sz="1600" b="0" dirty="0" err="1"/>
            <a:t>Seul</a:t>
          </a:r>
          <a:r>
            <a:rPr lang="en-US" sz="1600" b="0" dirty="0"/>
            <a:t> </a:t>
          </a:r>
          <a:r>
            <a:rPr lang="en-US" sz="1600" b="0" dirty="0" err="1"/>
            <a:t>programme</a:t>
          </a:r>
          <a:r>
            <a:rPr lang="en-US" sz="1600" b="0" dirty="0"/>
            <a:t> </a:t>
          </a:r>
          <a:r>
            <a:rPr lang="en-US" sz="1600" b="0" dirty="0" err="1"/>
            <a:t>structurant</a:t>
          </a:r>
          <a:r>
            <a:rPr lang="en-US" sz="1600" b="0" dirty="0"/>
            <a:t> </a:t>
          </a:r>
          <a:r>
            <a:rPr lang="en-US" sz="1600" b="0" dirty="0" err="1"/>
            <a:t>autorisé</a:t>
          </a:r>
          <a:r>
            <a:rPr lang="en-US" sz="1600" b="0" dirty="0"/>
            <a:t> à </a:t>
          </a:r>
          <a:r>
            <a:rPr lang="en-US" sz="1600" b="0" dirty="0" err="1"/>
            <a:t>devenir</a:t>
          </a:r>
          <a:r>
            <a:rPr lang="en-US" sz="1600" b="0" dirty="0"/>
            <a:t> </a:t>
          </a:r>
          <a:r>
            <a:rPr lang="en-US" sz="1600" b="0" dirty="0" err="1"/>
            <a:t>Institut</a:t>
          </a:r>
          <a:r>
            <a:rPr lang="en-US" sz="1600" b="0" dirty="0"/>
            <a:t> après </a:t>
          </a:r>
          <a:r>
            <a:rPr lang="en-US" sz="1600" b="0" dirty="0" err="1"/>
            <a:t>avis</a:t>
          </a:r>
          <a:r>
            <a:rPr lang="en-US" sz="1600" b="0" dirty="0"/>
            <a:t> de </a:t>
          </a:r>
          <a:r>
            <a:rPr lang="en-US" sz="1600" b="0" dirty="0" err="1"/>
            <a:t>personnalités</a:t>
          </a:r>
          <a:r>
            <a:rPr lang="en-US" sz="1600" b="0" dirty="0"/>
            <a:t> </a:t>
          </a:r>
          <a:r>
            <a:rPr lang="en-US" sz="1600" b="0" dirty="0" err="1"/>
            <a:t>scientifiques</a:t>
          </a:r>
          <a:r>
            <a:rPr lang="en-US" sz="1600" b="0" dirty="0"/>
            <a:t> </a:t>
          </a:r>
          <a:r>
            <a:rPr lang="en-US" sz="1600" b="0" dirty="0" err="1"/>
            <a:t>extérieures</a:t>
          </a:r>
          <a:r>
            <a:rPr lang="en-US" sz="1600" b="0" dirty="0"/>
            <a:t> </a:t>
          </a:r>
        </a:p>
      </dgm:t>
    </dgm:pt>
    <dgm:pt modelId="{304779AA-D9D2-4E54-BAE1-885DB316E894}" type="parTrans" cxnId="{8161B91F-87D2-477E-BAC9-1C5D202F5599}">
      <dgm:prSet/>
      <dgm:spPr/>
      <dgm:t>
        <a:bodyPr/>
        <a:lstStyle/>
        <a:p>
          <a:endParaRPr lang="en-US" sz="1400"/>
        </a:p>
      </dgm:t>
    </dgm:pt>
    <dgm:pt modelId="{8FC079AC-A90E-41A7-9881-A92D473935B5}" type="sibTrans" cxnId="{8161B91F-87D2-477E-BAC9-1C5D202F5599}">
      <dgm:prSet/>
      <dgm:spPr>
        <a:solidFill>
          <a:srgbClr val="00AFD7">
            <a:alpha val="90000"/>
          </a:srgbClr>
        </a:solidFill>
      </dgm:spPr>
      <dgm:t>
        <a:bodyPr/>
        <a:lstStyle/>
        <a:p>
          <a:endParaRPr lang="en-US"/>
        </a:p>
      </dgm:t>
    </dgm:pt>
    <dgm:pt modelId="{D3BA76CD-43BE-4C6B-AECE-C89108CC96CD}">
      <dgm:prSet custT="1"/>
      <dgm:spPr>
        <a:solidFill>
          <a:srgbClr val="007EA1"/>
        </a:solidFill>
      </dgm:spPr>
      <dgm:t>
        <a:bodyPr/>
        <a:lstStyle/>
        <a:p>
          <a:pPr algn="ctr"/>
          <a:r>
            <a:rPr lang="fr-FR" sz="1800" b="1" dirty="0"/>
            <a:t>2013</a:t>
          </a:r>
          <a:r>
            <a:rPr lang="fr-FR" sz="1600" b="1" dirty="0"/>
            <a:t> </a:t>
          </a:r>
        </a:p>
        <a:p>
          <a:pPr algn="ctr"/>
          <a:r>
            <a:rPr lang="fr-FR" sz="1600" b="0" dirty="0"/>
            <a:t>Axe interdisciplinaire MTC-NSC</a:t>
          </a:r>
        </a:p>
      </dgm:t>
    </dgm:pt>
    <dgm:pt modelId="{C9252E0D-C10F-4CD5-AF04-DBD727B34A4E}" type="sibTrans" cxnId="{18078E10-5FE9-49B2-B88B-5CA78C8E8FEC}">
      <dgm:prSet/>
      <dgm:spPr>
        <a:solidFill>
          <a:srgbClr val="00AFD7">
            <a:alpha val="89804"/>
          </a:srgbClr>
        </a:solidFill>
      </dgm:spPr>
      <dgm:t>
        <a:bodyPr/>
        <a:lstStyle/>
        <a:p>
          <a:endParaRPr lang="en-US"/>
        </a:p>
      </dgm:t>
    </dgm:pt>
    <dgm:pt modelId="{947808E0-AF63-403E-808A-5037795E8495}" type="parTrans" cxnId="{18078E10-5FE9-49B2-B88B-5CA78C8E8FEC}">
      <dgm:prSet/>
      <dgm:spPr/>
      <dgm:t>
        <a:bodyPr/>
        <a:lstStyle/>
        <a:p>
          <a:endParaRPr lang="en-US" sz="1400"/>
        </a:p>
      </dgm:t>
    </dgm:pt>
    <dgm:pt modelId="{53C63365-E60E-4FBA-B449-F85A903AE425}">
      <dgm:prSet custT="1"/>
      <dgm:spPr>
        <a:solidFill>
          <a:srgbClr val="007EA1"/>
        </a:solidFill>
      </dgm:spPr>
      <dgm:t>
        <a:bodyPr/>
        <a:lstStyle/>
        <a:p>
          <a:pPr marL="0" marR="0" lvl="0" indent="0" algn="ctr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i="0" u="none" strike="noStrike" cap="none" dirty="0">
              <a:ea typeface="Arial"/>
              <a:cs typeface="Arial"/>
              <a:sym typeface="Arial"/>
            </a:rPr>
            <a:t>2020</a:t>
          </a:r>
          <a:r>
            <a:rPr lang="en-US" sz="1600" b="1" i="0" u="none" strike="noStrike" cap="none" baseline="0" dirty="0">
              <a:ea typeface="Arial"/>
              <a:cs typeface="Arial"/>
              <a:sym typeface="Arial"/>
            </a:rPr>
            <a:t> </a:t>
          </a:r>
        </a:p>
        <a:p>
          <a:pPr marL="0" marR="0" lvl="0" indent="0" algn="ctr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0" i="0" u="none" strike="noStrike" cap="none" baseline="0" dirty="0" err="1">
              <a:ea typeface="Arial"/>
              <a:cs typeface="Arial"/>
              <a:sym typeface="Arial"/>
            </a:rPr>
            <a:t>Composante</a:t>
          </a:r>
          <a:r>
            <a:rPr lang="en-US" sz="1600" b="0" i="0" u="none" strike="noStrike" cap="none" baseline="0" dirty="0">
              <a:ea typeface="Arial"/>
              <a:cs typeface="Arial"/>
              <a:sym typeface="Arial"/>
            </a:rPr>
            <a:t> </a:t>
          </a:r>
          <a:r>
            <a:rPr lang="en-US" sz="1600" b="0" i="0" u="none" strike="noStrike" cap="none" baseline="0" dirty="0" err="1">
              <a:ea typeface="Arial"/>
              <a:cs typeface="Arial"/>
              <a:sym typeface="Arial"/>
            </a:rPr>
            <a:t>pérenne</a:t>
          </a:r>
          <a:r>
            <a:rPr lang="en-US" sz="1600" b="0" i="0" u="none" strike="noStrike" cap="none" baseline="0" dirty="0">
              <a:ea typeface="Arial"/>
              <a:cs typeface="Arial"/>
              <a:sym typeface="Arial"/>
            </a:rPr>
            <a:t> de </a:t>
          </a:r>
          <a:r>
            <a:rPr lang="en-US" sz="1600" b="0" i="0" u="none" strike="noStrike" cap="none" baseline="0" dirty="0" err="1">
              <a:ea typeface="Arial"/>
              <a:cs typeface="Arial"/>
              <a:sym typeface="Arial"/>
            </a:rPr>
            <a:t>l’Université</a:t>
          </a:r>
          <a:r>
            <a:rPr lang="en-US" sz="1600" b="0" i="0" u="none" strike="noStrike" cap="none" baseline="0" dirty="0">
              <a:ea typeface="Arial"/>
              <a:cs typeface="Arial"/>
              <a:sym typeface="Arial"/>
            </a:rPr>
            <a:t> Côte d’Azur  </a:t>
          </a:r>
        </a:p>
        <a:p>
          <a:pPr marL="0" marR="0" lvl="0" indent="0" algn="ctr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0" i="0" u="none" strike="noStrike" cap="none" baseline="0" dirty="0" err="1">
              <a:ea typeface="Arial"/>
              <a:cs typeface="Arial"/>
              <a:sym typeface="Arial"/>
            </a:rPr>
            <a:t>en</a:t>
          </a:r>
          <a:r>
            <a:rPr lang="en-US" sz="1600" b="0" i="0" u="none" strike="noStrike" cap="none" baseline="0" dirty="0">
              <a:ea typeface="Arial"/>
              <a:cs typeface="Arial"/>
              <a:sym typeface="Arial"/>
            </a:rPr>
            <a:t> charge de deux formations</a:t>
          </a:r>
          <a:endParaRPr lang="en-US" sz="1600" b="0" i="0" u="none" strike="noStrike" cap="none" dirty="0">
            <a:ea typeface="Arial"/>
            <a:cs typeface="Arial"/>
            <a:sym typeface="Arial"/>
          </a:endParaRPr>
        </a:p>
      </dgm:t>
    </dgm:pt>
    <dgm:pt modelId="{1FBB5F5F-C8B9-4FD6-92B2-D0C3C987D7B4}" type="sibTrans" cxnId="{542ECB32-BD99-4B5D-BA2F-B4FF26E3C45F}">
      <dgm:prSet/>
      <dgm:spPr/>
      <dgm:t>
        <a:bodyPr/>
        <a:lstStyle/>
        <a:p>
          <a:endParaRPr lang="fr-FR"/>
        </a:p>
      </dgm:t>
    </dgm:pt>
    <dgm:pt modelId="{32580EFC-9C0D-49E1-B38A-966AF1497CB6}" type="parTrans" cxnId="{542ECB32-BD99-4B5D-BA2F-B4FF26E3C45F}">
      <dgm:prSet/>
      <dgm:spPr/>
      <dgm:t>
        <a:bodyPr/>
        <a:lstStyle/>
        <a:p>
          <a:endParaRPr lang="fr-FR" sz="1400"/>
        </a:p>
      </dgm:t>
    </dgm:pt>
    <dgm:pt modelId="{07902602-7776-4077-BB15-30254C30552A}" type="pres">
      <dgm:prSet presAssocID="{C2A335F2-A611-475E-89A8-E702EEE9ABBE}" presName="outerComposite" presStyleCnt="0">
        <dgm:presLayoutVars>
          <dgm:chMax val="5"/>
          <dgm:dir/>
          <dgm:resizeHandles val="exact"/>
        </dgm:presLayoutVars>
      </dgm:prSet>
      <dgm:spPr/>
    </dgm:pt>
    <dgm:pt modelId="{9914A7BF-BBA9-4E93-ABCD-B7548ACB55A2}" type="pres">
      <dgm:prSet presAssocID="{C2A335F2-A611-475E-89A8-E702EEE9ABBE}" presName="dummyMaxCanvas" presStyleCnt="0">
        <dgm:presLayoutVars/>
      </dgm:prSet>
      <dgm:spPr/>
    </dgm:pt>
    <dgm:pt modelId="{5BF0CFA9-8D30-436A-A9B2-738CC20C02D8}" type="pres">
      <dgm:prSet presAssocID="{C2A335F2-A611-475E-89A8-E702EEE9ABBE}" presName="FourNodes_1" presStyleLbl="node1" presStyleIdx="0" presStyleCnt="4" custLinFactNeighborX="-24846">
        <dgm:presLayoutVars>
          <dgm:bulletEnabled val="1"/>
        </dgm:presLayoutVars>
      </dgm:prSet>
      <dgm:spPr/>
    </dgm:pt>
    <dgm:pt modelId="{8FEF0A4C-F4AA-489E-9961-8B3C69A008EA}" type="pres">
      <dgm:prSet presAssocID="{C2A335F2-A611-475E-89A8-E702EEE9ABBE}" presName="FourNodes_2" presStyleLbl="node1" presStyleIdx="1" presStyleCnt="4" custLinFactNeighborX="-1043" custLinFactNeighborY="-5129">
        <dgm:presLayoutVars>
          <dgm:bulletEnabled val="1"/>
        </dgm:presLayoutVars>
      </dgm:prSet>
      <dgm:spPr/>
    </dgm:pt>
    <dgm:pt modelId="{20B1FDD8-23F4-4503-8E6A-6B231418356C}" type="pres">
      <dgm:prSet presAssocID="{C2A335F2-A611-475E-89A8-E702EEE9ABBE}" presName="FourNodes_3" presStyleLbl="node1" presStyleIdx="2" presStyleCnt="4" custLinFactNeighborX="-3549" custLinFactNeighborY="-5999">
        <dgm:presLayoutVars>
          <dgm:bulletEnabled val="1"/>
        </dgm:presLayoutVars>
      </dgm:prSet>
      <dgm:spPr/>
    </dgm:pt>
    <dgm:pt modelId="{5FB68021-A315-4F08-A6F2-9F5BBDDD37BE}" type="pres">
      <dgm:prSet presAssocID="{C2A335F2-A611-475E-89A8-E702EEE9ABBE}" presName="FourNodes_4" presStyleLbl="node1" presStyleIdx="3" presStyleCnt="4" custLinFactNeighborX="-3165" custLinFactNeighborY="-8211">
        <dgm:presLayoutVars>
          <dgm:bulletEnabled val="1"/>
        </dgm:presLayoutVars>
      </dgm:prSet>
      <dgm:spPr/>
    </dgm:pt>
    <dgm:pt modelId="{4D6F7D6D-6838-406B-9A87-DCB3FBC32588}" type="pres">
      <dgm:prSet presAssocID="{C2A335F2-A611-475E-89A8-E702EEE9ABBE}" presName="FourConn_1-2" presStyleLbl="fgAccFollowNode1" presStyleIdx="0" presStyleCnt="3" custLinFactNeighborX="-9281" custLinFactNeighborY="-16722">
        <dgm:presLayoutVars>
          <dgm:bulletEnabled val="1"/>
        </dgm:presLayoutVars>
      </dgm:prSet>
      <dgm:spPr/>
    </dgm:pt>
    <dgm:pt modelId="{F7A86C33-8EEA-4E2F-B062-10E35B1F3C4C}" type="pres">
      <dgm:prSet presAssocID="{C2A335F2-A611-475E-89A8-E702EEE9ABBE}" presName="FourConn_2-3" presStyleLbl="fgAccFollowNode1" presStyleIdx="1" presStyleCnt="3" custLinFactNeighborX="-21042" custLinFactNeighborY="-18113">
        <dgm:presLayoutVars>
          <dgm:bulletEnabled val="1"/>
        </dgm:presLayoutVars>
      </dgm:prSet>
      <dgm:spPr/>
    </dgm:pt>
    <dgm:pt modelId="{8D142969-542B-461B-91DD-2590A737FE4C}" type="pres">
      <dgm:prSet presAssocID="{C2A335F2-A611-475E-89A8-E702EEE9ABBE}" presName="FourConn_3-4" presStyleLbl="fgAccFollowNode1" presStyleIdx="2" presStyleCnt="3" custLinFactNeighborX="-19971" custLinFactNeighborY="-19544">
        <dgm:presLayoutVars>
          <dgm:bulletEnabled val="1"/>
        </dgm:presLayoutVars>
      </dgm:prSet>
      <dgm:spPr/>
    </dgm:pt>
    <dgm:pt modelId="{BE774A4B-9591-4399-820C-C98A0A1C2EF6}" type="pres">
      <dgm:prSet presAssocID="{C2A335F2-A611-475E-89A8-E702EEE9ABBE}" presName="FourNodes_1_text" presStyleLbl="node1" presStyleIdx="3" presStyleCnt="4">
        <dgm:presLayoutVars>
          <dgm:bulletEnabled val="1"/>
        </dgm:presLayoutVars>
      </dgm:prSet>
      <dgm:spPr/>
    </dgm:pt>
    <dgm:pt modelId="{652A4CE4-13E5-4534-A1DB-034A657C34D4}" type="pres">
      <dgm:prSet presAssocID="{C2A335F2-A611-475E-89A8-E702EEE9ABBE}" presName="FourNodes_2_text" presStyleLbl="node1" presStyleIdx="3" presStyleCnt="4">
        <dgm:presLayoutVars>
          <dgm:bulletEnabled val="1"/>
        </dgm:presLayoutVars>
      </dgm:prSet>
      <dgm:spPr/>
    </dgm:pt>
    <dgm:pt modelId="{F095FE96-389F-4CF6-BD5D-21C8BE80D832}" type="pres">
      <dgm:prSet presAssocID="{C2A335F2-A611-475E-89A8-E702EEE9ABBE}" presName="FourNodes_3_text" presStyleLbl="node1" presStyleIdx="3" presStyleCnt="4">
        <dgm:presLayoutVars>
          <dgm:bulletEnabled val="1"/>
        </dgm:presLayoutVars>
      </dgm:prSet>
      <dgm:spPr/>
    </dgm:pt>
    <dgm:pt modelId="{E8D923C3-CCC2-4B3B-96A4-2803AD677156}" type="pres">
      <dgm:prSet presAssocID="{C2A335F2-A611-475E-89A8-E702EEE9ABB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D363804-7199-4CC3-9051-6362C1E3382C}" type="presOf" srcId="{8FC079AC-A90E-41A7-9881-A92D473935B5}" destId="{8D142969-542B-461B-91DD-2590A737FE4C}" srcOrd="0" destOrd="0" presId="urn:microsoft.com/office/officeart/2005/8/layout/vProcess5"/>
    <dgm:cxn modelId="{18078E10-5FE9-49B2-B88B-5CA78C8E8FEC}" srcId="{C2A335F2-A611-475E-89A8-E702EEE9ABBE}" destId="{D3BA76CD-43BE-4C6B-AECE-C89108CC96CD}" srcOrd="0" destOrd="0" parTransId="{947808E0-AF63-403E-808A-5037795E8495}" sibTransId="{C9252E0D-C10F-4CD5-AF04-DBD727B34A4E}"/>
    <dgm:cxn modelId="{99D7C110-8893-44D1-9D0F-A6D22084256D}" type="presOf" srcId="{D3BA76CD-43BE-4C6B-AECE-C89108CC96CD}" destId="{5BF0CFA9-8D30-436A-A9B2-738CC20C02D8}" srcOrd="0" destOrd="0" presId="urn:microsoft.com/office/officeart/2005/8/layout/vProcess5"/>
    <dgm:cxn modelId="{8161B91F-87D2-477E-BAC9-1C5D202F5599}" srcId="{C2A335F2-A611-475E-89A8-E702EEE9ABBE}" destId="{EA7AC67C-73C8-4F65-9136-7727F3BB43F5}" srcOrd="2" destOrd="0" parTransId="{304779AA-D9D2-4E54-BAE1-885DB316E894}" sibTransId="{8FC079AC-A90E-41A7-9881-A92D473935B5}"/>
    <dgm:cxn modelId="{542ECB32-BD99-4B5D-BA2F-B4FF26E3C45F}" srcId="{C2A335F2-A611-475E-89A8-E702EEE9ABBE}" destId="{53C63365-E60E-4FBA-B449-F85A903AE425}" srcOrd="3" destOrd="0" parTransId="{32580EFC-9C0D-49E1-B38A-966AF1497CB6}" sibTransId="{1FBB5F5F-C8B9-4FD6-92B2-D0C3C987D7B4}"/>
    <dgm:cxn modelId="{6CF04033-343A-4AFA-BE0D-2B36978E1FB1}" type="presOf" srcId="{53C63365-E60E-4FBA-B449-F85A903AE425}" destId="{5FB68021-A315-4F08-A6F2-9F5BBDDD37BE}" srcOrd="0" destOrd="0" presId="urn:microsoft.com/office/officeart/2005/8/layout/vProcess5"/>
    <dgm:cxn modelId="{CC38135B-9EC6-4CB4-9611-CF47B9B12C63}" type="presOf" srcId="{53C63365-E60E-4FBA-B449-F85A903AE425}" destId="{E8D923C3-CCC2-4B3B-96A4-2803AD677156}" srcOrd="1" destOrd="0" presId="urn:microsoft.com/office/officeart/2005/8/layout/vProcess5"/>
    <dgm:cxn modelId="{146DB5A5-48C0-4FA3-8006-D3BDFA12C5F7}" type="presOf" srcId="{D9E2E306-68E4-407A-83F7-8AF60B576D3D}" destId="{F7A86C33-8EEA-4E2F-B062-10E35B1F3C4C}" srcOrd="0" destOrd="0" presId="urn:microsoft.com/office/officeart/2005/8/layout/vProcess5"/>
    <dgm:cxn modelId="{490676B7-28ED-48A0-9D8F-153E11FDD796}" type="presOf" srcId="{EA7AC67C-73C8-4F65-9136-7727F3BB43F5}" destId="{20B1FDD8-23F4-4503-8E6A-6B231418356C}" srcOrd="0" destOrd="0" presId="urn:microsoft.com/office/officeart/2005/8/layout/vProcess5"/>
    <dgm:cxn modelId="{FCC721DF-0C6C-4460-9128-17A6D44E8E8B}" type="presOf" srcId="{C9252E0D-C10F-4CD5-AF04-DBD727B34A4E}" destId="{4D6F7D6D-6838-406B-9A87-DCB3FBC32588}" srcOrd="0" destOrd="0" presId="urn:microsoft.com/office/officeart/2005/8/layout/vProcess5"/>
    <dgm:cxn modelId="{7D07FDE3-059C-4346-8855-048A04571C7C}" type="presOf" srcId="{C2A335F2-A611-475E-89A8-E702EEE9ABBE}" destId="{07902602-7776-4077-BB15-30254C30552A}" srcOrd="0" destOrd="0" presId="urn:microsoft.com/office/officeart/2005/8/layout/vProcess5"/>
    <dgm:cxn modelId="{2E0E49E9-9E76-48DA-9F11-03877D87E714}" type="presOf" srcId="{D3BA76CD-43BE-4C6B-AECE-C89108CC96CD}" destId="{BE774A4B-9591-4399-820C-C98A0A1C2EF6}" srcOrd="1" destOrd="0" presId="urn:microsoft.com/office/officeart/2005/8/layout/vProcess5"/>
    <dgm:cxn modelId="{EEA2A7E9-0371-4BB4-A4D1-B5EE41403F25}" type="presOf" srcId="{1572E14C-55B1-42D7-8C11-95F1C9084654}" destId="{652A4CE4-13E5-4534-A1DB-034A657C34D4}" srcOrd="1" destOrd="0" presId="urn:microsoft.com/office/officeart/2005/8/layout/vProcess5"/>
    <dgm:cxn modelId="{A30803EA-8AB7-4C69-8246-CFE5FE25647A}" srcId="{C2A335F2-A611-475E-89A8-E702EEE9ABBE}" destId="{1572E14C-55B1-42D7-8C11-95F1C9084654}" srcOrd="1" destOrd="0" parTransId="{57192036-27E3-4C52-A5CC-1E972C5D67C4}" sibTransId="{D9E2E306-68E4-407A-83F7-8AF60B576D3D}"/>
    <dgm:cxn modelId="{A803D6F0-C4F9-49C0-BA1F-9B46F8747F23}" type="presOf" srcId="{1572E14C-55B1-42D7-8C11-95F1C9084654}" destId="{8FEF0A4C-F4AA-489E-9961-8B3C69A008EA}" srcOrd="0" destOrd="0" presId="urn:microsoft.com/office/officeart/2005/8/layout/vProcess5"/>
    <dgm:cxn modelId="{434DDAF9-DB68-4967-899F-580DECBCFD7A}" type="presOf" srcId="{EA7AC67C-73C8-4F65-9136-7727F3BB43F5}" destId="{F095FE96-389F-4CF6-BD5D-21C8BE80D832}" srcOrd="1" destOrd="0" presId="urn:microsoft.com/office/officeart/2005/8/layout/vProcess5"/>
    <dgm:cxn modelId="{A0F7A933-D1FC-409D-B0AF-00F614C72D38}" type="presParOf" srcId="{07902602-7776-4077-BB15-30254C30552A}" destId="{9914A7BF-BBA9-4E93-ABCD-B7548ACB55A2}" srcOrd="0" destOrd="0" presId="urn:microsoft.com/office/officeart/2005/8/layout/vProcess5"/>
    <dgm:cxn modelId="{8542B5F3-07B6-4E41-8638-3E8E1F03839D}" type="presParOf" srcId="{07902602-7776-4077-BB15-30254C30552A}" destId="{5BF0CFA9-8D30-436A-A9B2-738CC20C02D8}" srcOrd="1" destOrd="0" presId="urn:microsoft.com/office/officeart/2005/8/layout/vProcess5"/>
    <dgm:cxn modelId="{3BD2228B-7D35-4F03-B457-2CB0F44689AD}" type="presParOf" srcId="{07902602-7776-4077-BB15-30254C30552A}" destId="{8FEF0A4C-F4AA-489E-9961-8B3C69A008EA}" srcOrd="2" destOrd="0" presId="urn:microsoft.com/office/officeart/2005/8/layout/vProcess5"/>
    <dgm:cxn modelId="{29B364A9-8FB0-4AEC-ADB1-5FBDD1DEEBF6}" type="presParOf" srcId="{07902602-7776-4077-BB15-30254C30552A}" destId="{20B1FDD8-23F4-4503-8E6A-6B231418356C}" srcOrd="3" destOrd="0" presId="urn:microsoft.com/office/officeart/2005/8/layout/vProcess5"/>
    <dgm:cxn modelId="{6716FF95-2497-448B-A7C5-0717496E6EA6}" type="presParOf" srcId="{07902602-7776-4077-BB15-30254C30552A}" destId="{5FB68021-A315-4F08-A6F2-9F5BBDDD37BE}" srcOrd="4" destOrd="0" presId="urn:microsoft.com/office/officeart/2005/8/layout/vProcess5"/>
    <dgm:cxn modelId="{D5B8374F-61FA-4A11-B16A-3428D4A7481B}" type="presParOf" srcId="{07902602-7776-4077-BB15-30254C30552A}" destId="{4D6F7D6D-6838-406B-9A87-DCB3FBC32588}" srcOrd="5" destOrd="0" presId="urn:microsoft.com/office/officeart/2005/8/layout/vProcess5"/>
    <dgm:cxn modelId="{00D9F63A-5270-4D66-B951-F8DE61B878F4}" type="presParOf" srcId="{07902602-7776-4077-BB15-30254C30552A}" destId="{F7A86C33-8EEA-4E2F-B062-10E35B1F3C4C}" srcOrd="6" destOrd="0" presId="urn:microsoft.com/office/officeart/2005/8/layout/vProcess5"/>
    <dgm:cxn modelId="{BF12F96D-813D-434E-9B11-68E2B50B5D92}" type="presParOf" srcId="{07902602-7776-4077-BB15-30254C30552A}" destId="{8D142969-542B-461B-91DD-2590A737FE4C}" srcOrd="7" destOrd="0" presId="urn:microsoft.com/office/officeart/2005/8/layout/vProcess5"/>
    <dgm:cxn modelId="{6E4FEAA6-C477-4071-8DAC-FB2476AC2306}" type="presParOf" srcId="{07902602-7776-4077-BB15-30254C30552A}" destId="{BE774A4B-9591-4399-820C-C98A0A1C2EF6}" srcOrd="8" destOrd="0" presId="urn:microsoft.com/office/officeart/2005/8/layout/vProcess5"/>
    <dgm:cxn modelId="{B6096A55-59A7-498A-9EDA-2971D0FABF83}" type="presParOf" srcId="{07902602-7776-4077-BB15-30254C30552A}" destId="{652A4CE4-13E5-4534-A1DB-034A657C34D4}" srcOrd="9" destOrd="0" presId="urn:microsoft.com/office/officeart/2005/8/layout/vProcess5"/>
    <dgm:cxn modelId="{16472F7C-41CB-49A4-84C9-9E172B3D0AD5}" type="presParOf" srcId="{07902602-7776-4077-BB15-30254C30552A}" destId="{F095FE96-389F-4CF6-BD5D-21C8BE80D832}" srcOrd="10" destOrd="0" presId="urn:microsoft.com/office/officeart/2005/8/layout/vProcess5"/>
    <dgm:cxn modelId="{A39284CB-12F4-4AA3-8C53-FE7D08895601}" type="presParOf" srcId="{07902602-7776-4077-BB15-30254C30552A}" destId="{E8D923C3-CCC2-4B3B-96A4-2803AD67715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B34A6-62AB-48E3-A48D-DD76FC4B8F63}">
      <dsp:nvSpPr>
        <dsp:cNvPr id="0" name=""/>
        <dsp:cNvSpPr/>
      </dsp:nvSpPr>
      <dsp:spPr>
        <a:xfrm>
          <a:off x="1048438" y="929003"/>
          <a:ext cx="1494195" cy="1494195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02816-534F-45AD-9DDB-A4135A31BB82}">
      <dsp:nvSpPr>
        <dsp:cNvPr id="0" name=""/>
        <dsp:cNvSpPr/>
      </dsp:nvSpPr>
      <dsp:spPr>
        <a:xfrm>
          <a:off x="1350093" y="1239055"/>
          <a:ext cx="857325" cy="8573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F172D-FD58-42AC-95A3-06ECAC8EA2FA}">
      <dsp:nvSpPr>
        <dsp:cNvPr id="0" name=""/>
        <dsp:cNvSpPr/>
      </dsp:nvSpPr>
      <dsp:spPr>
        <a:xfrm>
          <a:off x="530515" y="2573052"/>
          <a:ext cx="2449500" cy="120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b="1" kern="1200" dirty="0">
              <a:solidFill>
                <a:schemeClr val="bg1"/>
              </a:solidFill>
            </a:rPr>
            <a:t>Cognition </a:t>
          </a:r>
          <a:r>
            <a:rPr lang="fr-FR" sz="1600" kern="1200" dirty="0">
              <a:solidFill>
                <a:schemeClr val="bg1"/>
              </a:solidFill>
            </a:rPr>
            <a:t>~ 20</a:t>
          </a:r>
          <a:endParaRPr lang="fr-FR" sz="1600" b="1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b="0" kern="1200" dirty="0">
              <a:solidFill>
                <a:schemeClr val="bg1"/>
              </a:solidFill>
            </a:rPr>
            <a:t>MSHS, BCL, GREDEG, LAPCOS, LHAMESS, COBTEK, LINE</a:t>
          </a:r>
          <a:endParaRPr lang="en-US" sz="1600" b="0" kern="1200" dirty="0">
            <a:solidFill>
              <a:schemeClr val="bg1"/>
            </a:solidFill>
          </a:endParaRPr>
        </a:p>
      </dsp:txBody>
      <dsp:txXfrm>
        <a:off x="530515" y="2573052"/>
        <a:ext cx="2449500" cy="1205859"/>
      </dsp:txXfrm>
    </dsp:sp>
    <dsp:sp modelId="{457FD7E7-55AB-48BF-AD16-35C0B40A4C52}">
      <dsp:nvSpPr>
        <dsp:cNvPr id="0" name=""/>
        <dsp:cNvSpPr/>
      </dsp:nvSpPr>
      <dsp:spPr>
        <a:xfrm>
          <a:off x="3906474" y="945783"/>
          <a:ext cx="1494195" cy="149419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158B6-975C-44EF-851C-F11F741AFFCE}">
      <dsp:nvSpPr>
        <dsp:cNvPr id="0" name=""/>
        <dsp:cNvSpPr/>
      </dsp:nvSpPr>
      <dsp:spPr>
        <a:xfrm>
          <a:off x="4175925" y="1260951"/>
          <a:ext cx="857325" cy="857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11922-E437-4160-8305-D3C3AE26D693}">
      <dsp:nvSpPr>
        <dsp:cNvPr id="0" name=""/>
        <dsp:cNvSpPr/>
      </dsp:nvSpPr>
      <dsp:spPr>
        <a:xfrm>
          <a:off x="3453650" y="2573052"/>
          <a:ext cx="2449500" cy="120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b="1" kern="1200" dirty="0">
              <a:solidFill>
                <a:schemeClr val="bg1"/>
              </a:solidFill>
            </a:rPr>
            <a:t>MODELISATION </a:t>
          </a:r>
          <a:r>
            <a:rPr lang="fr-FR" sz="1600" kern="1200" dirty="0">
              <a:solidFill>
                <a:schemeClr val="bg1"/>
              </a:solidFill>
            </a:rPr>
            <a:t>~ 80 </a:t>
          </a:r>
          <a:endParaRPr lang="fr-FR" sz="1600" b="1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kern="1200" dirty="0">
              <a:solidFill>
                <a:schemeClr val="bg1"/>
              </a:solidFill>
            </a:rPr>
            <a:t>LJAD, I3S, Inria, LEAT, </a:t>
          </a:r>
          <a:r>
            <a:rPr lang="fr-FR" sz="1400" kern="1200" dirty="0" err="1">
              <a:solidFill>
                <a:schemeClr val="bg1"/>
              </a:solidFill>
            </a:rPr>
            <a:t>INPhiNi</a:t>
          </a:r>
          <a:r>
            <a:rPr lang="fr-FR" sz="1400" kern="1200" dirty="0">
              <a:solidFill>
                <a:schemeClr val="bg1"/>
              </a:solidFill>
            </a:rPr>
            <a:t>, ICN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453650" y="2573052"/>
        <a:ext cx="2449500" cy="1205859"/>
      </dsp:txXfrm>
    </dsp:sp>
    <dsp:sp modelId="{6B1124D6-5E83-453F-8CB3-963A5D8D0F6A}">
      <dsp:nvSpPr>
        <dsp:cNvPr id="0" name=""/>
        <dsp:cNvSpPr/>
      </dsp:nvSpPr>
      <dsp:spPr>
        <a:xfrm>
          <a:off x="6912241" y="920620"/>
          <a:ext cx="1494195" cy="1494195"/>
        </a:xfrm>
        <a:prstGeom prst="round2DiagRect">
          <a:avLst>
            <a:gd name="adj1" fmla="val 29727"/>
            <a:gd name="adj2" fmla="val 0"/>
          </a:avLst>
        </a:prstGeom>
        <a:solidFill>
          <a:srgbClr val="FFA7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73D4C-613A-45AB-91AB-9C3AD240150B}">
      <dsp:nvSpPr>
        <dsp:cNvPr id="0" name=""/>
        <dsp:cNvSpPr/>
      </dsp:nvSpPr>
      <dsp:spPr>
        <a:xfrm>
          <a:off x="7230679" y="1239055"/>
          <a:ext cx="857325" cy="8573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3FD74-2CF1-4232-B065-58AEFF3CD866}">
      <dsp:nvSpPr>
        <dsp:cNvPr id="0" name=""/>
        <dsp:cNvSpPr/>
      </dsp:nvSpPr>
      <dsp:spPr>
        <a:xfrm>
          <a:off x="6554693" y="2567879"/>
          <a:ext cx="2449500" cy="120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b="1" kern="1200" dirty="0">
              <a:solidFill>
                <a:schemeClr val="bg1"/>
              </a:solidFill>
            </a:rPr>
            <a:t>SANTE </a:t>
          </a:r>
          <a:r>
            <a:rPr lang="fr-FR" sz="1600" kern="1200" dirty="0">
              <a:solidFill>
                <a:schemeClr val="bg1"/>
              </a:solidFill>
            </a:rPr>
            <a:t>~ 20</a:t>
          </a:r>
          <a:endParaRPr lang="fr-FR" sz="1600" b="1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kern="1200" dirty="0">
              <a:solidFill>
                <a:schemeClr val="bg1"/>
              </a:solidFill>
            </a:rPr>
            <a:t>Centre Mémoire, Neurosciences Cliniques, Imagerie, Gérontologie, CHU </a:t>
          </a:r>
          <a:r>
            <a:rPr lang="fr-FR" sz="1400" kern="1200" dirty="0" err="1">
              <a:solidFill>
                <a:schemeClr val="bg1"/>
              </a:solidFill>
            </a:rPr>
            <a:t>Lenval</a:t>
          </a:r>
          <a:r>
            <a:rPr lang="fr-FR" sz="1400" kern="1200" dirty="0">
              <a:solidFill>
                <a:schemeClr val="bg1"/>
              </a:solidFill>
            </a:rPr>
            <a:t>, FRIS</a:t>
          </a:r>
        </a:p>
      </dsp:txBody>
      <dsp:txXfrm>
        <a:off x="6554693" y="2567879"/>
        <a:ext cx="2449500" cy="1205859"/>
      </dsp:txXfrm>
    </dsp:sp>
    <dsp:sp modelId="{02E0EFFF-5376-491B-BDA1-00951F1D0112}">
      <dsp:nvSpPr>
        <dsp:cNvPr id="0" name=""/>
        <dsp:cNvSpPr/>
      </dsp:nvSpPr>
      <dsp:spPr>
        <a:xfrm>
          <a:off x="9666146" y="920620"/>
          <a:ext cx="1494195" cy="1494195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5FEB5-F496-4149-8579-77B0067E68EA}">
      <dsp:nvSpPr>
        <dsp:cNvPr id="0" name=""/>
        <dsp:cNvSpPr/>
      </dsp:nvSpPr>
      <dsp:spPr>
        <a:xfrm>
          <a:off x="9994517" y="1289020"/>
          <a:ext cx="857325" cy="8573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58775-2C0E-41AD-8C31-6E352BBD6FE9}">
      <dsp:nvSpPr>
        <dsp:cNvPr id="0" name=""/>
        <dsp:cNvSpPr/>
      </dsp:nvSpPr>
      <dsp:spPr>
        <a:xfrm>
          <a:off x="9190575" y="2586967"/>
          <a:ext cx="2449500" cy="120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b="1" kern="1200" dirty="0">
              <a:solidFill>
                <a:schemeClr val="bg1"/>
              </a:solidFill>
            </a:rPr>
            <a:t>BIOLOGIE </a:t>
          </a:r>
          <a:r>
            <a:rPr lang="fr-FR" sz="1600" kern="1200" dirty="0">
              <a:solidFill>
                <a:schemeClr val="bg1"/>
              </a:solidFill>
            </a:rPr>
            <a:t>~ 50</a:t>
          </a:r>
          <a:endParaRPr lang="fr-FR" sz="1600" b="1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400" kern="1200" dirty="0" err="1">
              <a:solidFill>
                <a:schemeClr val="bg1"/>
              </a:solidFill>
            </a:rPr>
            <a:t>ibV</a:t>
          </a:r>
          <a:r>
            <a:rPr lang="fr-FR" sz="1400" kern="1200" dirty="0">
              <a:solidFill>
                <a:schemeClr val="bg1"/>
              </a:solidFill>
            </a:rPr>
            <a:t>, IPMC, LP2M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9190575" y="2586967"/>
        <a:ext cx="2449500" cy="1205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0CFA9-8D30-436A-A9B2-738CC20C02D8}">
      <dsp:nvSpPr>
        <dsp:cNvPr id="0" name=""/>
        <dsp:cNvSpPr/>
      </dsp:nvSpPr>
      <dsp:spPr>
        <a:xfrm>
          <a:off x="0" y="0"/>
          <a:ext cx="5207466" cy="1144858"/>
        </a:xfrm>
        <a:prstGeom prst="roundRect">
          <a:avLst>
            <a:gd name="adj" fmla="val 10000"/>
          </a:avLst>
        </a:prstGeom>
        <a:solidFill>
          <a:srgbClr val="007EA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2013</a:t>
          </a:r>
          <a:r>
            <a:rPr lang="fr-FR" sz="1600" b="1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Axe interdisciplinaire MTC-NSC</a:t>
          </a:r>
        </a:p>
      </dsp:txBody>
      <dsp:txXfrm>
        <a:off x="33532" y="33532"/>
        <a:ext cx="3875334" cy="1077794"/>
      </dsp:txXfrm>
    </dsp:sp>
    <dsp:sp modelId="{8FEF0A4C-F4AA-489E-9961-8B3C69A008EA}">
      <dsp:nvSpPr>
        <dsp:cNvPr id="0" name=""/>
        <dsp:cNvSpPr/>
      </dsp:nvSpPr>
      <dsp:spPr>
        <a:xfrm>
          <a:off x="381811" y="1294294"/>
          <a:ext cx="5207466" cy="1144858"/>
        </a:xfrm>
        <a:prstGeom prst="roundRect">
          <a:avLst>
            <a:gd name="adj" fmla="val 10000"/>
          </a:avLst>
        </a:prstGeom>
        <a:solidFill>
          <a:srgbClr val="007EA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800"/>
            <a:buFont typeface="Arial"/>
            <a:buNone/>
          </a:pPr>
          <a:r>
            <a:rPr lang="en-US" sz="1800" b="1" i="0" u="none" strike="noStrike" kern="1200" cap="none" dirty="0">
              <a:ea typeface="Arial"/>
              <a:cs typeface="Arial"/>
              <a:sym typeface="Arial"/>
            </a:rPr>
            <a:t>2016 IDEX UCA Jedi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800"/>
            <a:buFont typeface="Arial"/>
            <a:buNone/>
          </a:pPr>
          <a:r>
            <a:rPr lang="en-US" sz="1600" b="0" i="0" u="none" strike="noStrike" kern="1200" cap="none" dirty="0" err="1">
              <a:ea typeface="Arial"/>
              <a:cs typeface="Arial"/>
              <a:sym typeface="Wingdings" pitchFamily="2" charset="2"/>
            </a:rPr>
            <a:t>Création</a:t>
          </a:r>
          <a:r>
            <a:rPr lang="en-US" sz="1600" b="0" i="0" u="none" strike="noStrike" kern="1200" cap="none" dirty="0">
              <a:ea typeface="Arial"/>
              <a:cs typeface="Arial"/>
              <a:sym typeface="Wingdings" pitchFamily="2" charset="2"/>
            </a:rPr>
            <a:t> de C@UCA -  1 des 9 </a:t>
          </a:r>
          <a:r>
            <a:rPr lang="en-US" sz="1600" b="0" i="0" u="none" strike="noStrike" kern="1200" cap="none" dirty="0" err="1">
              <a:ea typeface="Arial"/>
              <a:cs typeface="Arial"/>
              <a:sym typeface="Wingdings" pitchFamily="2" charset="2"/>
            </a:rPr>
            <a:t>programmes</a:t>
          </a:r>
          <a:r>
            <a:rPr lang="en-US" sz="1600" b="0" i="0" u="none" strike="noStrike" kern="1200" cap="none" dirty="0">
              <a:ea typeface="Arial"/>
              <a:cs typeface="Arial"/>
              <a:sym typeface="Wingdings" pitchFamily="2" charset="2"/>
            </a:rPr>
            <a:t> </a:t>
          </a:r>
          <a:r>
            <a:rPr lang="en-US" sz="1600" b="0" i="0" u="none" strike="noStrike" kern="1200" cap="none" dirty="0" err="1">
              <a:ea typeface="Arial"/>
              <a:cs typeface="Arial"/>
              <a:sym typeface="Wingdings" pitchFamily="2" charset="2"/>
            </a:rPr>
            <a:t>structurants</a:t>
          </a:r>
          <a:r>
            <a:rPr lang="en-US" sz="1600" b="0" i="0" u="none" strike="noStrike" kern="1200" cap="none" dirty="0">
              <a:ea typeface="Arial"/>
              <a:cs typeface="Arial"/>
              <a:sym typeface="Wingdings" pitchFamily="2" charset="2"/>
            </a:rPr>
            <a:t> de </a:t>
          </a:r>
          <a:r>
            <a:rPr lang="en-US" sz="1600" b="0" i="0" u="none" strike="noStrike" kern="1200" cap="none" dirty="0" err="1">
              <a:ea typeface="Arial"/>
              <a:cs typeface="Arial"/>
              <a:sym typeface="Wingdings" pitchFamily="2" charset="2"/>
            </a:rPr>
            <a:t>l’Idex</a:t>
          </a:r>
          <a:endParaRPr lang="en-US" sz="1600" b="0" kern="1200" dirty="0"/>
        </a:p>
      </dsp:txBody>
      <dsp:txXfrm>
        <a:off x="415343" y="1327826"/>
        <a:ext cx="3960119" cy="1077794"/>
      </dsp:txXfrm>
    </dsp:sp>
    <dsp:sp modelId="{20B1FDD8-23F4-4503-8E6A-6B231418356C}">
      <dsp:nvSpPr>
        <dsp:cNvPr id="0" name=""/>
        <dsp:cNvSpPr/>
      </dsp:nvSpPr>
      <dsp:spPr>
        <a:xfrm>
          <a:off x="680928" y="2637348"/>
          <a:ext cx="5207466" cy="1144858"/>
        </a:xfrm>
        <a:prstGeom prst="roundRect">
          <a:avLst>
            <a:gd name="adj" fmla="val 10000"/>
          </a:avLst>
        </a:prstGeom>
        <a:solidFill>
          <a:srgbClr val="007EA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2018</a:t>
          </a:r>
          <a:r>
            <a:rPr lang="en-US" sz="1600" b="1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Seul</a:t>
          </a:r>
          <a:r>
            <a:rPr lang="en-US" sz="1600" b="0" kern="1200" dirty="0"/>
            <a:t> </a:t>
          </a:r>
          <a:r>
            <a:rPr lang="en-US" sz="1600" b="0" kern="1200" dirty="0" err="1"/>
            <a:t>programme</a:t>
          </a:r>
          <a:r>
            <a:rPr lang="en-US" sz="1600" b="0" kern="1200" dirty="0"/>
            <a:t> </a:t>
          </a:r>
          <a:r>
            <a:rPr lang="en-US" sz="1600" b="0" kern="1200" dirty="0" err="1"/>
            <a:t>structurant</a:t>
          </a:r>
          <a:r>
            <a:rPr lang="en-US" sz="1600" b="0" kern="1200" dirty="0"/>
            <a:t> </a:t>
          </a:r>
          <a:r>
            <a:rPr lang="en-US" sz="1600" b="0" kern="1200" dirty="0" err="1"/>
            <a:t>autorisé</a:t>
          </a:r>
          <a:r>
            <a:rPr lang="en-US" sz="1600" b="0" kern="1200" dirty="0"/>
            <a:t> à </a:t>
          </a:r>
          <a:r>
            <a:rPr lang="en-US" sz="1600" b="0" kern="1200" dirty="0" err="1"/>
            <a:t>devenir</a:t>
          </a:r>
          <a:r>
            <a:rPr lang="en-US" sz="1600" b="0" kern="1200" dirty="0"/>
            <a:t> </a:t>
          </a:r>
          <a:r>
            <a:rPr lang="en-US" sz="1600" b="0" kern="1200" dirty="0" err="1"/>
            <a:t>Institut</a:t>
          </a:r>
          <a:r>
            <a:rPr lang="en-US" sz="1600" b="0" kern="1200" dirty="0"/>
            <a:t> après </a:t>
          </a:r>
          <a:r>
            <a:rPr lang="en-US" sz="1600" b="0" kern="1200" dirty="0" err="1"/>
            <a:t>avis</a:t>
          </a:r>
          <a:r>
            <a:rPr lang="en-US" sz="1600" b="0" kern="1200" dirty="0"/>
            <a:t> de </a:t>
          </a:r>
          <a:r>
            <a:rPr lang="en-US" sz="1600" b="0" kern="1200" dirty="0" err="1"/>
            <a:t>personnalités</a:t>
          </a:r>
          <a:r>
            <a:rPr lang="en-US" sz="1600" b="0" kern="1200" dirty="0"/>
            <a:t> </a:t>
          </a:r>
          <a:r>
            <a:rPr lang="en-US" sz="1600" b="0" kern="1200" dirty="0" err="1"/>
            <a:t>scientifiques</a:t>
          </a:r>
          <a:r>
            <a:rPr lang="en-US" sz="1600" b="0" kern="1200" dirty="0"/>
            <a:t> </a:t>
          </a:r>
          <a:r>
            <a:rPr lang="en-US" sz="1600" b="0" kern="1200" dirty="0" err="1"/>
            <a:t>extérieures</a:t>
          </a:r>
          <a:r>
            <a:rPr lang="en-US" sz="1600" b="0" kern="1200" dirty="0"/>
            <a:t> </a:t>
          </a:r>
        </a:p>
      </dsp:txBody>
      <dsp:txXfrm>
        <a:off x="714460" y="2670880"/>
        <a:ext cx="3966628" cy="1077794"/>
      </dsp:txXfrm>
    </dsp:sp>
    <dsp:sp modelId="{5FB68021-A315-4F08-A6F2-9F5BBDDD37BE}">
      <dsp:nvSpPr>
        <dsp:cNvPr id="0" name=""/>
        <dsp:cNvSpPr/>
      </dsp:nvSpPr>
      <dsp:spPr>
        <a:xfrm>
          <a:off x="1137050" y="3965038"/>
          <a:ext cx="5207466" cy="1144858"/>
        </a:xfrm>
        <a:prstGeom prst="roundRect">
          <a:avLst>
            <a:gd name="adj" fmla="val 10000"/>
          </a:avLst>
        </a:prstGeom>
        <a:solidFill>
          <a:srgbClr val="007EA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i="0" u="none" strike="noStrike" kern="1200" cap="none" dirty="0">
              <a:ea typeface="Arial"/>
              <a:cs typeface="Arial"/>
              <a:sym typeface="Arial"/>
            </a:rPr>
            <a:t>2020</a:t>
          </a:r>
          <a:r>
            <a:rPr lang="en-US" sz="1600" b="1" i="0" u="none" strike="noStrike" kern="1200" cap="none" baseline="0" dirty="0">
              <a:ea typeface="Arial"/>
              <a:cs typeface="Arial"/>
              <a:sym typeface="Arial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0" i="0" u="none" strike="noStrike" kern="1200" cap="none" baseline="0" dirty="0" err="1">
              <a:ea typeface="Arial"/>
              <a:cs typeface="Arial"/>
              <a:sym typeface="Arial"/>
            </a:rPr>
            <a:t>Composante</a:t>
          </a:r>
          <a:r>
            <a:rPr lang="en-US" sz="1600" b="0" i="0" u="none" strike="noStrike" kern="1200" cap="none" baseline="0" dirty="0">
              <a:ea typeface="Arial"/>
              <a:cs typeface="Arial"/>
              <a:sym typeface="Arial"/>
            </a:rPr>
            <a:t> </a:t>
          </a:r>
          <a:r>
            <a:rPr lang="en-US" sz="1600" b="0" i="0" u="none" strike="noStrike" kern="1200" cap="none" baseline="0" dirty="0" err="1">
              <a:ea typeface="Arial"/>
              <a:cs typeface="Arial"/>
              <a:sym typeface="Arial"/>
            </a:rPr>
            <a:t>pérenne</a:t>
          </a:r>
          <a:r>
            <a:rPr lang="en-US" sz="1600" b="0" i="0" u="none" strike="noStrike" kern="1200" cap="none" baseline="0" dirty="0">
              <a:ea typeface="Arial"/>
              <a:cs typeface="Arial"/>
              <a:sym typeface="Arial"/>
            </a:rPr>
            <a:t> de </a:t>
          </a:r>
          <a:r>
            <a:rPr lang="en-US" sz="1600" b="0" i="0" u="none" strike="noStrike" kern="1200" cap="none" baseline="0" dirty="0" err="1">
              <a:ea typeface="Arial"/>
              <a:cs typeface="Arial"/>
              <a:sym typeface="Arial"/>
            </a:rPr>
            <a:t>l’Université</a:t>
          </a:r>
          <a:r>
            <a:rPr lang="en-US" sz="1600" b="0" i="0" u="none" strike="noStrike" kern="1200" cap="none" baseline="0" dirty="0">
              <a:ea typeface="Arial"/>
              <a:cs typeface="Arial"/>
              <a:sym typeface="Arial"/>
            </a:rPr>
            <a:t> Côte d’Azur  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0" i="0" u="none" strike="noStrike" kern="1200" cap="none" baseline="0" dirty="0" err="1">
              <a:ea typeface="Arial"/>
              <a:cs typeface="Arial"/>
              <a:sym typeface="Arial"/>
            </a:rPr>
            <a:t>en</a:t>
          </a:r>
          <a:r>
            <a:rPr lang="en-US" sz="1600" b="0" i="0" u="none" strike="noStrike" kern="1200" cap="none" baseline="0" dirty="0">
              <a:ea typeface="Arial"/>
              <a:cs typeface="Arial"/>
              <a:sym typeface="Arial"/>
            </a:rPr>
            <a:t> charge de deux formations</a:t>
          </a:r>
          <a:endParaRPr lang="en-US" sz="1600" b="0" i="0" u="none" strike="noStrike" kern="1200" cap="none" dirty="0">
            <a:ea typeface="Arial"/>
            <a:cs typeface="Arial"/>
            <a:sym typeface="Arial"/>
          </a:endParaRPr>
        </a:p>
      </dsp:txBody>
      <dsp:txXfrm>
        <a:off x="1170582" y="3998570"/>
        <a:ext cx="3960119" cy="1077794"/>
      </dsp:txXfrm>
    </dsp:sp>
    <dsp:sp modelId="{4D6F7D6D-6838-406B-9A87-DCB3FBC32588}">
      <dsp:nvSpPr>
        <dsp:cNvPr id="0" name=""/>
        <dsp:cNvSpPr/>
      </dsp:nvSpPr>
      <dsp:spPr>
        <a:xfrm>
          <a:off x="4394243" y="752419"/>
          <a:ext cx="744157" cy="744157"/>
        </a:xfrm>
        <a:prstGeom prst="downArrow">
          <a:avLst>
            <a:gd name="adj1" fmla="val 55000"/>
            <a:gd name="adj2" fmla="val 45000"/>
          </a:avLst>
        </a:prstGeom>
        <a:solidFill>
          <a:srgbClr val="00AFD7">
            <a:alpha val="89804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4561678" y="752419"/>
        <a:ext cx="409287" cy="559978"/>
      </dsp:txXfrm>
    </dsp:sp>
    <dsp:sp modelId="{F7A86C33-8EEA-4E2F-B062-10E35B1F3C4C}">
      <dsp:nvSpPr>
        <dsp:cNvPr id="0" name=""/>
        <dsp:cNvSpPr/>
      </dsp:nvSpPr>
      <dsp:spPr>
        <a:xfrm>
          <a:off x="4742848" y="2095082"/>
          <a:ext cx="744157" cy="744157"/>
        </a:xfrm>
        <a:prstGeom prst="downArrow">
          <a:avLst>
            <a:gd name="adj1" fmla="val 55000"/>
            <a:gd name="adj2" fmla="val 45000"/>
          </a:avLst>
        </a:prstGeom>
        <a:solidFill>
          <a:srgbClr val="00AFD7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4910283" y="2095082"/>
        <a:ext cx="409287" cy="559978"/>
      </dsp:txXfrm>
    </dsp:sp>
    <dsp:sp modelId="{8D142969-542B-461B-91DD-2590A737FE4C}">
      <dsp:nvSpPr>
        <dsp:cNvPr id="0" name=""/>
        <dsp:cNvSpPr/>
      </dsp:nvSpPr>
      <dsp:spPr>
        <a:xfrm>
          <a:off x="5180434" y="3437447"/>
          <a:ext cx="744157" cy="744157"/>
        </a:xfrm>
        <a:prstGeom prst="downArrow">
          <a:avLst>
            <a:gd name="adj1" fmla="val 55000"/>
            <a:gd name="adj2" fmla="val 45000"/>
          </a:avLst>
        </a:prstGeom>
        <a:solidFill>
          <a:srgbClr val="00AFD7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5347869" y="3437447"/>
        <a:ext cx="409287" cy="559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39631-3AE8-F34F-831E-C38F0CE1AE24}" type="datetimeFigureOut">
              <a:rPr lang="en-FR" smtClean="0"/>
              <a:t>03/05/2024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B15C6-0562-F04C-A3EA-C803D339C206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0144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>
            <a:extLst>
              <a:ext uri="{FF2B5EF4-FFF2-40B4-BE49-F238E27FC236}">
                <a16:creationId xmlns:a16="http://schemas.microsoft.com/office/drawing/2014/main" id="{C03BA2B6-BDAC-4D62-B42B-ED8C87349E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>
            <a:extLst>
              <a:ext uri="{FF2B5EF4-FFF2-40B4-BE49-F238E27FC236}">
                <a16:creationId xmlns:a16="http://schemas.microsoft.com/office/drawing/2014/main" id="{E356A709-0493-4DB3-A21A-80E9D6BB5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9220" name="Espace réservé du numéro de diapositive 3">
            <a:extLst>
              <a:ext uri="{FF2B5EF4-FFF2-40B4-BE49-F238E27FC236}">
                <a16:creationId xmlns:a16="http://schemas.microsoft.com/office/drawing/2014/main" id="{7692B215-2AFA-4AD2-A98D-D4BE6D9F8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F975F8-A1CF-4289-93D8-841D67191B3A}" type="slidenum">
              <a:rPr lang="fr-FR" altLang="fr-FR" smtClean="0">
                <a:latin typeface="Franklin Gothic Book" panose="020B05030201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fr-FR" altLang="fr-FR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861BE-2619-9749-BB78-493FCD7DB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DBCD71-93A4-3948-8C52-6FDEB69B4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603724-E9AB-F042-B911-0184C397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E811-ED10-BA4D-AB3B-B4EB7408F717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3792AB-66B6-C24B-88FC-7A9894D1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A2F3FA-5DC3-C34E-BE01-9E7750E6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9E6-BAB0-3149-BB85-B2547E9A1E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16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2D112-E33A-B94E-A5EA-85FD0C57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60FD10-3970-3A4A-8DB1-E8A9148BE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EAA360-CF43-0E46-BFA4-87B83289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E811-ED10-BA4D-AB3B-B4EB7408F717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BB288F-3941-DD4C-8614-006B1748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925A31-2369-6C43-8A6D-6E0F411C1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9E6-BAB0-3149-BB85-B2547E9A1E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10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BDB71F3-DA4D-AB44-85E1-FD3DF549D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9E50F4-600A-CF4C-8D41-5A379DF0F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A211A4-92DC-BF42-BF79-8DFB2D6E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E811-ED10-BA4D-AB3B-B4EB7408F717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2AE330-0626-A04C-B2A4-0819CE2C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B7F431-78DF-704B-A002-79527FC19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9E6-BAB0-3149-BB85-B2547E9A1E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52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16731-13C1-2142-843E-887D454FF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165096"/>
            <a:ext cx="10229850" cy="772346"/>
          </a:xfrm>
        </p:spPr>
        <p:txBody>
          <a:bodyPr/>
          <a:lstStyle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1749D7-0205-704E-B92A-BDB40F02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70241"/>
            <a:ext cx="11601450" cy="5254738"/>
          </a:xfrm>
        </p:spPr>
        <p:txBody>
          <a:bodyPr/>
          <a:lstStyle>
            <a:lvl1pPr>
              <a:defRPr>
                <a:solidFill>
                  <a:srgbClr val="1483B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F10903C-BEDC-1246-A51E-1DBD942126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0533" y="102292"/>
            <a:ext cx="1027289" cy="80128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44C72E7-6D57-EE4D-9EC7-2215A0F605A8}"/>
              </a:ext>
            </a:extLst>
          </p:cNvPr>
          <p:cNvCxnSpPr>
            <a:cxnSpLocks/>
          </p:cNvCxnSpPr>
          <p:nvPr userDrawn="1"/>
        </p:nvCxnSpPr>
        <p:spPr>
          <a:xfrm>
            <a:off x="0" y="110384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C2663-5585-784F-9A8E-B5E5AF6DFBDD}"/>
              </a:ext>
            </a:extLst>
          </p:cNvPr>
          <p:cNvSpPr/>
          <p:nvPr userDrawn="1"/>
        </p:nvSpPr>
        <p:spPr>
          <a:xfrm>
            <a:off x="0" y="6438901"/>
            <a:ext cx="12192000" cy="419100"/>
          </a:xfrm>
          <a:prstGeom prst="rect">
            <a:avLst/>
          </a:prstGeom>
          <a:solidFill>
            <a:srgbClr val="1483B4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0DA6E4F-497B-BF4A-A07F-FF480FDD3E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90000" y="6433644"/>
            <a:ext cx="3251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7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9B90C-CB19-7A42-9DDF-DDCA81D3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BAEA2F-42FE-8E4F-A060-C6B49FCD8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9F42DC-8F30-3C46-9A05-3A7DAE99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E811-ED10-BA4D-AB3B-B4EB7408F717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740153-A89C-9D42-8EA4-53803553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382BE4-9055-4248-8A44-FD23A995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9E6-BAB0-3149-BB85-B2547E9A1E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9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AB19C0-B7E4-324A-8A75-62B5A8AB9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912691-E516-8440-BE3A-2A530A16D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A621F8-CD36-BA40-8ED7-86DA204E6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69F388-A58E-824B-BDAB-49B53D4D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E811-ED10-BA4D-AB3B-B4EB7408F717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57E242-F2E6-F44B-84CB-4C6EC4AF4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B4BA5D-B64D-B445-A893-689377D1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9E6-BAB0-3149-BB85-B2547E9A1E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33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DDADC-1A35-AB41-A623-57AE7CC6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0149A6-3993-E64E-9C99-C04E2EDBA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8E271F-0B66-EB49-96EF-5A6A499EF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B45CE1-5F9C-F245-B552-7F8DD1E57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239510-E382-C649-A05F-613A9A0F6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70975FB-06AC-7840-A24F-36938CA35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E811-ED10-BA4D-AB3B-B4EB7408F717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55BC67-A735-9C4A-ABF8-4675779A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7B1267-5809-0F4E-A510-F10674EE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9E6-BAB0-3149-BB85-B2547E9A1E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7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350FCB-2076-4347-AA8E-3B33297D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D3AD57-9073-1848-B615-428123BB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E811-ED10-BA4D-AB3B-B4EB7408F717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91D354-DB9C-1048-A4C1-91AEEFF9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1A7F46-F8A8-8B4C-AFE0-39A495F4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9E6-BAB0-3149-BB85-B2547E9A1E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76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9F0349E-EBE5-9247-A026-7F9744711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E811-ED10-BA4D-AB3B-B4EB7408F717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F78E923-134A-734E-97B8-4E526199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3C682B-12E4-E34E-A82B-11208AEA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9E6-BAB0-3149-BB85-B2547E9A1E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65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F5406-8FCB-FD48-A4C1-3216F16F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FFE9D0-173B-C644-8101-0A78CF9B0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6104F3-ABFC-CA42-9DEE-E1B37A41F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3DA357-B27E-8E4F-9495-CBC460AF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E811-ED10-BA4D-AB3B-B4EB7408F717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D5C266-4F9A-4242-931D-352E78AA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F4F21F-3157-7C40-AE33-0C395FC5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9E6-BAB0-3149-BB85-B2547E9A1E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28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7D4EAA-59FB-F049-B339-7B5583D0F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8D861D-AC69-2C4D-BD26-80735F2EF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912427-17CE-D645-BF30-CC77531EE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9A5870-6AAE-8D42-96D8-762EA34E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E811-ED10-BA4D-AB3B-B4EB7408F717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1C5FEC-D93D-2C4A-91EB-B1D189AB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FA65D6-726E-A94B-9ADF-11F62C0D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59E6-BAB0-3149-BB85-B2547E9A1E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24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C212F7-E546-5C4E-93BA-112A6A93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69678B-BC6E-AD42-995D-51184B59E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3026F5-AEC8-A546-B710-685E8945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FE811-ED10-BA4D-AB3B-B4EB7408F717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22BEE-3685-9641-ABA0-5E284CB42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FE7117-849E-114E-A65A-A9FB5AFA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A59E6-BAB0-3149-BB85-B2547E9A1E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67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FAEA9B1F-3BAE-D749-AD37-9AEA9F5EFB58}"/>
              </a:ext>
            </a:extLst>
          </p:cNvPr>
          <p:cNvSpPr txBox="1">
            <a:spLocks/>
          </p:cNvSpPr>
          <p:nvPr/>
        </p:nvSpPr>
        <p:spPr>
          <a:xfrm>
            <a:off x="570452" y="1662399"/>
            <a:ext cx="11031522" cy="2307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800" dirty="0">
              <a:solidFill>
                <a:srgbClr val="1483B4"/>
              </a:solidFill>
              <a:latin typeface="Calibri Light" panose="020F03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800" dirty="0">
              <a:solidFill>
                <a:srgbClr val="1483B4"/>
              </a:solidFill>
              <a:latin typeface="Calibri Light" panose="020F03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dirty="0">
                <a:solidFill>
                  <a:srgbClr val="007EA1"/>
                </a:solidFill>
                <a:latin typeface="Calibri Light" panose="020F0302020204030204"/>
              </a:rPr>
              <a:t>Présentation de l’Institut de modélisation en neurosciences et cognition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rgbClr val="007EA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9AD0B4-DC10-744E-A67B-1A9633015583}"/>
              </a:ext>
            </a:extLst>
          </p:cNvPr>
          <p:cNvSpPr txBox="1"/>
          <p:nvPr/>
        </p:nvSpPr>
        <p:spPr>
          <a:xfrm>
            <a:off x="4251521" y="4532468"/>
            <a:ext cx="362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/>
              <a:t>Patricia Reynaud-Bouret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F609C-6CC0-5045-9975-C2B0A5EEA9CE}"/>
              </a:ext>
            </a:extLst>
          </p:cNvPr>
          <p:cNvSpPr txBox="1"/>
          <p:nvPr/>
        </p:nvSpPr>
        <p:spPr>
          <a:xfrm>
            <a:off x="4070355" y="5906794"/>
            <a:ext cx="3989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7 Mai </a:t>
            </a:r>
            <a:r>
              <a:rPr lang="en-FR" sz="1400" dirty="0"/>
              <a:t>2024</a:t>
            </a:r>
            <a:r>
              <a:rPr lang="fr-FR" sz="1400" dirty="0"/>
              <a:t> – Conseil d’Administration </a:t>
            </a:r>
            <a:r>
              <a:rPr lang="fr-FR" sz="1400" dirty="0" err="1"/>
              <a:t>UniCA</a:t>
            </a:r>
            <a:endParaRPr lang="en-FR" sz="1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312455-AEF6-457F-B847-9B7A3DBB2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312" y="96728"/>
            <a:ext cx="6182686" cy="26037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527C-3433-9542-A3BD-AC2E229D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79396"/>
            <a:ext cx="10229850" cy="772346"/>
          </a:xfrm>
        </p:spPr>
        <p:txBody>
          <a:bodyPr>
            <a:noAutofit/>
          </a:bodyPr>
          <a:lstStyle/>
          <a:p>
            <a:r>
              <a:rPr lang="en-FR" sz="3200" dirty="0">
                <a:solidFill>
                  <a:srgbClr val="0096BC"/>
                </a:solidFill>
              </a:rPr>
              <a:t>Financements de projets </a:t>
            </a:r>
            <a:r>
              <a:rPr lang="fr-FR" sz="3200" dirty="0">
                <a:solidFill>
                  <a:srgbClr val="0096BC"/>
                </a:solidFill>
              </a:rPr>
              <a:t>et de masse salariale </a:t>
            </a:r>
            <a:r>
              <a:rPr lang="en-FR" sz="3200" dirty="0">
                <a:solidFill>
                  <a:srgbClr val="0096BC"/>
                </a:solidFill>
              </a:rPr>
              <a:t>par NeuroMod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7EB7AA-3A9B-44BC-9A23-9F3517915C30}"/>
              </a:ext>
            </a:extLst>
          </p:cNvPr>
          <p:cNvSpPr txBox="1"/>
          <p:nvPr/>
        </p:nvSpPr>
        <p:spPr>
          <a:xfrm>
            <a:off x="8464492" y="3244334"/>
            <a:ext cx="334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Soit au total plus de 1.613.502€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E43FD253-56F1-4983-87E9-5A7494CD10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250430"/>
              </p:ext>
            </p:extLst>
          </p:nvPr>
        </p:nvGraphicFramePr>
        <p:xfrm>
          <a:off x="474785" y="1411531"/>
          <a:ext cx="7799875" cy="461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876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ECE8D-17D8-4D78-8EC0-77C614F1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96BC"/>
                </a:solidFill>
              </a:rPr>
              <a:t>Effet levier 6.4 Me de financements externes entre   2016 et 2021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C309F3C0-4DB8-48A2-9761-740417B61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385596"/>
              </p:ext>
            </p:extLst>
          </p:nvPr>
        </p:nvGraphicFramePr>
        <p:xfrm>
          <a:off x="2213362" y="1504060"/>
          <a:ext cx="7366474" cy="468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26CA38-AB8C-3CC3-4BB9-3D242131E0FC}"/>
              </a:ext>
            </a:extLst>
          </p:cNvPr>
          <p:cNvSpPr txBox="1"/>
          <p:nvPr/>
        </p:nvSpPr>
        <p:spPr>
          <a:xfrm>
            <a:off x="9579836" y="3477491"/>
            <a:ext cx="215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Mise </a:t>
            </a:r>
            <a:r>
              <a:rPr lang="en-GB" dirty="0" err="1"/>
              <a:t>à</a:t>
            </a:r>
            <a:r>
              <a:rPr lang="en-GB" dirty="0"/>
              <a:t> jour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cours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83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4B590-39F6-6848-9B2D-65D3B8EC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>
                <a:solidFill>
                  <a:srgbClr val="0096BC"/>
                </a:solidFill>
              </a:rPr>
              <a:t>Les</a:t>
            </a:r>
            <a:r>
              <a:rPr lang="fr-FR" dirty="0">
                <a:solidFill>
                  <a:srgbClr val="0096BC"/>
                </a:solidFill>
              </a:rPr>
              <a:t> sources de financements pour </a:t>
            </a:r>
            <a:r>
              <a:rPr lang="en-FR" dirty="0">
                <a:solidFill>
                  <a:srgbClr val="0096BC"/>
                </a:solidFill>
              </a:rPr>
              <a:t>recrutements entre 2016 et 2021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EB63ABAB-E988-4FAE-8999-5C619064A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666103"/>
              </p:ext>
            </p:extLst>
          </p:nvPr>
        </p:nvGraphicFramePr>
        <p:xfrm>
          <a:off x="557044" y="1241571"/>
          <a:ext cx="10733517" cy="497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B0DC56-11E5-C950-049E-48A555D91132}"/>
              </a:ext>
            </a:extLst>
          </p:cNvPr>
          <p:cNvSpPr txBox="1"/>
          <p:nvPr/>
        </p:nvSpPr>
        <p:spPr>
          <a:xfrm>
            <a:off x="9579836" y="3477491"/>
            <a:ext cx="215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Mise </a:t>
            </a:r>
            <a:r>
              <a:rPr lang="en-GB" dirty="0" err="1"/>
              <a:t>à</a:t>
            </a:r>
            <a:r>
              <a:rPr lang="en-GB" dirty="0"/>
              <a:t> jour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cours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278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69FA-7193-5849-B8AA-917BA875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R" dirty="0">
                <a:solidFill>
                  <a:srgbClr val="0096BC"/>
                </a:solidFill>
              </a:rPr>
              <a:t>Budget annuel</a:t>
            </a:r>
            <a:endParaRPr lang="en-FR" dirty="0">
              <a:solidFill>
                <a:srgbClr val="FFA7F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22FE-8BBB-9D49-9E5A-83FDBAD46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FR" b="1" dirty="0">
                <a:solidFill>
                  <a:srgbClr val="007EA1"/>
                </a:solidFill>
              </a:rPr>
              <a:t>27 </a:t>
            </a:r>
            <a:r>
              <a:rPr lang="fr-FR" b="1" dirty="0">
                <a:solidFill>
                  <a:srgbClr val="007EA1"/>
                </a:solidFill>
              </a:rPr>
              <a:t>k</a:t>
            </a:r>
            <a:r>
              <a:rPr lang="en-FR" b="1" dirty="0">
                <a:solidFill>
                  <a:srgbClr val="007EA1"/>
                </a:solidFill>
              </a:rPr>
              <a:t>e d’Univ</a:t>
            </a:r>
            <a:r>
              <a:rPr lang="fr-FR" b="1" dirty="0">
                <a:solidFill>
                  <a:srgbClr val="007EA1"/>
                </a:solidFill>
              </a:rPr>
              <a:t>.</a:t>
            </a:r>
            <a:r>
              <a:rPr lang="en-FR" b="1" dirty="0">
                <a:solidFill>
                  <a:srgbClr val="007EA1"/>
                </a:solidFill>
              </a:rPr>
              <a:t> Côte d’Azur </a:t>
            </a:r>
          </a:p>
          <a:p>
            <a:pPr marL="0" indent="0">
              <a:buNone/>
            </a:pPr>
            <a:r>
              <a:rPr lang="en-FR" b="1" dirty="0">
                <a:solidFill>
                  <a:srgbClr val="007EA1"/>
                </a:solidFill>
                <a:sym typeface="Wingdings" panose="05000000000000000000" pitchFamily="2" charset="2"/>
              </a:rPr>
              <a:t>	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FR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fonctionnement en priorité pour notre AAP au fil de l’eau</a:t>
            </a:r>
            <a:endParaRPr lang="en-FR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rgbClr val="007EA1"/>
                </a:solidFill>
              </a:rPr>
              <a:t>70 k</a:t>
            </a:r>
            <a:r>
              <a:rPr lang="en-FR" b="1" dirty="0">
                <a:solidFill>
                  <a:srgbClr val="007EA1"/>
                </a:solidFill>
              </a:rPr>
              <a:t>e</a:t>
            </a:r>
            <a:r>
              <a:rPr lang="fr-FR" b="1" dirty="0">
                <a:solidFill>
                  <a:srgbClr val="007EA1"/>
                </a:solidFill>
              </a:rPr>
              <a:t> de</a:t>
            </a:r>
            <a:r>
              <a:rPr lang="en-FR" b="1" dirty="0">
                <a:solidFill>
                  <a:srgbClr val="007EA1"/>
                </a:solidFill>
              </a:rPr>
              <a:t> frais d’inscription du M</a:t>
            </a:r>
            <a:r>
              <a:rPr lang="fr-FR" b="1" dirty="0">
                <a:solidFill>
                  <a:srgbClr val="007EA1"/>
                </a:solidFill>
              </a:rPr>
              <a:t>S</a:t>
            </a:r>
            <a:r>
              <a:rPr lang="en-FR" b="1" dirty="0">
                <a:solidFill>
                  <a:srgbClr val="007EA1"/>
                </a:solidFill>
              </a:rPr>
              <a:t>c</a:t>
            </a:r>
            <a:r>
              <a:rPr lang="fr-FR" b="1" dirty="0">
                <a:solidFill>
                  <a:srgbClr val="007EA1"/>
                </a:solidFill>
              </a:rPr>
              <a:t> (</a:t>
            </a:r>
            <a:r>
              <a:rPr lang="fr-FR" b="1" dirty="0" err="1">
                <a:solidFill>
                  <a:srgbClr val="007EA1"/>
                </a:solidFill>
              </a:rPr>
              <a:t>Idex</a:t>
            </a:r>
            <a:r>
              <a:rPr lang="fr-FR" b="1" dirty="0">
                <a:solidFill>
                  <a:srgbClr val="007EA1"/>
                </a:solidFill>
              </a:rPr>
              <a:t>)</a:t>
            </a:r>
            <a:r>
              <a:rPr lang="en-FR" b="1" dirty="0">
                <a:solidFill>
                  <a:srgbClr val="007EA1"/>
                </a:solidFill>
              </a:rPr>
              <a:t> </a:t>
            </a:r>
          </a:p>
          <a:p>
            <a:pPr marL="0" indent="0">
              <a:buNone/>
            </a:pPr>
            <a:r>
              <a:rPr lang="en-FR" b="1" dirty="0">
                <a:solidFill>
                  <a:srgbClr val="007EA1"/>
                </a:solidFill>
                <a:sym typeface="Wingdings" panose="05000000000000000000" pitchFamily="2" charset="2"/>
              </a:rPr>
              <a:t>	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FR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couvre les </a:t>
            </a:r>
            <a:r>
              <a:rPr lang="en-FR" dirty="0">
                <a:solidFill>
                  <a:schemeClr val="tx1"/>
                </a:solidFill>
              </a:rPr>
              <a:t>vacations + </a:t>
            </a:r>
            <a:r>
              <a:rPr lang="fr-FR" dirty="0">
                <a:solidFill>
                  <a:schemeClr val="tx1"/>
                </a:solidFill>
              </a:rPr>
              <a:t>gratifications de </a:t>
            </a:r>
            <a:r>
              <a:rPr lang="en-FR" dirty="0">
                <a:solidFill>
                  <a:schemeClr val="tx1"/>
                </a:solidFill>
              </a:rPr>
              <a:t>stages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		+ le fonctionnement et les évènements du master</a:t>
            </a:r>
            <a:endParaRPr lang="en-FR" dirty="0">
              <a:solidFill>
                <a:schemeClr val="tx1"/>
              </a:solidFill>
            </a:endParaRPr>
          </a:p>
          <a:p>
            <a:r>
              <a:rPr lang="en-FR" b="1" dirty="0">
                <a:solidFill>
                  <a:srgbClr val="007EA1"/>
                </a:solidFill>
              </a:rPr>
              <a:t>SFRI </a:t>
            </a:r>
            <a:r>
              <a:rPr lang="fr-FR" b="1" dirty="0">
                <a:solidFill>
                  <a:srgbClr val="007EA1"/>
                </a:solidFill>
              </a:rPr>
              <a:t>(2021-2029) </a:t>
            </a:r>
            <a:r>
              <a:rPr lang="en-FR" b="1" dirty="0">
                <a:solidFill>
                  <a:srgbClr val="007EA1"/>
                </a:solidFill>
              </a:rPr>
              <a:t>: </a:t>
            </a:r>
            <a:r>
              <a:rPr lang="fr-FR" dirty="0">
                <a:solidFill>
                  <a:schemeClr val="tx1"/>
                </a:solidFill>
              </a:rPr>
              <a:t>2 bourses de thèse, bourses d’excellence et de mobilité, manifestations internationales et missions entrantes</a:t>
            </a:r>
            <a:endParaRPr lang="en-FR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rgbClr val="007EA1"/>
                </a:solidFill>
              </a:rPr>
              <a:t>110 </a:t>
            </a:r>
            <a:r>
              <a:rPr lang="fr-FR" b="1" dirty="0" err="1">
                <a:solidFill>
                  <a:srgbClr val="007EA1"/>
                </a:solidFill>
              </a:rPr>
              <a:t>ke</a:t>
            </a:r>
            <a:r>
              <a:rPr lang="fr-FR" b="1" dirty="0">
                <a:solidFill>
                  <a:srgbClr val="007EA1"/>
                </a:solidFill>
              </a:rPr>
              <a:t> </a:t>
            </a:r>
            <a:r>
              <a:rPr lang="en-FR" b="1" dirty="0">
                <a:solidFill>
                  <a:srgbClr val="007EA1"/>
                </a:solidFill>
              </a:rPr>
              <a:t>IDEX </a:t>
            </a:r>
            <a:r>
              <a:rPr lang="fr-FR" b="1" dirty="0">
                <a:solidFill>
                  <a:srgbClr val="007EA1"/>
                </a:solidFill>
              </a:rPr>
              <a:t>+ 1 bourse de thèse </a:t>
            </a:r>
            <a:r>
              <a:rPr lang="en-FR" b="1" dirty="0">
                <a:solidFill>
                  <a:srgbClr val="007EA1"/>
                </a:solidFill>
              </a:rPr>
              <a:t>:</a:t>
            </a:r>
            <a:r>
              <a:rPr lang="fr-FR" b="1" dirty="0">
                <a:solidFill>
                  <a:srgbClr val="007EA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65ke pour le salaire de l’IGR et 45ke de fonctionnement</a:t>
            </a:r>
            <a:endParaRPr lang="en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FR" dirty="0">
              <a:sym typeface="Wingdings" pitchFamily="2" charset="2"/>
            </a:endParaRPr>
          </a:p>
          <a:p>
            <a:pPr marL="0" indent="0">
              <a:buNone/>
            </a:pP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29687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0B9D-7E04-3250-CACC-6D8128EA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96BC"/>
                </a:solidFill>
              </a:rPr>
              <a:t>Projets</a:t>
            </a:r>
            <a:r>
              <a:rPr lang="en-GB" dirty="0">
                <a:solidFill>
                  <a:srgbClr val="0096BC"/>
                </a:solidFill>
              </a:rPr>
              <a:t> </a:t>
            </a:r>
            <a:r>
              <a:rPr lang="en-GB" dirty="0" err="1">
                <a:solidFill>
                  <a:srgbClr val="0096BC"/>
                </a:solidFill>
              </a:rPr>
              <a:t>futurs</a:t>
            </a:r>
            <a:r>
              <a:rPr lang="en-GB" dirty="0">
                <a:solidFill>
                  <a:srgbClr val="0096BC"/>
                </a:solidFill>
              </a:rPr>
              <a:t> et points critiques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189B-A8EF-5C67-0AF7-35374C6C4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900" b="1" dirty="0"/>
              <a:t>Elections </a:t>
            </a:r>
            <a:r>
              <a:rPr lang="en-GB" sz="1900" b="1" dirty="0" err="1"/>
              <a:t>en</a:t>
            </a:r>
            <a:r>
              <a:rPr lang="en-GB" sz="1900" b="1" dirty="0"/>
              <a:t> </a:t>
            </a:r>
            <a:r>
              <a:rPr lang="en-GB" sz="1900" b="1" dirty="0" err="1"/>
              <a:t>cours</a:t>
            </a:r>
            <a:r>
              <a:rPr lang="en-GB" sz="1900" dirty="0"/>
              <a:t> </a:t>
            </a:r>
            <a:r>
              <a:rPr lang="en-GB" sz="1900" dirty="0">
                <a:solidFill>
                  <a:schemeClr val="tx1"/>
                </a:solidFill>
              </a:rPr>
              <a:t>47 </a:t>
            </a:r>
            <a:r>
              <a:rPr lang="en-GB" sz="1900" dirty="0" err="1">
                <a:solidFill>
                  <a:schemeClr val="tx1"/>
                </a:solidFill>
              </a:rPr>
              <a:t>membres</a:t>
            </a:r>
            <a:r>
              <a:rPr lang="en-GB" sz="1900" dirty="0">
                <a:solidFill>
                  <a:schemeClr val="tx1"/>
                </a:solidFill>
              </a:rPr>
              <a:t> </a:t>
            </a:r>
            <a:r>
              <a:rPr lang="en-GB" sz="19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1900" dirty="0">
                <a:solidFill>
                  <a:schemeClr val="tx1"/>
                </a:solidFill>
              </a:rPr>
              <a:t>  62 </a:t>
            </a:r>
            <a:r>
              <a:rPr lang="en-GB" sz="1900" dirty="0" err="1">
                <a:solidFill>
                  <a:schemeClr val="tx1"/>
                </a:solidFill>
              </a:rPr>
              <a:t>membres</a:t>
            </a:r>
            <a:r>
              <a:rPr lang="en-GB" sz="1900" dirty="0">
                <a:solidFill>
                  <a:schemeClr val="tx1"/>
                </a:solidFill>
              </a:rPr>
              <a:t> (et candidatures </a:t>
            </a:r>
            <a:r>
              <a:rPr lang="en-GB" sz="1900" dirty="0" err="1">
                <a:solidFill>
                  <a:schemeClr val="tx1"/>
                </a:solidFill>
              </a:rPr>
              <a:t>en</a:t>
            </a:r>
            <a:r>
              <a:rPr lang="en-GB" sz="1900" dirty="0">
                <a:solidFill>
                  <a:schemeClr val="tx1"/>
                </a:solidFill>
              </a:rPr>
              <a:t> </a:t>
            </a:r>
            <a:r>
              <a:rPr lang="en-GB" sz="1900" dirty="0" err="1">
                <a:solidFill>
                  <a:schemeClr val="tx1"/>
                </a:solidFill>
              </a:rPr>
              <a:t>attente</a:t>
            </a:r>
            <a:r>
              <a:rPr lang="en-GB" sz="1900" dirty="0">
                <a:solidFill>
                  <a:schemeClr val="tx1"/>
                </a:solidFill>
              </a:rPr>
              <a:t>)</a:t>
            </a:r>
          </a:p>
          <a:p>
            <a:r>
              <a:rPr lang="en-GB" sz="1900" b="1" dirty="0" err="1"/>
              <a:t>Préserver</a:t>
            </a:r>
            <a:r>
              <a:rPr lang="en-GB" sz="1900" b="1" dirty="0"/>
              <a:t> </a:t>
            </a:r>
            <a:r>
              <a:rPr lang="en-GB" sz="1900" b="1" dirty="0" err="1"/>
              <a:t>notre</a:t>
            </a:r>
            <a:r>
              <a:rPr lang="en-GB" sz="1900" b="1" dirty="0"/>
              <a:t> </a:t>
            </a:r>
            <a:r>
              <a:rPr lang="en-GB" sz="1900" b="1" dirty="0" err="1"/>
              <a:t>renommée</a:t>
            </a:r>
            <a:r>
              <a:rPr lang="en-GB" sz="1900" b="1" dirty="0"/>
              <a:t> </a:t>
            </a:r>
            <a:r>
              <a:rPr lang="en-GB" sz="1900" b="1" dirty="0" err="1"/>
              <a:t>internationale</a:t>
            </a:r>
            <a:r>
              <a:rPr lang="en-GB" sz="1900" b="1" dirty="0"/>
              <a:t> </a:t>
            </a:r>
            <a:r>
              <a:rPr lang="en-GB" sz="1900" b="1" dirty="0" err="1"/>
              <a:t>en</a:t>
            </a:r>
            <a:r>
              <a:rPr lang="en-GB" sz="1900" b="1" dirty="0"/>
              <a:t> neurosciences </a:t>
            </a:r>
            <a:r>
              <a:rPr lang="en-GB" sz="1900" b="1" dirty="0" err="1"/>
              <a:t>mathématiques</a:t>
            </a:r>
            <a:endParaRPr lang="en-GB" sz="1900" b="1" dirty="0"/>
          </a:p>
          <a:p>
            <a:pPr lvl="1"/>
            <a:r>
              <a:rPr lang="en-GB" sz="1900" dirty="0" err="1"/>
              <a:t>Projet</a:t>
            </a:r>
            <a:r>
              <a:rPr lang="en-GB" sz="1900" dirty="0"/>
              <a:t> CPJ “Math-Neuro” avec LJAD</a:t>
            </a:r>
          </a:p>
          <a:p>
            <a:r>
              <a:rPr lang="en-GB" sz="1900" b="1" dirty="0" err="1"/>
              <a:t>Renforcement</a:t>
            </a:r>
            <a:r>
              <a:rPr lang="en-GB" sz="1900" b="1" dirty="0"/>
              <a:t> </a:t>
            </a:r>
            <a:r>
              <a:rPr lang="en-GB" sz="1900" b="1" dirty="0" err="1"/>
              <a:t>partenariats</a:t>
            </a:r>
            <a:r>
              <a:rPr lang="en-GB" sz="1900" b="1" dirty="0"/>
              <a:t> </a:t>
            </a:r>
            <a:r>
              <a:rPr lang="en-GB" sz="1900" b="1" dirty="0" err="1"/>
              <a:t>institutionnels</a:t>
            </a:r>
            <a:r>
              <a:rPr lang="en-GB" sz="1900" b="1" dirty="0"/>
              <a:t> </a:t>
            </a:r>
            <a:r>
              <a:rPr lang="en-GB" sz="1900" b="1" dirty="0" err="1"/>
              <a:t>internationaux</a:t>
            </a:r>
            <a:endParaRPr lang="en-GB" sz="1900" b="1" dirty="0"/>
          </a:p>
          <a:p>
            <a:pPr lvl="1"/>
            <a:r>
              <a:rPr lang="en-GB" sz="1900" dirty="0" err="1"/>
              <a:t>Brésil</a:t>
            </a:r>
            <a:r>
              <a:rPr lang="en-GB" sz="1900" dirty="0"/>
              <a:t> (Sao Paulo - USP, Rio – UFRJ , Brain Institute- UFRN) </a:t>
            </a:r>
          </a:p>
          <a:p>
            <a:pPr lvl="1"/>
            <a:r>
              <a:rPr lang="en-GB" sz="1900" dirty="0"/>
              <a:t>Canada (Mc Gill)</a:t>
            </a:r>
          </a:p>
          <a:p>
            <a:r>
              <a:rPr lang="en-GB" sz="1900" b="1" dirty="0" err="1"/>
              <a:t>Renforcement</a:t>
            </a:r>
            <a:r>
              <a:rPr lang="en-GB" sz="1900" b="1" dirty="0"/>
              <a:t> des collaborations </a:t>
            </a:r>
            <a:r>
              <a:rPr lang="en-GB" sz="1900" b="1" dirty="0" err="1"/>
              <a:t>autour</a:t>
            </a:r>
            <a:r>
              <a:rPr lang="en-GB" sz="1900" b="1" dirty="0"/>
              <a:t> </a:t>
            </a:r>
            <a:r>
              <a:rPr lang="en-GB" sz="1900" b="1" dirty="0" err="1"/>
              <a:t>d’axes</a:t>
            </a:r>
            <a:r>
              <a:rPr lang="en-GB" sz="1900" b="1" dirty="0"/>
              <a:t> </a:t>
            </a:r>
            <a:r>
              <a:rPr lang="en-GB" sz="1900" b="1" dirty="0" err="1"/>
              <a:t>thématiques</a:t>
            </a:r>
            <a:r>
              <a:rPr lang="en-GB" sz="1900" b="1" dirty="0"/>
              <a:t> forts</a:t>
            </a:r>
          </a:p>
          <a:p>
            <a:pPr lvl="1"/>
            <a:r>
              <a:rPr lang="en-GB" sz="1900" dirty="0" err="1"/>
              <a:t>Connectivité</a:t>
            </a:r>
            <a:r>
              <a:rPr lang="en-GB" sz="1900" dirty="0"/>
              <a:t> </a:t>
            </a:r>
            <a:r>
              <a:rPr lang="en-GB" sz="1900" dirty="0" err="1"/>
              <a:t>fonctionnelle</a:t>
            </a:r>
            <a:r>
              <a:rPr lang="en-GB" sz="1900" dirty="0"/>
              <a:t>: </a:t>
            </a:r>
          </a:p>
          <a:p>
            <a:pPr marL="457200" lvl="1" indent="0">
              <a:buNone/>
            </a:pPr>
            <a:r>
              <a:rPr lang="en-GB" sz="1900" dirty="0"/>
              <a:t>	</a:t>
            </a:r>
            <a:r>
              <a:rPr lang="en-GB" sz="1900" dirty="0" err="1"/>
              <a:t>Projet</a:t>
            </a:r>
            <a:r>
              <a:rPr lang="en-GB" sz="1900" dirty="0"/>
              <a:t> </a:t>
            </a:r>
            <a:r>
              <a:rPr lang="en-GB" sz="1900" dirty="0" err="1"/>
              <a:t>NeuroKoopman</a:t>
            </a:r>
            <a:r>
              <a:rPr lang="en-GB" sz="1900" dirty="0"/>
              <a:t>: </a:t>
            </a:r>
            <a:r>
              <a:rPr lang="en-GB" sz="1900" dirty="0" err="1"/>
              <a:t>états</a:t>
            </a:r>
            <a:r>
              <a:rPr lang="en-GB" sz="1900" dirty="0"/>
              <a:t> </a:t>
            </a:r>
            <a:r>
              <a:rPr lang="en-GB" sz="1900" dirty="0" err="1"/>
              <a:t>cognitifs</a:t>
            </a:r>
            <a:r>
              <a:rPr lang="en-GB" sz="1900" dirty="0"/>
              <a:t>= </a:t>
            </a:r>
            <a:r>
              <a:rPr lang="en-GB" sz="1900" dirty="0" err="1"/>
              <a:t>systèmes</a:t>
            </a:r>
            <a:r>
              <a:rPr lang="en-GB" sz="1900" dirty="0"/>
              <a:t> </a:t>
            </a:r>
            <a:r>
              <a:rPr lang="en-GB" sz="1900" dirty="0" err="1"/>
              <a:t>dynamiques</a:t>
            </a:r>
            <a:r>
              <a:rPr lang="en-GB" sz="1900" dirty="0"/>
              <a:t> </a:t>
            </a:r>
            <a:r>
              <a:rPr lang="en-GB" sz="1900" dirty="0">
                <a:solidFill>
                  <a:schemeClr val="tx1"/>
                </a:solidFill>
              </a:rPr>
              <a:t>avec IIT </a:t>
            </a:r>
            <a:r>
              <a:rPr lang="en-GB" sz="1900" dirty="0" err="1">
                <a:solidFill>
                  <a:schemeClr val="tx1"/>
                </a:solidFill>
              </a:rPr>
              <a:t>Gênes</a:t>
            </a:r>
            <a:r>
              <a:rPr lang="en-GB" sz="1900" dirty="0">
                <a:solidFill>
                  <a:schemeClr val="tx1"/>
                </a:solidFill>
              </a:rPr>
              <a:t> et Ecole Polytechnique</a:t>
            </a:r>
          </a:p>
          <a:p>
            <a:pPr lvl="1"/>
            <a:r>
              <a:rPr lang="en-GB" sz="1900" dirty="0" err="1"/>
              <a:t>Apprentissage</a:t>
            </a:r>
            <a:r>
              <a:rPr lang="en-GB" sz="1900" dirty="0"/>
              <a:t> et </a:t>
            </a:r>
            <a:r>
              <a:rPr lang="en-GB" sz="1900" dirty="0" err="1"/>
              <a:t>mémoire</a:t>
            </a:r>
            <a:r>
              <a:rPr lang="en-GB" sz="1900" dirty="0"/>
              <a:t> </a:t>
            </a:r>
          </a:p>
          <a:p>
            <a:pPr lvl="1"/>
            <a:r>
              <a:rPr lang="en-GB" sz="1900" dirty="0" err="1">
                <a:solidFill>
                  <a:schemeClr val="tx1"/>
                </a:solidFill>
              </a:rPr>
              <a:t>Santé</a:t>
            </a:r>
            <a:r>
              <a:rPr lang="en-GB" sz="1900" dirty="0">
                <a:solidFill>
                  <a:schemeClr val="tx1"/>
                </a:solidFill>
              </a:rPr>
              <a:t> et stimu</a:t>
            </a:r>
            <a:r>
              <a:rPr lang="en-GB" sz="1900" dirty="0"/>
              <a:t>lations </a:t>
            </a:r>
            <a:r>
              <a:rPr lang="en-GB" sz="1900" dirty="0" err="1"/>
              <a:t>sensorielles</a:t>
            </a:r>
            <a:endParaRPr lang="en-GB" sz="1900" dirty="0">
              <a:solidFill>
                <a:schemeClr val="tx1"/>
              </a:solidFill>
            </a:endParaRPr>
          </a:p>
          <a:p>
            <a:r>
              <a:rPr lang="en-GB" sz="1900" b="1" dirty="0" err="1">
                <a:solidFill>
                  <a:srgbClr val="007EA1"/>
                </a:solidFill>
              </a:rPr>
              <a:t>Renforcement</a:t>
            </a:r>
            <a:r>
              <a:rPr lang="en-GB" sz="1900" b="1" dirty="0">
                <a:solidFill>
                  <a:srgbClr val="007EA1"/>
                </a:solidFill>
              </a:rPr>
              <a:t> </a:t>
            </a:r>
            <a:r>
              <a:rPr lang="en-GB" sz="1900" b="1" dirty="0" err="1">
                <a:solidFill>
                  <a:srgbClr val="007EA1"/>
                </a:solidFill>
              </a:rPr>
              <a:t>autonomie</a:t>
            </a:r>
            <a:r>
              <a:rPr lang="en-GB" sz="1900" b="1" dirty="0">
                <a:solidFill>
                  <a:srgbClr val="007EA1"/>
                </a:solidFill>
              </a:rPr>
              <a:t> / formation / aide au </a:t>
            </a:r>
            <a:r>
              <a:rPr lang="en-GB" sz="1900" b="1" dirty="0" err="1">
                <a:solidFill>
                  <a:srgbClr val="007EA1"/>
                </a:solidFill>
              </a:rPr>
              <a:t>traitement</a:t>
            </a:r>
            <a:r>
              <a:rPr lang="en-GB" sz="1900" b="1" dirty="0">
                <a:solidFill>
                  <a:srgbClr val="007EA1"/>
                </a:solidFill>
              </a:rPr>
              <a:t> de </a:t>
            </a:r>
            <a:r>
              <a:rPr lang="en-GB" sz="1900" b="1" dirty="0" err="1">
                <a:solidFill>
                  <a:srgbClr val="007EA1"/>
                </a:solidFill>
              </a:rPr>
              <a:t>données</a:t>
            </a:r>
            <a:r>
              <a:rPr lang="en-GB" sz="1900" b="1" dirty="0">
                <a:solidFill>
                  <a:srgbClr val="007EA1"/>
                </a:solidFill>
              </a:rPr>
              <a:t> pour les E-C </a:t>
            </a:r>
            <a:r>
              <a:rPr lang="en-GB" sz="1900" b="1" dirty="0" err="1">
                <a:solidFill>
                  <a:srgbClr val="007EA1"/>
                </a:solidFill>
              </a:rPr>
              <a:t>en</a:t>
            </a:r>
            <a:r>
              <a:rPr lang="en-GB" sz="1900" b="1" dirty="0">
                <a:solidFill>
                  <a:srgbClr val="007EA1"/>
                </a:solidFill>
              </a:rPr>
              <a:t> SHS</a:t>
            </a:r>
          </a:p>
          <a:p>
            <a:pPr lvl="1"/>
            <a:r>
              <a:rPr lang="en-GB" sz="1900" dirty="0" err="1"/>
              <a:t>Soutien</a:t>
            </a:r>
            <a:r>
              <a:rPr lang="en-GB" sz="1900" dirty="0"/>
              <a:t> </a:t>
            </a:r>
            <a:r>
              <a:rPr lang="en-GB" sz="1900" dirty="0" err="1"/>
              <a:t>demande</a:t>
            </a:r>
            <a:r>
              <a:rPr lang="en-GB" sz="1900" dirty="0"/>
              <a:t> </a:t>
            </a:r>
            <a:r>
              <a:rPr lang="en-GB" sz="1900" dirty="0" err="1"/>
              <a:t>Ingé</a:t>
            </a:r>
            <a:r>
              <a:rPr lang="en-GB" sz="1900" dirty="0"/>
              <a:t>. </a:t>
            </a:r>
            <a:r>
              <a:rPr lang="en-GB" sz="1900" dirty="0" err="1"/>
              <a:t>Cocolab</a:t>
            </a:r>
            <a:r>
              <a:rPr lang="en-GB" sz="1900" dirty="0"/>
              <a:t> (</a:t>
            </a:r>
            <a:r>
              <a:rPr lang="en-GB" sz="1900" dirty="0" err="1"/>
              <a:t>expé-traitement</a:t>
            </a:r>
            <a:r>
              <a:rPr lang="en-GB" sz="1900" dirty="0"/>
              <a:t> de </a:t>
            </a:r>
            <a:r>
              <a:rPr lang="en-GB" sz="1900" dirty="0" err="1"/>
              <a:t>données</a:t>
            </a:r>
            <a:r>
              <a:rPr lang="en-GB" sz="1900" dirty="0"/>
              <a:t>)</a:t>
            </a:r>
          </a:p>
          <a:p>
            <a:pPr lvl="1"/>
            <a:r>
              <a:rPr lang="en-GB" sz="1900" dirty="0" err="1"/>
              <a:t>Réflexion</a:t>
            </a:r>
            <a:r>
              <a:rPr lang="en-GB" sz="1900" dirty="0"/>
              <a:t> sur mise </a:t>
            </a:r>
            <a:r>
              <a:rPr lang="en-GB" sz="1900" dirty="0" err="1"/>
              <a:t>en</a:t>
            </a:r>
            <a:r>
              <a:rPr lang="en-GB" sz="1900" dirty="0"/>
              <a:t> place </a:t>
            </a:r>
            <a:r>
              <a:rPr lang="en-GB" sz="1900" dirty="0" err="1"/>
              <a:t>d’accompagnement</a:t>
            </a:r>
            <a:r>
              <a:rPr lang="en-GB" sz="1900" dirty="0"/>
              <a:t> de type “data sprint” / </a:t>
            </a:r>
            <a:r>
              <a:rPr lang="en-GB" sz="1900" dirty="0" err="1"/>
              <a:t>Ecoles</a:t>
            </a:r>
            <a:r>
              <a:rPr lang="en-GB" sz="1900" dirty="0"/>
              <a:t> </a:t>
            </a:r>
            <a:r>
              <a:rPr lang="en-GB" sz="1900" dirty="0" err="1"/>
              <a:t>thématiques</a:t>
            </a:r>
            <a:r>
              <a:rPr lang="en-GB" sz="1900" dirty="0"/>
              <a:t>…</a:t>
            </a:r>
            <a:endParaRPr lang="en-GB" sz="1900" dirty="0">
              <a:solidFill>
                <a:schemeClr val="tx1"/>
              </a:solidFill>
            </a:endParaRPr>
          </a:p>
          <a:p>
            <a:pPr lvl="1"/>
            <a:endParaRPr lang="en-GB" sz="19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47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EE317D7-4680-674D-A98B-2C571C7E2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70241"/>
            <a:ext cx="11555730" cy="512201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EA1"/>
                </a:solidFill>
              </a:rPr>
              <a:t>Approche pluridisciplinaire </a:t>
            </a:r>
          </a:p>
          <a:p>
            <a:pPr marL="0" indent="0">
              <a:buNone/>
            </a:pPr>
            <a:endParaRPr lang="fr-FR" altLang="fr-FR" b="1" dirty="0">
              <a:solidFill>
                <a:srgbClr val="007EA1"/>
              </a:solidFill>
            </a:endParaRPr>
          </a:p>
          <a:p>
            <a:endParaRPr lang="fr-FR" altLang="fr-FR" b="1" dirty="0"/>
          </a:p>
          <a:p>
            <a:endParaRPr lang="fr-FR" altLang="fr-FR" b="1" dirty="0"/>
          </a:p>
          <a:p>
            <a:endParaRPr lang="fr-FR" altLang="fr-FR" b="1" dirty="0"/>
          </a:p>
          <a:p>
            <a:endParaRPr lang="fr-FR" altLang="fr-FR" b="1" dirty="0"/>
          </a:p>
          <a:p>
            <a:pPr marL="0" indent="0">
              <a:buNone/>
            </a:pPr>
            <a:endParaRPr lang="fr-FR" altLang="fr-FR" b="1" dirty="0"/>
          </a:p>
          <a:p>
            <a:r>
              <a:rPr lang="fr-FR" altLang="fr-FR" b="1" dirty="0">
                <a:solidFill>
                  <a:srgbClr val="007EA1"/>
                </a:solidFill>
              </a:rPr>
              <a:t>Développement de l’écosystème </a:t>
            </a:r>
            <a:r>
              <a:rPr lang="fr-FR" altLang="fr-FR" dirty="0">
                <a:solidFill>
                  <a:srgbClr val="007EA1"/>
                </a:solidFill>
              </a:rPr>
              <a:t>(notre « communauté »)</a:t>
            </a:r>
          </a:p>
          <a:p>
            <a:r>
              <a:rPr lang="fr-FR" altLang="fr-FR" b="1" dirty="0">
                <a:solidFill>
                  <a:srgbClr val="007EA1"/>
                </a:solidFill>
              </a:rPr>
              <a:t>Promotion </a:t>
            </a:r>
            <a:r>
              <a:rPr lang="fr-FR" altLang="fr-FR" dirty="0">
                <a:solidFill>
                  <a:srgbClr val="007EA1"/>
                </a:solidFill>
              </a:rPr>
              <a:t>au niveau local, national, international</a:t>
            </a:r>
          </a:p>
          <a:p>
            <a:endParaRPr lang="fr-FR" alt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0982251-E589-6944-9BFB-2A4664A79B86}"/>
              </a:ext>
            </a:extLst>
          </p:cNvPr>
          <p:cNvSpPr txBox="1">
            <a:spLocks/>
          </p:cNvSpPr>
          <p:nvPr/>
        </p:nvSpPr>
        <p:spPr>
          <a:xfrm>
            <a:off x="285750" y="238892"/>
            <a:ext cx="10229850" cy="772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96B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Les objectifs de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96B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NeuroMod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96B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FCDC5D-3C5B-EB44-82D2-910011E74905}"/>
              </a:ext>
            </a:extLst>
          </p:cNvPr>
          <p:cNvSpPr txBox="1"/>
          <p:nvPr/>
        </p:nvSpPr>
        <p:spPr>
          <a:xfrm>
            <a:off x="557465" y="2084953"/>
            <a:ext cx="3997964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M</a:t>
            </a:r>
            <a:r>
              <a:rPr lang="en-FR" sz="2400" b="1" dirty="0"/>
              <a:t>odélisation</a:t>
            </a:r>
            <a:endParaRPr lang="fr-FR" sz="2400" b="1" dirty="0"/>
          </a:p>
          <a:p>
            <a:endParaRPr lang="en-FR" sz="2400" b="1" dirty="0"/>
          </a:p>
          <a:p>
            <a:r>
              <a:rPr lang="en-FR" sz="2000" dirty="0"/>
              <a:t>Formalisme mathématique</a:t>
            </a:r>
          </a:p>
          <a:p>
            <a:r>
              <a:rPr lang="en-FR" sz="2000" dirty="0"/>
              <a:t>Intelligence Artificielle </a:t>
            </a:r>
          </a:p>
          <a:p>
            <a:r>
              <a:rPr lang="en-FR" sz="2000" dirty="0"/>
              <a:t>NeuroMorphique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72ECF02-5470-6D43-A700-002352D960A8}"/>
              </a:ext>
            </a:extLst>
          </p:cNvPr>
          <p:cNvCxnSpPr>
            <a:cxnSpLocks/>
          </p:cNvCxnSpPr>
          <p:nvPr/>
        </p:nvCxnSpPr>
        <p:spPr>
          <a:xfrm>
            <a:off x="4962728" y="3107831"/>
            <a:ext cx="1574805" cy="0"/>
          </a:xfrm>
          <a:prstGeom prst="straightConnector1">
            <a:avLst/>
          </a:prstGeom>
          <a:ln w="63500">
            <a:solidFill>
              <a:srgbClr val="1683B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E5A89E0-A532-D241-990A-CF8F1BEA036B}"/>
              </a:ext>
            </a:extLst>
          </p:cNvPr>
          <p:cNvSpPr txBox="1"/>
          <p:nvPr/>
        </p:nvSpPr>
        <p:spPr>
          <a:xfrm>
            <a:off x="6947731" y="1515566"/>
            <a:ext cx="4893749" cy="28931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Compréhension</a:t>
            </a:r>
            <a:r>
              <a:rPr lang="en-US" sz="2400" b="1" dirty="0"/>
              <a:t> continue/integrative</a:t>
            </a:r>
          </a:p>
          <a:p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err="1"/>
              <a:t>Moléculaire</a:t>
            </a:r>
            <a:r>
              <a:rPr lang="en-US" sz="2000" dirty="0"/>
              <a:t>/</a:t>
            </a:r>
            <a:r>
              <a:rPr lang="en-US" sz="2000" dirty="0" err="1"/>
              <a:t>génétique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err="1"/>
              <a:t>Synaptique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err="1"/>
              <a:t>Réseau</a:t>
            </a:r>
            <a:r>
              <a:rPr lang="en-US" sz="2000" dirty="0"/>
              <a:t> neuronal</a:t>
            </a:r>
          </a:p>
          <a:p>
            <a:r>
              <a:rPr lang="en-US" sz="2000" dirty="0"/>
              <a:t>	Aires </a:t>
            </a:r>
            <a:r>
              <a:rPr lang="en-US" sz="2000" dirty="0" err="1"/>
              <a:t>cérébrales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err="1"/>
              <a:t>Comportement</a:t>
            </a:r>
            <a:r>
              <a:rPr lang="en-US" sz="2000" dirty="0"/>
              <a:t> </a:t>
            </a:r>
            <a:r>
              <a:rPr lang="en-US" sz="2000" dirty="0" err="1"/>
              <a:t>individuel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err="1"/>
              <a:t>Comportement</a:t>
            </a:r>
            <a:r>
              <a:rPr lang="en-US" sz="2000" dirty="0"/>
              <a:t> </a:t>
            </a:r>
            <a:r>
              <a:rPr lang="en-US" sz="2000" dirty="0" err="1"/>
              <a:t>collectif</a:t>
            </a:r>
            <a:endParaRPr lang="en-US" sz="2000" dirty="0"/>
          </a:p>
          <a:p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2FE905-0E59-E349-A502-1660D42F2C0E}"/>
              </a:ext>
            </a:extLst>
          </p:cNvPr>
          <p:cNvCxnSpPr>
            <a:cxnSpLocks/>
          </p:cNvCxnSpPr>
          <p:nvPr/>
        </p:nvCxnSpPr>
        <p:spPr>
          <a:xfrm>
            <a:off x="7532964" y="2375840"/>
            <a:ext cx="0" cy="1624605"/>
          </a:xfrm>
          <a:prstGeom prst="straightConnector1">
            <a:avLst/>
          </a:prstGeom>
          <a:ln w="50800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47000">
                  <a:srgbClr val="74B9D6"/>
                </a:gs>
                <a:gs pos="47000">
                  <a:schemeClr val="accent1">
                    <a:lumMod val="45000"/>
                    <a:lumOff val="55000"/>
                  </a:schemeClr>
                </a:gs>
                <a:gs pos="100000">
                  <a:srgbClr val="1683B5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92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EE317D7-4680-674D-A98B-2C571C7E2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70241"/>
            <a:ext cx="11555730" cy="5348867"/>
          </a:xfrm>
        </p:spPr>
        <p:txBody>
          <a:bodyPr>
            <a:normAutofit/>
          </a:bodyPr>
          <a:lstStyle/>
          <a:p>
            <a:pPr lvl="1"/>
            <a:endParaRPr lang="fr-FR" altLang="fr-FR" dirty="0"/>
          </a:p>
          <a:p>
            <a:pPr lvl="1"/>
            <a:endParaRPr lang="fr-FR" alt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0982251-E589-6944-9BFB-2A4664A79B86}"/>
              </a:ext>
            </a:extLst>
          </p:cNvPr>
          <p:cNvSpPr txBox="1">
            <a:spLocks/>
          </p:cNvSpPr>
          <p:nvPr/>
        </p:nvSpPr>
        <p:spPr>
          <a:xfrm>
            <a:off x="285750" y="238892"/>
            <a:ext cx="10229850" cy="772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>
                <a:solidFill>
                  <a:srgbClr val="0096BC"/>
                </a:solidFill>
              </a:rPr>
              <a:t>Qu’est-ce que </a:t>
            </a:r>
            <a:r>
              <a:rPr lang="fr-FR" dirty="0" err="1">
                <a:solidFill>
                  <a:srgbClr val="0096BC"/>
                </a:solidFill>
              </a:rPr>
              <a:t>NeuroMod</a:t>
            </a:r>
            <a:r>
              <a:rPr lang="fr-FR" dirty="0">
                <a:solidFill>
                  <a:srgbClr val="0096BC"/>
                </a:solidFill>
              </a:rPr>
              <a:t> ?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4127B11A-AAF2-E74B-BD43-5116B1BFB8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614232"/>
              </p:ext>
            </p:extLst>
          </p:nvPr>
        </p:nvGraphicFramePr>
        <p:xfrm>
          <a:off x="0" y="1270241"/>
          <a:ext cx="12192000" cy="500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6126359-82E7-BE42-ADAA-BD4C2F9D6170}"/>
              </a:ext>
            </a:extLst>
          </p:cNvPr>
          <p:cNvSpPr txBox="1"/>
          <p:nvPr/>
        </p:nvSpPr>
        <p:spPr>
          <a:xfrm>
            <a:off x="396297" y="5043983"/>
            <a:ext cx="2635927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FR" sz="1600" dirty="0">
                <a:solidFill>
                  <a:schemeClr val="bg1"/>
                </a:solidFill>
              </a:rPr>
              <a:t>Psychologie,</a:t>
            </a:r>
            <a:r>
              <a:rPr lang="fr-FR" sz="1600" dirty="0">
                <a:solidFill>
                  <a:schemeClr val="bg1"/>
                </a:solidFill>
              </a:rPr>
              <a:t> li</a:t>
            </a:r>
            <a:r>
              <a:rPr lang="en-FR" sz="1600" dirty="0">
                <a:solidFill>
                  <a:schemeClr val="bg1"/>
                </a:solidFill>
              </a:rPr>
              <a:t>nguistique,</a:t>
            </a:r>
          </a:p>
          <a:p>
            <a:r>
              <a:rPr lang="fr-FR" sz="1600" dirty="0">
                <a:solidFill>
                  <a:schemeClr val="bg1"/>
                </a:solidFill>
              </a:rPr>
              <a:t>économie</a:t>
            </a:r>
            <a:r>
              <a:rPr lang="en-FR" sz="1600" dirty="0">
                <a:solidFill>
                  <a:schemeClr val="bg1"/>
                </a:solidFill>
              </a:rPr>
              <a:t> comportementale,</a:t>
            </a:r>
          </a:p>
          <a:p>
            <a:r>
              <a:rPr lang="fr-FR" sz="1600" dirty="0">
                <a:solidFill>
                  <a:schemeClr val="bg1"/>
                </a:solidFill>
              </a:rPr>
              <a:t>sciences de l’é</a:t>
            </a:r>
            <a:r>
              <a:rPr lang="en-FR" sz="1600" dirty="0">
                <a:solidFill>
                  <a:schemeClr val="bg1"/>
                </a:solidFill>
              </a:rPr>
              <a:t>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E04A14-84B5-A14D-9DDD-46694299C0ED}"/>
              </a:ext>
            </a:extLst>
          </p:cNvPr>
          <p:cNvSpPr txBox="1"/>
          <p:nvPr/>
        </p:nvSpPr>
        <p:spPr>
          <a:xfrm>
            <a:off x="3349982" y="5049149"/>
            <a:ext cx="2776373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FR" sz="1600" dirty="0">
                <a:solidFill>
                  <a:schemeClr val="bg1"/>
                </a:solidFill>
              </a:rPr>
              <a:t>Mathématiques,</a:t>
            </a:r>
            <a:r>
              <a:rPr lang="fr-FR" sz="1600" dirty="0">
                <a:solidFill>
                  <a:schemeClr val="bg1"/>
                </a:solidFill>
              </a:rPr>
              <a:t> i</a:t>
            </a:r>
            <a:r>
              <a:rPr lang="en-FR" sz="1600" dirty="0">
                <a:solidFill>
                  <a:schemeClr val="bg1"/>
                </a:solidFill>
              </a:rPr>
              <a:t>nformatique, 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en-FR" sz="1600" dirty="0">
                <a:solidFill>
                  <a:schemeClr val="bg1"/>
                </a:solidFill>
              </a:rPr>
              <a:t>IA</a:t>
            </a:r>
            <a:r>
              <a:rPr lang="fr-FR" sz="1600" dirty="0">
                <a:solidFill>
                  <a:schemeClr val="bg1"/>
                </a:solidFill>
              </a:rPr>
              <a:t>, é</a:t>
            </a:r>
            <a:r>
              <a:rPr lang="en-FR" sz="1600" dirty="0">
                <a:solidFill>
                  <a:schemeClr val="bg1"/>
                </a:solidFill>
              </a:rPr>
              <a:t>lectronique,</a:t>
            </a:r>
            <a:r>
              <a:rPr lang="fr-FR" sz="1600" dirty="0">
                <a:solidFill>
                  <a:schemeClr val="bg1"/>
                </a:solidFill>
              </a:rPr>
              <a:t> c</a:t>
            </a:r>
            <a:r>
              <a:rPr lang="en-FR" sz="1600" dirty="0">
                <a:solidFill>
                  <a:schemeClr val="bg1"/>
                </a:solidFill>
              </a:rPr>
              <a:t>himie,</a:t>
            </a:r>
            <a:r>
              <a:rPr lang="fr-FR" sz="1600" dirty="0">
                <a:solidFill>
                  <a:schemeClr val="bg1"/>
                </a:solidFill>
              </a:rPr>
              <a:t> p</a:t>
            </a:r>
            <a:r>
              <a:rPr lang="en-FR" sz="1600" dirty="0">
                <a:solidFill>
                  <a:schemeClr val="bg1"/>
                </a:solidFill>
              </a:rPr>
              <a:t>hysique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30542-01A4-2442-B74C-E1E8924FA21B}"/>
              </a:ext>
            </a:extLst>
          </p:cNvPr>
          <p:cNvSpPr txBox="1"/>
          <p:nvPr/>
        </p:nvSpPr>
        <p:spPr>
          <a:xfrm>
            <a:off x="6314497" y="5295371"/>
            <a:ext cx="268968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FR" sz="1600" dirty="0">
                <a:solidFill>
                  <a:schemeClr val="bg1"/>
                </a:solidFill>
              </a:rPr>
              <a:t>Neurologie,</a:t>
            </a:r>
            <a:r>
              <a:rPr lang="fr-FR" sz="1600" dirty="0">
                <a:solidFill>
                  <a:schemeClr val="bg1"/>
                </a:solidFill>
              </a:rPr>
              <a:t> n</a:t>
            </a:r>
            <a:r>
              <a:rPr lang="en-FR" sz="1600" dirty="0">
                <a:solidFill>
                  <a:schemeClr val="bg1"/>
                </a:solidFill>
              </a:rPr>
              <a:t>eurochirurgie,</a:t>
            </a:r>
          </a:p>
          <a:p>
            <a:r>
              <a:rPr lang="fr-FR" sz="1600" dirty="0">
                <a:solidFill>
                  <a:schemeClr val="bg1"/>
                </a:solidFill>
              </a:rPr>
              <a:t>p</a:t>
            </a:r>
            <a:r>
              <a:rPr lang="en-FR" sz="1600" dirty="0">
                <a:solidFill>
                  <a:schemeClr val="bg1"/>
                </a:solidFill>
              </a:rPr>
              <a:t>sychiatrie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E8DFDB-BE2E-EE43-ABB0-53BE31EC0A9B}"/>
              </a:ext>
            </a:extLst>
          </p:cNvPr>
          <p:cNvSpPr txBox="1"/>
          <p:nvPr/>
        </p:nvSpPr>
        <p:spPr>
          <a:xfrm>
            <a:off x="9220487" y="5049149"/>
            <a:ext cx="2776373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FR" sz="1600" dirty="0">
                <a:solidFill>
                  <a:schemeClr val="bg1"/>
                </a:solidFill>
              </a:rPr>
              <a:t>Neuroscience cellulai</a:t>
            </a:r>
            <a:r>
              <a:rPr lang="fr-FR" sz="1600" dirty="0">
                <a:solidFill>
                  <a:schemeClr val="bg1"/>
                </a:solidFill>
              </a:rPr>
              <a:t>re et </a:t>
            </a:r>
            <a:r>
              <a:rPr lang="en-GB" sz="1600" dirty="0" err="1">
                <a:solidFill>
                  <a:schemeClr val="bg1"/>
                </a:solidFill>
              </a:rPr>
              <a:t>i</a:t>
            </a:r>
            <a:r>
              <a:rPr lang="en-FR" sz="1600" dirty="0">
                <a:solidFill>
                  <a:schemeClr val="bg1"/>
                </a:solidFill>
              </a:rPr>
              <a:t>ntégrée</a:t>
            </a:r>
            <a:r>
              <a:rPr lang="fr-FR" sz="1600" dirty="0">
                <a:solidFill>
                  <a:schemeClr val="bg1"/>
                </a:solidFill>
              </a:rPr>
              <a:t>, n</a:t>
            </a:r>
            <a:r>
              <a:rPr lang="en-GB" sz="1600" dirty="0" err="1">
                <a:solidFill>
                  <a:schemeClr val="bg1"/>
                </a:solidFill>
              </a:rPr>
              <a:t>eurosciences</a:t>
            </a:r>
            <a:r>
              <a:rPr lang="en-GB" sz="1600" dirty="0">
                <a:solidFill>
                  <a:schemeClr val="bg1"/>
                </a:solidFill>
              </a:rPr>
              <a:t> c</a:t>
            </a:r>
            <a:r>
              <a:rPr lang="en-FR" sz="1600" dirty="0">
                <a:solidFill>
                  <a:schemeClr val="bg1"/>
                </a:solidFill>
              </a:rPr>
              <a:t>ognitives</a:t>
            </a:r>
            <a:r>
              <a:rPr lang="fr-FR" sz="1600" dirty="0">
                <a:solidFill>
                  <a:schemeClr val="bg1"/>
                </a:solidFill>
              </a:rPr>
              <a:t>, n</a:t>
            </a:r>
            <a:r>
              <a:rPr lang="en-FR" sz="1600" dirty="0">
                <a:solidFill>
                  <a:schemeClr val="bg1"/>
                </a:solidFill>
              </a:rPr>
              <a:t>europhysiologie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D04BD2-D806-4946-8EBC-25B79410194C}"/>
              </a:ext>
            </a:extLst>
          </p:cNvPr>
          <p:cNvSpPr txBox="1"/>
          <p:nvPr/>
        </p:nvSpPr>
        <p:spPr>
          <a:xfrm>
            <a:off x="142875" y="1427448"/>
            <a:ext cx="11953875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FR" sz="2000" b="1" dirty="0">
                <a:solidFill>
                  <a:schemeClr val="bg1"/>
                </a:solidFill>
              </a:rPr>
              <a:t>Communauté de plus de 250 personnes dont 170 permanents sur 15 laboratoires ou entités (dont CHU et Inria)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BEA00-045B-F647-ACED-F85D5A107DB2}"/>
              </a:ext>
            </a:extLst>
          </p:cNvPr>
          <p:cNvSpPr txBox="1"/>
          <p:nvPr/>
        </p:nvSpPr>
        <p:spPr>
          <a:xfrm>
            <a:off x="350520" y="2086561"/>
            <a:ext cx="2766451" cy="3958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EE189-1E11-0344-9808-EE3763081205}"/>
              </a:ext>
            </a:extLst>
          </p:cNvPr>
          <p:cNvSpPr txBox="1"/>
          <p:nvPr/>
        </p:nvSpPr>
        <p:spPr>
          <a:xfrm>
            <a:off x="805239" y="6176543"/>
            <a:ext cx="1818042" cy="371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Dans aucune EUR</a:t>
            </a:r>
          </a:p>
        </p:txBody>
      </p:sp>
    </p:spTree>
    <p:extLst>
      <p:ext uri="{BB962C8B-B14F-4D97-AF65-F5344CB8AC3E}">
        <p14:creationId xmlns:p14="http://schemas.microsoft.com/office/powerpoint/2010/main" val="82058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10982251-E589-6944-9BFB-2A4664A79B86}"/>
              </a:ext>
            </a:extLst>
          </p:cNvPr>
          <p:cNvSpPr txBox="1">
            <a:spLocks/>
          </p:cNvSpPr>
          <p:nvPr/>
        </p:nvSpPr>
        <p:spPr>
          <a:xfrm>
            <a:off x="285750" y="238892"/>
            <a:ext cx="10229850" cy="772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96BC"/>
                </a:solidFill>
                <a:latin typeface="Calibri Light" panose="020F0302020204030204"/>
              </a:rPr>
              <a:t>Historique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0096BC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75CE792-6BF1-5E4A-B941-C620AEACCD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154536"/>
              </p:ext>
            </p:extLst>
          </p:nvPr>
        </p:nvGraphicFramePr>
        <p:xfrm>
          <a:off x="285749" y="1229403"/>
          <a:ext cx="6509333" cy="520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4EABBE60-6DEF-1946-83D7-B53DAFFD8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29" y="1229403"/>
            <a:ext cx="1295632" cy="14703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73A46B-CB27-9C4A-B6EC-3BC2E060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34" y="3409237"/>
            <a:ext cx="1535621" cy="15285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02757D-3F9D-3A43-B7FD-C6497A71533D}"/>
              </a:ext>
            </a:extLst>
          </p:cNvPr>
          <p:cNvSpPr txBox="1"/>
          <p:nvPr/>
        </p:nvSpPr>
        <p:spPr>
          <a:xfrm>
            <a:off x="8726594" y="1502924"/>
            <a:ext cx="3318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dirty="0"/>
              <a:t>Olivier </a:t>
            </a:r>
            <a:r>
              <a:rPr lang="fr-FR" b="1" dirty="0"/>
              <a:t>FAUGERAS</a:t>
            </a:r>
          </a:p>
          <a:p>
            <a:r>
              <a:rPr lang="en-FR" dirty="0"/>
              <a:t>DR Inria</a:t>
            </a:r>
            <a:endParaRPr lang="fr-FR" dirty="0"/>
          </a:p>
          <a:p>
            <a:r>
              <a:rPr lang="en-FR" dirty="0"/>
              <a:t>Académie des Sciences</a:t>
            </a:r>
          </a:p>
          <a:p>
            <a:r>
              <a:rPr lang="en-FR" dirty="0"/>
              <a:t>Mathématicien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E6D580-ABE0-6B41-A23C-8FF40056F4AD}"/>
              </a:ext>
            </a:extLst>
          </p:cNvPr>
          <p:cNvSpPr txBox="1"/>
          <p:nvPr/>
        </p:nvSpPr>
        <p:spPr>
          <a:xfrm>
            <a:off x="8726594" y="3696560"/>
            <a:ext cx="298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dirty="0"/>
              <a:t>Sylvie </a:t>
            </a:r>
            <a:r>
              <a:rPr lang="fr-FR" b="1" dirty="0"/>
              <a:t>MELLET</a:t>
            </a:r>
          </a:p>
          <a:p>
            <a:r>
              <a:rPr lang="en-FR" dirty="0"/>
              <a:t>DR CNRS</a:t>
            </a:r>
            <a:endParaRPr lang="fr-FR" dirty="0"/>
          </a:p>
          <a:p>
            <a:r>
              <a:rPr lang="fr-FR" dirty="0"/>
              <a:t>A</a:t>
            </a:r>
            <a:r>
              <a:rPr lang="en-FR" dirty="0"/>
              <a:t>ncienne VP Recherche UCA</a:t>
            </a:r>
            <a:endParaRPr lang="fr-FR" dirty="0"/>
          </a:p>
          <a:p>
            <a:r>
              <a:rPr lang="fr-FR" dirty="0"/>
              <a:t>L</a:t>
            </a:r>
            <a:r>
              <a:rPr lang="en-FR" dirty="0"/>
              <a:t>inguiste</a:t>
            </a:r>
          </a:p>
        </p:txBody>
      </p:sp>
    </p:spTree>
    <p:extLst>
      <p:ext uri="{BB962C8B-B14F-4D97-AF65-F5344CB8AC3E}">
        <p14:creationId xmlns:p14="http://schemas.microsoft.com/office/powerpoint/2010/main" val="427076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10982251-E589-6944-9BFB-2A4664A79B86}"/>
              </a:ext>
            </a:extLst>
          </p:cNvPr>
          <p:cNvSpPr txBox="1">
            <a:spLocks/>
          </p:cNvSpPr>
          <p:nvPr/>
        </p:nvSpPr>
        <p:spPr>
          <a:xfrm>
            <a:off x="285750" y="238892"/>
            <a:ext cx="10229850" cy="772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96BC"/>
                </a:solidFill>
                <a:latin typeface="Calibri Light" panose="020F0302020204030204"/>
              </a:rPr>
              <a:t>Le partenariat privilégié avec l’</a:t>
            </a:r>
            <a:r>
              <a:rPr lang="fr-FR" dirty="0" err="1">
                <a:solidFill>
                  <a:srgbClr val="0096BC"/>
                </a:solidFill>
                <a:latin typeface="Calibri Light" panose="020F0302020204030204"/>
              </a:rPr>
              <a:t>Inria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0096BC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E9A9C5-04B3-E34E-94D3-07061786156E}"/>
              </a:ext>
            </a:extLst>
          </p:cNvPr>
          <p:cNvSpPr txBox="1"/>
          <p:nvPr/>
        </p:nvSpPr>
        <p:spPr>
          <a:xfrm>
            <a:off x="2264636" y="1612052"/>
            <a:ext cx="820756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2400" b="1" dirty="0">
                <a:solidFill>
                  <a:srgbClr val="1683B5"/>
                </a:solidFill>
              </a:rPr>
              <a:t>Hébergement sur le site de l’Inria</a:t>
            </a:r>
          </a:p>
          <a:p>
            <a:pPr lvl="2"/>
            <a:r>
              <a:rPr lang="en-FR" dirty="0"/>
              <a:t>Borel -1 (70m2)</a:t>
            </a:r>
          </a:p>
          <a:p>
            <a:pPr lvl="2"/>
            <a:endParaRPr lang="en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2400" b="1" dirty="0">
                <a:solidFill>
                  <a:srgbClr val="1683B5"/>
                </a:solidFill>
              </a:rPr>
              <a:t>Equipes-projets au coeur de NeuroMod</a:t>
            </a:r>
          </a:p>
          <a:p>
            <a:pPr lvl="2"/>
            <a:r>
              <a:rPr lang="en-FR" dirty="0"/>
              <a:t>Cronos, </a:t>
            </a:r>
            <a:r>
              <a:rPr lang="fr-FR" dirty="0"/>
              <a:t>Biovision principalement (départ </a:t>
            </a:r>
            <a:r>
              <a:rPr lang="fr-FR" dirty="0" err="1"/>
              <a:t>MathNeuro</a:t>
            </a:r>
            <a:r>
              <a:rPr lang="fr-FR" dirty="0"/>
              <a:t>)</a:t>
            </a:r>
            <a:endParaRPr lang="en-FR" dirty="0"/>
          </a:p>
          <a:p>
            <a:pPr lvl="2"/>
            <a:endParaRPr lang="en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2400" b="1" dirty="0">
                <a:solidFill>
                  <a:srgbClr val="1683B5"/>
                </a:solidFill>
              </a:rPr>
              <a:t>Chercheurs Inria </a:t>
            </a:r>
          </a:p>
          <a:p>
            <a:pPr lvl="2"/>
            <a:r>
              <a:rPr lang="en-FR" dirty="0"/>
              <a:t>Membres du Conseil, du Bureau</a:t>
            </a:r>
          </a:p>
          <a:p>
            <a:pPr lvl="2"/>
            <a:r>
              <a:rPr lang="en-FR" dirty="0"/>
              <a:t>Enseignants</a:t>
            </a:r>
          </a:p>
          <a:p>
            <a:pPr lvl="2"/>
            <a:endParaRPr lang="en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2400" b="1" dirty="0">
                <a:solidFill>
                  <a:srgbClr val="1683B5"/>
                </a:solidFill>
              </a:rPr>
              <a:t>Ingénieur</a:t>
            </a:r>
            <a:r>
              <a:rPr lang="fr-FR" sz="2400" b="1" dirty="0">
                <a:solidFill>
                  <a:srgbClr val="1683B5"/>
                </a:solidFill>
              </a:rPr>
              <a:t>.e de recherche</a:t>
            </a:r>
            <a:endParaRPr lang="en-FR" sz="2400" b="1" dirty="0">
              <a:solidFill>
                <a:srgbClr val="1683B5"/>
              </a:solidFill>
            </a:endParaRPr>
          </a:p>
          <a:p>
            <a:pPr lvl="2"/>
            <a:r>
              <a:rPr lang="en-FR" dirty="0"/>
              <a:t>Besoin de développement logiciel criant de la communauté</a:t>
            </a:r>
          </a:p>
          <a:p>
            <a:pPr lvl="2"/>
            <a:r>
              <a:rPr lang="en-FR" dirty="0"/>
              <a:t>Financement par UCA Jedi d’un poste d’Ingénieur (</a:t>
            </a:r>
            <a:r>
              <a:rPr lang="fr-FR" dirty="0"/>
              <a:t>recrutée en aout 2021</a:t>
            </a:r>
            <a:r>
              <a:rPr lang="en-FR" dirty="0"/>
              <a:t>)</a:t>
            </a:r>
          </a:p>
          <a:p>
            <a:pPr lvl="2"/>
            <a:r>
              <a:rPr lang="en-FR" dirty="0"/>
              <a:t>Insertion dans le SED pour mise en commun des compétences</a:t>
            </a:r>
          </a:p>
          <a:p>
            <a:pPr lvl="2"/>
            <a:r>
              <a:rPr lang="en-FR" b="1" dirty="0">
                <a:solidFill>
                  <a:srgbClr val="FF0000"/>
                </a:solidFill>
                <a:sym typeface="Wingdings" pitchFamily="2" charset="2"/>
              </a:rPr>
              <a:t> PLATEFORME NUMERIQUE NEUROMODEV</a:t>
            </a:r>
            <a:endParaRPr lang="en-FR" b="1" dirty="0">
              <a:solidFill>
                <a:srgbClr val="FF0000"/>
              </a:solidFill>
            </a:endParaRPr>
          </a:p>
        </p:txBody>
      </p:sp>
      <p:pic>
        <p:nvPicPr>
          <p:cNvPr id="4" name="Graphique 3" descr="Programmatrice avec un remplissage uni">
            <a:extLst>
              <a:ext uri="{FF2B5EF4-FFF2-40B4-BE49-F238E27FC236}">
                <a16:creationId xmlns:a16="http://schemas.microsoft.com/office/drawing/2014/main" id="{6BC9D305-A55A-4E54-98A7-D51F21A10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723" y="4706525"/>
            <a:ext cx="813203" cy="813203"/>
          </a:xfrm>
          <a:prstGeom prst="rect">
            <a:avLst/>
          </a:prstGeom>
        </p:spPr>
      </p:pic>
      <p:pic>
        <p:nvPicPr>
          <p:cNvPr id="5" name="Image 21">
            <a:extLst>
              <a:ext uri="{FF2B5EF4-FFF2-40B4-BE49-F238E27FC236}">
                <a16:creationId xmlns:a16="http://schemas.microsoft.com/office/drawing/2014/main" id="{42E91E56-753F-4108-9690-583137BA8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1" y="3745831"/>
            <a:ext cx="171256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que 5" descr="Bâtiment contour">
            <a:extLst>
              <a:ext uri="{FF2B5EF4-FFF2-40B4-BE49-F238E27FC236}">
                <a16:creationId xmlns:a16="http://schemas.microsoft.com/office/drawing/2014/main" id="{7738192C-920B-4D46-9425-1E93084B2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125" y="1464134"/>
            <a:ext cx="914400" cy="914400"/>
          </a:xfrm>
          <a:prstGeom prst="rect">
            <a:avLst/>
          </a:prstGeom>
        </p:spPr>
      </p:pic>
      <p:pic>
        <p:nvPicPr>
          <p:cNvPr id="8" name="Graphique 7" descr="Connexions avec un remplissage uni">
            <a:extLst>
              <a:ext uri="{FF2B5EF4-FFF2-40B4-BE49-F238E27FC236}">
                <a16:creationId xmlns:a16="http://schemas.microsoft.com/office/drawing/2014/main" id="{AF50A08A-3F59-4355-8293-AFEC27C08A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6125" y="2576672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73587-A395-1946-99DF-E7C717B749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4208" y="2559134"/>
            <a:ext cx="1712566" cy="2283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24EB0D-D68F-884C-97E9-6DF794223015}"/>
              </a:ext>
            </a:extLst>
          </p:cNvPr>
          <p:cNvSpPr txBox="1"/>
          <p:nvPr/>
        </p:nvSpPr>
        <p:spPr>
          <a:xfrm>
            <a:off x="8152688" y="1276784"/>
            <a:ext cx="3793146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FR" sz="1600" dirty="0"/>
              <a:t>NB</a:t>
            </a:r>
            <a:r>
              <a:rPr lang="fr-FR" sz="1600" dirty="0"/>
              <a:t>: </a:t>
            </a:r>
            <a:r>
              <a:rPr lang="en-FR" sz="1600" dirty="0"/>
              <a:t>L’inria a décidé de mettre dans ses thématiques priviligiées d’interaction avec Univ. Côte d’Azur les </a:t>
            </a:r>
            <a:r>
              <a:rPr lang="fr-FR" sz="1600" dirty="0"/>
              <a:t>n</a:t>
            </a:r>
            <a:r>
              <a:rPr lang="en-FR" sz="1600" dirty="0"/>
              <a:t>eurosciences </a:t>
            </a:r>
            <a:r>
              <a:rPr lang="fr-FR" sz="1600" dirty="0"/>
              <a:t>c</a:t>
            </a:r>
            <a:r>
              <a:rPr lang="en-FR" sz="1600" dirty="0"/>
              <a:t>omputationnelles </a:t>
            </a:r>
          </a:p>
        </p:txBody>
      </p:sp>
    </p:spTree>
    <p:extLst>
      <p:ext uri="{BB962C8B-B14F-4D97-AF65-F5344CB8AC3E}">
        <p14:creationId xmlns:p14="http://schemas.microsoft.com/office/powerpoint/2010/main" val="370774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1140EE-407D-E647-906B-477EE84D8B28}"/>
              </a:ext>
            </a:extLst>
          </p:cNvPr>
          <p:cNvSpPr/>
          <p:nvPr/>
        </p:nvSpPr>
        <p:spPr>
          <a:xfrm>
            <a:off x="576549" y="1228246"/>
            <a:ext cx="1068636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96BC"/>
                </a:solidFill>
              </a:rPr>
              <a:t>Appels à projets</a:t>
            </a:r>
          </a:p>
          <a:p>
            <a:r>
              <a:rPr lang="fr-FR" dirty="0"/>
              <a:t>	- Permet de mettre les outils/ connaissances / moyens en commun</a:t>
            </a:r>
          </a:p>
          <a:p>
            <a:r>
              <a:rPr lang="fr-FR" dirty="0"/>
              <a:t>	- Petites sommes généralement (&lt;5 000 euros)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96BC"/>
                </a:solidFill>
              </a:rPr>
              <a:t>Bourses de thèses</a:t>
            </a:r>
          </a:p>
          <a:p>
            <a:r>
              <a:rPr lang="fr-FR" sz="2400" b="1" dirty="0">
                <a:solidFill>
                  <a:srgbClr val="1683B5"/>
                </a:solidFill>
              </a:rPr>
              <a:t>	</a:t>
            </a:r>
            <a:r>
              <a:rPr lang="fr-FR" dirty="0"/>
              <a:t>- Régulièrement depuis 5 ans, partenariat entre autres avec autres EUR et 3IA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96BC"/>
                </a:solidFill>
              </a:rPr>
              <a:t>Diffusion / animation</a:t>
            </a:r>
          </a:p>
          <a:p>
            <a:r>
              <a:rPr lang="fr-FR" dirty="0"/>
              <a:t>	- Conférence annuelle, invités – participation au </a:t>
            </a:r>
            <a:r>
              <a:rPr lang="fr-FR" dirty="0" err="1"/>
              <a:t>board</a:t>
            </a:r>
            <a:r>
              <a:rPr lang="fr-FR" dirty="0"/>
              <a:t> d’ICMNS</a:t>
            </a:r>
          </a:p>
          <a:p>
            <a:r>
              <a:rPr lang="fr-FR" dirty="0"/>
              <a:t>	- Séminaire joint avec </a:t>
            </a:r>
            <a:r>
              <a:rPr lang="fr-FR" dirty="0" err="1"/>
              <a:t>NeuroMat</a:t>
            </a:r>
            <a:r>
              <a:rPr lang="fr-FR" dirty="0"/>
              <a:t> (Sao Paulo, Brésil) 2020-2021  puis semestres IHP 2022-2023 </a:t>
            </a:r>
          </a:p>
          <a:p>
            <a:r>
              <a:rPr lang="fr-FR" dirty="0"/>
              <a:t>	- Participation/ Soutien financier et admin. à l’organisation de la Semaine du Cerveau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96BC"/>
                </a:solidFill>
              </a:rPr>
              <a:t>Représentation de la communauté</a:t>
            </a:r>
          </a:p>
          <a:p>
            <a:pPr lvl="2"/>
            <a:r>
              <a:rPr lang="fr-FR" dirty="0"/>
              <a:t>- Dans les instances locales </a:t>
            </a:r>
          </a:p>
          <a:p>
            <a:pPr lvl="2"/>
            <a:r>
              <a:rPr lang="fr-FR" dirty="0"/>
              <a:t>- Au niveau national (par exemple formation GDR neurosciences computationnelles)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96BC"/>
                </a:solidFill>
              </a:rPr>
              <a:t>Administrativement</a:t>
            </a:r>
          </a:p>
          <a:p>
            <a:r>
              <a:rPr lang="fr-FR" dirty="0"/>
              <a:t>	- Statuts juridiques : conseil (nommés par structures/composantes) + 2 industriels</a:t>
            </a:r>
          </a:p>
          <a:p>
            <a:r>
              <a:rPr lang="fr-FR" dirty="0"/>
              <a:t>	- Un directeur, un directeur adjoint</a:t>
            </a:r>
          </a:p>
          <a:p>
            <a:r>
              <a:rPr lang="fr-FR" dirty="0"/>
              <a:t>	- 2 personnels administratifs</a:t>
            </a:r>
          </a:p>
          <a:p>
            <a:pPr marL="900113"/>
            <a:r>
              <a:rPr lang="fr-FR" dirty="0"/>
              <a:t>- 1 </a:t>
            </a:r>
            <a:r>
              <a:rPr lang="fr-FR" dirty="0" err="1"/>
              <a:t>Ingénieur.e</a:t>
            </a:r>
            <a:r>
              <a:rPr lang="fr-FR" dirty="0"/>
              <a:t> de recherche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0982251-E589-6944-9BFB-2A4664A79B86}"/>
              </a:ext>
            </a:extLst>
          </p:cNvPr>
          <p:cNvSpPr txBox="1">
            <a:spLocks/>
          </p:cNvSpPr>
          <p:nvPr/>
        </p:nvSpPr>
        <p:spPr>
          <a:xfrm>
            <a:off x="285750" y="238892"/>
            <a:ext cx="10229850" cy="772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7EA1"/>
                </a:solidFill>
                <a:latin typeface="Calibri Light" panose="020F0302020204030204"/>
              </a:rPr>
              <a:t>Fonctionnement de </a:t>
            </a:r>
            <a:r>
              <a:rPr lang="fr-FR" dirty="0" err="1">
                <a:solidFill>
                  <a:srgbClr val="007EA1"/>
                </a:solidFill>
                <a:latin typeface="Calibri Light" panose="020F0302020204030204"/>
              </a:rPr>
              <a:t>NeuroMod</a:t>
            </a:r>
            <a:r>
              <a:rPr lang="fr-FR" dirty="0">
                <a:solidFill>
                  <a:srgbClr val="007EA1"/>
                </a:solidFill>
                <a:latin typeface="Calibri Light" panose="020F0302020204030204"/>
              </a:rPr>
              <a:t> 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007EA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Graphique 5" descr="Classe contour">
            <a:extLst>
              <a:ext uri="{FF2B5EF4-FFF2-40B4-BE49-F238E27FC236}">
                <a16:creationId xmlns:a16="http://schemas.microsoft.com/office/drawing/2014/main" id="{5036451B-5F19-4DC9-BDDA-2C0A5BE3F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2155" y="3117183"/>
            <a:ext cx="850755" cy="850755"/>
          </a:xfrm>
          <a:prstGeom prst="rect">
            <a:avLst/>
          </a:prstGeom>
        </p:spPr>
      </p:pic>
      <p:pic>
        <p:nvPicPr>
          <p:cNvPr id="8" name="Graphique 7" descr="Marketing contour">
            <a:extLst>
              <a:ext uri="{FF2B5EF4-FFF2-40B4-BE49-F238E27FC236}">
                <a16:creationId xmlns:a16="http://schemas.microsoft.com/office/drawing/2014/main" id="{7F278603-D8DA-4EBE-8E99-A32289665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9328" y="4307667"/>
            <a:ext cx="850755" cy="850755"/>
          </a:xfrm>
          <a:prstGeom prst="rect">
            <a:avLst/>
          </a:prstGeom>
        </p:spPr>
      </p:pic>
      <p:pic>
        <p:nvPicPr>
          <p:cNvPr id="11" name="Graphique 10" descr="Personne avec une idée contour">
            <a:extLst>
              <a:ext uri="{FF2B5EF4-FFF2-40B4-BE49-F238E27FC236}">
                <a16:creationId xmlns:a16="http://schemas.microsoft.com/office/drawing/2014/main" id="{A8436045-7D77-45D2-B544-840EF2449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4562" y="1500017"/>
            <a:ext cx="850755" cy="850755"/>
          </a:xfrm>
          <a:prstGeom prst="rect">
            <a:avLst/>
          </a:prstGeom>
        </p:spPr>
      </p:pic>
      <p:pic>
        <p:nvPicPr>
          <p:cNvPr id="15" name="Graphique 14" descr="Utilisateurs contour">
            <a:extLst>
              <a:ext uri="{FF2B5EF4-FFF2-40B4-BE49-F238E27FC236}">
                <a16:creationId xmlns:a16="http://schemas.microsoft.com/office/drawing/2014/main" id="{F3A6DEF9-DCEE-4527-8AB7-65D28E3A9D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04562" y="55851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10982251-E589-6944-9BFB-2A4664A79B86}"/>
              </a:ext>
            </a:extLst>
          </p:cNvPr>
          <p:cNvSpPr txBox="1">
            <a:spLocks/>
          </p:cNvSpPr>
          <p:nvPr/>
        </p:nvSpPr>
        <p:spPr>
          <a:xfrm>
            <a:off x="285750" y="238892"/>
            <a:ext cx="10229850" cy="772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96BC"/>
                </a:solidFill>
                <a:latin typeface="Calibri Light" panose="020F0302020204030204"/>
              </a:rPr>
              <a:t>Les formations de </a:t>
            </a:r>
            <a:r>
              <a:rPr lang="fr-FR" dirty="0" err="1">
                <a:solidFill>
                  <a:srgbClr val="0096BC"/>
                </a:solidFill>
                <a:latin typeface="Calibri Light" panose="020F0302020204030204"/>
              </a:rPr>
              <a:t>NeuroMod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0096BC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938637-3249-D340-B8BF-A21C596BCDEE}"/>
              </a:ext>
            </a:extLst>
          </p:cNvPr>
          <p:cNvSpPr/>
          <p:nvPr/>
        </p:nvSpPr>
        <p:spPr>
          <a:xfrm>
            <a:off x="557119" y="1448462"/>
            <a:ext cx="1061031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EA1"/>
                </a:solidFill>
              </a:rPr>
              <a:t>Master National de Sciences Cognitives (10/20 étudiants)</a:t>
            </a:r>
          </a:p>
          <a:p>
            <a:r>
              <a:rPr lang="fr-FR" b="1" dirty="0">
                <a:solidFill>
                  <a:srgbClr val="1683B5"/>
                </a:solidFill>
              </a:rPr>
              <a:t>	</a:t>
            </a:r>
            <a:r>
              <a:rPr lang="fr-FR" dirty="0"/>
              <a:t>Formation expérimentale, en français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EA1"/>
                </a:solidFill>
              </a:rPr>
              <a:t>Master of Science (</a:t>
            </a:r>
            <a:r>
              <a:rPr lang="fr-FR" sz="2400" b="1" dirty="0" err="1">
                <a:solidFill>
                  <a:srgbClr val="007EA1"/>
                </a:solidFill>
              </a:rPr>
              <a:t>MSc</a:t>
            </a:r>
            <a:r>
              <a:rPr lang="fr-FR" sz="2400" b="1" dirty="0">
                <a:solidFill>
                  <a:srgbClr val="007EA1"/>
                </a:solidFill>
              </a:rPr>
              <a:t>) Mod4NeuCog (20/30 étudiants)</a:t>
            </a:r>
          </a:p>
          <a:p>
            <a:pPr lvl="2"/>
            <a:r>
              <a:rPr lang="fr-FR" dirty="0"/>
              <a:t>Formation </a:t>
            </a:r>
            <a:r>
              <a:rPr lang="fr-FR" b="1" dirty="0"/>
              <a:t>internationale</a:t>
            </a:r>
            <a:r>
              <a:rPr lang="fr-FR" dirty="0"/>
              <a:t> payante en anglais</a:t>
            </a:r>
          </a:p>
          <a:p>
            <a:pPr lvl="2"/>
            <a:r>
              <a:rPr lang="fr-FR" dirty="0"/>
              <a:t>Modélisation, Neurosciences, Cognition, Intelligence artificielle</a:t>
            </a:r>
          </a:p>
          <a:p>
            <a:pPr lvl="2"/>
            <a:r>
              <a:rPr lang="fr-FR" dirty="0"/>
              <a:t>Rattaché réseau Européen NENS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EA1"/>
                </a:solidFill>
              </a:rPr>
              <a:t>D.U. </a:t>
            </a:r>
            <a:r>
              <a:rPr lang="fr-FR" sz="2400" b="1" dirty="0" err="1">
                <a:solidFill>
                  <a:srgbClr val="007EA1"/>
                </a:solidFill>
              </a:rPr>
              <a:t>Bootcamp</a:t>
            </a:r>
            <a:endParaRPr lang="fr-FR" sz="2400" b="1" dirty="0">
              <a:solidFill>
                <a:srgbClr val="007EA1"/>
              </a:solidFill>
            </a:endParaRPr>
          </a:p>
          <a:p>
            <a:pPr lvl="2"/>
            <a:r>
              <a:rPr lang="fr-FR" dirty="0"/>
              <a:t>Probabilités – Statistiques pour Neuro/</a:t>
            </a:r>
            <a:r>
              <a:rPr lang="fr-FR" dirty="0" err="1"/>
              <a:t>Cog</a:t>
            </a:r>
            <a:endParaRPr lang="fr-FR" dirty="0"/>
          </a:p>
          <a:p>
            <a:pPr lvl="2"/>
            <a:r>
              <a:rPr lang="fr-FR" dirty="0"/>
              <a:t>En développement pour public recherche en formation continue / reconversion</a:t>
            </a:r>
          </a:p>
          <a:p>
            <a:pPr lvl="2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EA1"/>
                </a:solidFill>
              </a:rPr>
              <a:t>Un atout pour la recherche</a:t>
            </a:r>
          </a:p>
          <a:p>
            <a:pPr lvl="2"/>
            <a:r>
              <a:rPr lang="fr-FR" dirty="0"/>
              <a:t>Financement automatique des stages, en particulier inter-laboratoires </a:t>
            </a:r>
          </a:p>
          <a:p>
            <a:pPr lvl="2"/>
            <a:r>
              <a:rPr lang="fr-FR" dirty="0">
                <a:sym typeface="Wingdings" pitchFamily="2" charset="2"/>
              </a:rPr>
              <a:t>	 émergence de nouvelles interactions</a:t>
            </a:r>
          </a:p>
          <a:p>
            <a:pPr lvl="2"/>
            <a:r>
              <a:rPr lang="fr-FR" dirty="0">
                <a:sym typeface="Wingdings" pitchFamily="2" charset="2"/>
              </a:rPr>
              <a:t>Investissement massif des chercheurs (CNRS, </a:t>
            </a:r>
            <a:r>
              <a:rPr lang="fr-FR" dirty="0" err="1">
                <a:sym typeface="Wingdings" pitchFamily="2" charset="2"/>
              </a:rPr>
              <a:t>Inria</a:t>
            </a:r>
            <a:r>
              <a:rPr lang="fr-FR" dirty="0">
                <a:sym typeface="Wingdings" pitchFamily="2" charset="2"/>
              </a:rPr>
              <a:t>, Inserm) en enseignement</a:t>
            </a:r>
          </a:p>
          <a:p>
            <a:pPr lvl="2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de la moitié de chaque promotion finit avec une thèse, 1 ou 2 par an sur UCA</a:t>
            </a:r>
            <a:endParaRPr lang="fr-FR" sz="2400" dirty="0">
              <a:solidFill>
                <a:srgbClr val="1683B5"/>
              </a:solidFill>
            </a:endParaRPr>
          </a:p>
          <a:p>
            <a:pPr lvl="2"/>
            <a:endParaRPr lang="fr-FR" dirty="0"/>
          </a:p>
        </p:txBody>
      </p:sp>
      <p:pic>
        <p:nvPicPr>
          <p:cNvPr id="11" name="Graphique 10" descr="Toque d'étudiant avec un remplissage uni">
            <a:extLst>
              <a:ext uri="{FF2B5EF4-FFF2-40B4-BE49-F238E27FC236}">
                <a16:creationId xmlns:a16="http://schemas.microsoft.com/office/drawing/2014/main" id="{43F22A1E-49F5-48AE-9A7F-0BD7E6FCC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222" y="73862"/>
            <a:ext cx="914400" cy="9144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6E4B86-CB22-419B-8CFF-2901A6905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844" y="2329028"/>
            <a:ext cx="1234867" cy="123486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0D15FE2-8A67-4A44-B02E-FF051EE8E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7844" y="3660109"/>
            <a:ext cx="1234867" cy="123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9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2994-F2B0-2A49-9CCE-BCACCE34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>
                <a:solidFill>
                  <a:srgbClr val="0096BC"/>
                </a:solidFill>
              </a:rPr>
              <a:t>4 Plateformes expérimentales</a:t>
            </a:r>
            <a:br>
              <a:rPr lang="en-FR" dirty="0">
                <a:solidFill>
                  <a:srgbClr val="0096BC"/>
                </a:solidFill>
              </a:rPr>
            </a:br>
            <a:r>
              <a:rPr lang="en-FR" dirty="0">
                <a:solidFill>
                  <a:srgbClr val="0096BC"/>
                </a:solidFill>
              </a:rPr>
              <a:t>		</a:t>
            </a:r>
            <a:r>
              <a:rPr lang="fr-FR" dirty="0" err="1">
                <a:solidFill>
                  <a:srgbClr val="0096BC"/>
                </a:solidFill>
              </a:rPr>
              <a:t>co</a:t>
            </a:r>
            <a:r>
              <a:rPr lang="fr-FR" dirty="0">
                <a:solidFill>
                  <a:srgbClr val="0096BC"/>
                </a:solidFill>
              </a:rPr>
              <a:t>-</a:t>
            </a:r>
            <a:r>
              <a:rPr lang="en-FR" dirty="0">
                <a:solidFill>
                  <a:srgbClr val="0096BC"/>
                </a:solidFill>
              </a:rPr>
              <a:t>financées par NeuroMod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5CA6-6D1C-D24C-B707-7B6EF8D29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81301"/>
            <a:ext cx="11601450" cy="3922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FR" b="1" dirty="0">
              <a:solidFill>
                <a:srgbClr val="007EA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FR" b="1" dirty="0">
                <a:solidFill>
                  <a:srgbClr val="007EA1"/>
                </a:solidFill>
              </a:rPr>
              <a:t>Plateforme Sciences Humaines : COCOLAB/LEEN (MSHS)</a:t>
            </a:r>
          </a:p>
          <a:p>
            <a:pPr marL="514350" indent="-514350">
              <a:buFont typeface="+mj-lt"/>
              <a:buAutoNum type="arabicPeriod"/>
            </a:pPr>
            <a:r>
              <a:rPr lang="en-FR" b="1" dirty="0">
                <a:solidFill>
                  <a:srgbClr val="007EA1"/>
                </a:solidFill>
              </a:rPr>
              <a:t>Plateforme Sciences du Vivant : BioMAP (IPMC + iBV)</a:t>
            </a:r>
          </a:p>
          <a:p>
            <a:pPr marL="514350" indent="-514350">
              <a:buFont typeface="+mj-lt"/>
              <a:buAutoNum type="arabicPeriod"/>
            </a:pPr>
            <a:r>
              <a:rPr lang="en-FR" b="1" dirty="0">
                <a:solidFill>
                  <a:srgbClr val="007EA1"/>
                </a:solidFill>
              </a:rPr>
              <a:t>Plateforme Médicale : Centre Mémoire (CoBTEK)</a:t>
            </a:r>
          </a:p>
          <a:p>
            <a:pPr marL="514350" indent="-514350">
              <a:buFont typeface="+mj-lt"/>
              <a:buAutoNum type="arabicPeriod"/>
            </a:pPr>
            <a:r>
              <a:rPr lang="en-FR" sz="2800" b="1" dirty="0">
                <a:solidFill>
                  <a:srgbClr val="007EA1"/>
                </a:solidFill>
              </a:rPr>
              <a:t>Plateforme Numérique : NeuroMoDev (avec Inria/Cnrs en appui)</a:t>
            </a:r>
            <a:endParaRPr lang="en-FR" b="1" dirty="0">
              <a:solidFill>
                <a:srgbClr val="007EA1"/>
              </a:solidFill>
            </a:endParaRPr>
          </a:p>
          <a:p>
            <a:pPr marL="0" indent="0">
              <a:buNone/>
            </a:pPr>
            <a:endParaRPr lang="en-FR" dirty="0"/>
          </a:p>
          <a:p>
            <a:pPr marL="0" indent="0">
              <a:buNone/>
            </a:pPr>
            <a:r>
              <a:rPr lang="en-FR" sz="2000" b="1" dirty="0">
                <a:solidFill>
                  <a:schemeClr val="tx1"/>
                </a:solidFill>
              </a:rPr>
              <a:t>Type</a:t>
            </a:r>
            <a:r>
              <a:rPr lang="fr-FR" sz="2000" b="1" dirty="0">
                <a:solidFill>
                  <a:schemeClr val="tx1"/>
                </a:solidFill>
              </a:rPr>
              <a:t>s</a:t>
            </a:r>
            <a:r>
              <a:rPr lang="en-FR" sz="2000" b="1" dirty="0">
                <a:solidFill>
                  <a:schemeClr val="tx1"/>
                </a:solidFill>
              </a:rPr>
              <a:t> de financement</a:t>
            </a:r>
            <a:r>
              <a:rPr lang="fr-FR" sz="2000" b="1" dirty="0">
                <a:solidFill>
                  <a:schemeClr val="tx1"/>
                </a:solidFill>
              </a:rPr>
              <a:t>s : </a:t>
            </a:r>
            <a:endParaRPr lang="en-FR" sz="2000" b="1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E</a:t>
            </a:r>
            <a:r>
              <a:rPr lang="en-FR" sz="2000" dirty="0">
                <a:solidFill>
                  <a:schemeClr val="tx1"/>
                </a:solidFill>
              </a:rPr>
              <a:t>quipement</a:t>
            </a:r>
          </a:p>
          <a:p>
            <a:r>
              <a:rPr lang="fr-FR" sz="2000" dirty="0">
                <a:solidFill>
                  <a:schemeClr val="tx1"/>
                </a:solidFill>
              </a:rPr>
              <a:t>S</a:t>
            </a:r>
            <a:r>
              <a:rPr lang="en-FR" sz="2000" dirty="0">
                <a:solidFill>
                  <a:schemeClr val="tx1"/>
                </a:solidFill>
              </a:rPr>
              <a:t>tagiaires</a:t>
            </a:r>
          </a:p>
          <a:p>
            <a:r>
              <a:rPr lang="fr-FR" sz="2000" dirty="0">
                <a:solidFill>
                  <a:schemeClr val="tx1"/>
                </a:solidFill>
              </a:rPr>
              <a:t>Paiement d’études et</a:t>
            </a:r>
            <a:r>
              <a:rPr lang="en-FR" sz="2000" dirty="0">
                <a:solidFill>
                  <a:schemeClr val="tx1"/>
                </a:solidFill>
              </a:rPr>
              <a:t> des</a:t>
            </a:r>
            <a:r>
              <a:rPr lang="fr-FR" sz="2000" dirty="0">
                <a:solidFill>
                  <a:schemeClr val="tx1"/>
                </a:solidFill>
              </a:rPr>
              <a:t> participants</a:t>
            </a:r>
            <a:endParaRPr lang="en-F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FR" dirty="0"/>
          </a:p>
          <a:p>
            <a:pPr marL="0" indent="0">
              <a:buNone/>
            </a:pPr>
            <a:endParaRPr lang="en-FR" dirty="0"/>
          </a:p>
          <a:p>
            <a:pPr marL="0" indent="0">
              <a:buNone/>
            </a:pPr>
            <a:endParaRPr lang="en-FR" dirty="0"/>
          </a:p>
          <a:p>
            <a:pPr marL="0" indent="0">
              <a:buNone/>
            </a:pP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1636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10982251-E589-6944-9BFB-2A4664A79B86}"/>
              </a:ext>
            </a:extLst>
          </p:cNvPr>
          <p:cNvSpPr txBox="1">
            <a:spLocks/>
          </p:cNvSpPr>
          <p:nvPr/>
        </p:nvSpPr>
        <p:spPr>
          <a:xfrm>
            <a:off x="285750" y="238892"/>
            <a:ext cx="10229850" cy="772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96BC"/>
                </a:solidFill>
                <a:latin typeface="Calibri Light" panose="020F0302020204030204"/>
              </a:rPr>
              <a:t>Quelques petites victoires …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0096BC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5D0D4-419B-FC45-A994-1E56D6257BC9}"/>
              </a:ext>
            </a:extLst>
          </p:cNvPr>
          <p:cNvSpPr txBox="1"/>
          <p:nvPr/>
        </p:nvSpPr>
        <p:spPr>
          <a:xfrm>
            <a:off x="403147" y="1092199"/>
            <a:ext cx="110567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FR" b="1" dirty="0">
                <a:solidFill>
                  <a:srgbClr val="007EA1"/>
                </a:solidFill>
              </a:rPr>
              <a:t>CNRS/Inria</a:t>
            </a:r>
          </a:p>
          <a:p>
            <a:r>
              <a:rPr lang="en-FR" b="1" dirty="0">
                <a:solidFill>
                  <a:srgbClr val="1683B5"/>
                </a:solidFill>
              </a:rPr>
              <a:t>	</a:t>
            </a:r>
            <a:r>
              <a:rPr lang="en-FR" dirty="0"/>
              <a:t>Claire Guerrier (CNRS section 51) math-neuro</a:t>
            </a:r>
          </a:p>
          <a:p>
            <a:r>
              <a:rPr lang="en-FR" dirty="0"/>
              <a:t>	Seckin Arslan (CNRS section 34) neurolinguistique</a:t>
            </a:r>
            <a:r>
              <a:rPr lang="fr-FR" dirty="0"/>
              <a:t> </a:t>
            </a:r>
          </a:p>
          <a:p>
            <a:r>
              <a:rPr lang="fr-FR" dirty="0"/>
              <a:t>	Samuel Deslauriers-Gauthier (Inria-Cronos) : analyse données IRM/MEG/EEG</a:t>
            </a:r>
          </a:p>
          <a:p>
            <a:r>
              <a:rPr lang="fr-FR" dirty="0"/>
              <a:t>	Ludovic </a:t>
            </a:r>
            <a:r>
              <a:rPr lang="fr-FR" dirty="0" err="1"/>
              <a:t>Sacchelli</a:t>
            </a:r>
            <a:r>
              <a:rPr lang="fr-FR" dirty="0"/>
              <a:t> (Inria-</a:t>
            </a:r>
            <a:r>
              <a:rPr lang="fr-FR" dirty="0" err="1"/>
              <a:t>McTao</a:t>
            </a:r>
            <a:r>
              <a:rPr lang="fr-FR" dirty="0"/>
              <a:t>), </a:t>
            </a:r>
            <a:r>
              <a:rPr lang="fr-FR" dirty="0" err="1"/>
              <a:t>Emre</a:t>
            </a:r>
            <a:r>
              <a:rPr lang="fr-FR" dirty="0"/>
              <a:t> </a:t>
            </a:r>
            <a:r>
              <a:rPr lang="fr-FR" dirty="0" err="1"/>
              <a:t>Baspinar</a:t>
            </a:r>
            <a:r>
              <a:rPr lang="fr-FR" dirty="0"/>
              <a:t> (Inria-</a:t>
            </a:r>
            <a:r>
              <a:rPr lang="fr-FR" dirty="0" err="1"/>
              <a:t>Mathneuro</a:t>
            </a:r>
            <a:r>
              <a:rPr lang="fr-FR" dirty="0"/>
              <a:t>) : EDP/</a:t>
            </a:r>
            <a:r>
              <a:rPr lang="fr-FR" dirty="0" err="1"/>
              <a:t>Sys.Dyn</a:t>
            </a:r>
            <a:r>
              <a:rPr lang="fr-FR" dirty="0"/>
              <a:t>./</a:t>
            </a:r>
            <a:r>
              <a:rPr lang="fr-FR" dirty="0" err="1"/>
              <a:t>Controle</a:t>
            </a:r>
            <a:r>
              <a:rPr lang="fr-FR" dirty="0"/>
              <a:t> </a:t>
            </a:r>
            <a:endParaRPr lang="en-FR" dirty="0"/>
          </a:p>
          <a:p>
            <a:r>
              <a:rPr lang="en-FR" dirty="0"/>
              <a:t>	Label CNRS PRIME (équipe interdisciplinaire interInstituts) : ExplAIn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b="1" dirty="0">
                <a:solidFill>
                  <a:srgbClr val="007EA1"/>
                </a:solidFill>
              </a:rPr>
              <a:t>  Recrutement UCA : </a:t>
            </a:r>
          </a:p>
          <a:p>
            <a:r>
              <a:rPr lang="en-FR" b="1" dirty="0">
                <a:solidFill>
                  <a:srgbClr val="007EA1"/>
                </a:solidFill>
              </a:rPr>
              <a:t>	</a:t>
            </a:r>
            <a:r>
              <a:rPr lang="en-FR" dirty="0"/>
              <a:t>CPJ “Expérimentation” : R. Fargier (Neurosciences du Langage)</a:t>
            </a:r>
          </a:p>
          <a:p>
            <a:r>
              <a:rPr lang="en-FR" dirty="0"/>
              <a:t>	MCF “Neuro-Stats pour la bio” (poste LIFE) + MCF “Psycho. Clinique” (poste HEALTHY)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FR" b="1" dirty="0">
                <a:solidFill>
                  <a:srgbClr val="007EA1"/>
                </a:solidFill>
              </a:rPr>
              <a:t>Distinctions</a:t>
            </a:r>
          </a:p>
          <a:p>
            <a:pPr lvl="2"/>
            <a:r>
              <a:rPr lang="en-FR" dirty="0"/>
              <a:t>ERC – </a:t>
            </a:r>
            <a:r>
              <a:rPr lang="fr-FR" dirty="0"/>
              <a:t>R. </a:t>
            </a:r>
            <a:r>
              <a:rPr lang="en-FR" dirty="0"/>
              <a:t>Deriche</a:t>
            </a:r>
          </a:p>
          <a:p>
            <a:pPr lvl="2"/>
            <a:r>
              <a:rPr lang="fr-FR" dirty="0"/>
              <a:t>M</a:t>
            </a:r>
            <a:r>
              <a:rPr lang="en-FR" dirty="0"/>
              <a:t>édaille</a:t>
            </a:r>
            <a:r>
              <a:rPr lang="fr-FR" dirty="0"/>
              <a:t> d’argent</a:t>
            </a:r>
            <a:r>
              <a:rPr lang="en-FR" dirty="0"/>
              <a:t> du CNRS, Prix </a:t>
            </a:r>
            <a:r>
              <a:rPr lang="fr-FR" dirty="0"/>
              <a:t>Pierre-</a:t>
            </a:r>
            <a:r>
              <a:rPr lang="fr-FR" dirty="0" err="1"/>
              <a:t>Faurre</a:t>
            </a:r>
            <a:r>
              <a:rPr lang="fr-FR" dirty="0"/>
              <a:t> </a:t>
            </a:r>
            <a:r>
              <a:rPr lang="en-FR" dirty="0"/>
              <a:t>de l’académie des Sciences</a:t>
            </a:r>
          </a:p>
          <a:p>
            <a:pPr lvl="2"/>
            <a:r>
              <a:rPr lang="fr-FR" dirty="0"/>
              <a:t>5 C</a:t>
            </a:r>
            <a:r>
              <a:rPr lang="en-FR" dirty="0"/>
              <a:t>haires 3IA (moitié de l’axe 3, mais aussi en axe 1 et 2)</a:t>
            </a:r>
          </a:p>
          <a:p>
            <a:pPr lvl="2"/>
            <a:r>
              <a:rPr lang="en-FR" dirty="0"/>
              <a:t>Un membre de Academia Europaea</a:t>
            </a:r>
          </a:p>
          <a:p>
            <a:pPr lvl="2"/>
            <a:r>
              <a:rPr lang="en-FR" dirty="0"/>
              <a:t>1 Prix de la fondation Medisite, </a:t>
            </a:r>
            <a:r>
              <a:rPr lang="en-GB" dirty="0">
                <a:effectLst/>
                <a:highlight>
                  <a:srgbClr val="FFFFFF"/>
                </a:highlight>
                <a:latin typeface="Carlito"/>
              </a:rPr>
              <a:t>1 Prize of “La Main à la </a:t>
            </a:r>
            <a:r>
              <a:rPr lang="en-GB" dirty="0" err="1">
                <a:effectLst/>
                <a:highlight>
                  <a:srgbClr val="FFFFFF"/>
                </a:highlight>
                <a:latin typeface="Carlito"/>
              </a:rPr>
              <a:t>pâte</a:t>
            </a:r>
            <a:r>
              <a:rPr lang="en-GB" dirty="0">
                <a:effectLst/>
                <a:highlight>
                  <a:srgbClr val="FFFFFF"/>
                </a:highlight>
                <a:latin typeface="Carlito"/>
              </a:rPr>
              <a:t>”</a:t>
            </a:r>
            <a:br>
              <a:rPr lang="en-GB" dirty="0">
                <a:effectLst/>
                <a:highlight>
                  <a:srgbClr val="FFFFFF"/>
                </a:highlight>
                <a:latin typeface="Carlito"/>
              </a:rPr>
            </a:br>
            <a:r>
              <a:rPr lang="en-GB" dirty="0">
                <a:effectLst/>
                <a:highlight>
                  <a:srgbClr val="FFFFFF"/>
                </a:highlight>
                <a:latin typeface="Carlito"/>
              </a:rPr>
              <a:t>1 Prize </a:t>
            </a:r>
            <a:r>
              <a:rPr lang="en-GB" dirty="0" err="1">
                <a:effectLst/>
                <a:highlight>
                  <a:srgbClr val="FFFFFF"/>
                </a:highlight>
                <a:latin typeface="Carlito"/>
              </a:rPr>
              <a:t>Honore</a:t>
            </a:r>
            <a:r>
              <a:rPr lang="en-GB" dirty="0">
                <a:effectLst/>
                <a:highlight>
                  <a:srgbClr val="FFFFFF"/>
                </a:highlight>
                <a:latin typeface="Carlito"/>
              </a:rPr>
              <a:t>́ </a:t>
            </a:r>
            <a:r>
              <a:rPr lang="en-GB" dirty="0" err="1">
                <a:effectLst/>
                <a:highlight>
                  <a:srgbClr val="FFFFFF"/>
                </a:highlight>
                <a:latin typeface="Carlito"/>
              </a:rPr>
              <a:t>Chavée</a:t>
            </a:r>
            <a:r>
              <a:rPr lang="en-GB" dirty="0">
                <a:effectLst/>
                <a:highlight>
                  <a:srgbClr val="FFFFFF"/>
                </a:highlight>
                <a:latin typeface="Carlito"/>
              </a:rPr>
              <a:t> of the </a:t>
            </a:r>
            <a:r>
              <a:rPr lang="en-GB" dirty="0" err="1">
                <a:effectLst/>
                <a:highlight>
                  <a:srgbClr val="FFFFFF"/>
                </a:highlight>
                <a:latin typeface="Carlito"/>
              </a:rPr>
              <a:t>Académie</a:t>
            </a:r>
            <a:r>
              <a:rPr lang="en-GB" dirty="0">
                <a:effectLst/>
                <a:highlight>
                  <a:srgbClr val="FFFFFF"/>
                </a:highlight>
                <a:latin typeface="Carlito"/>
              </a:rPr>
              <a:t> des Inscriptions et Belles </a:t>
            </a:r>
            <a:r>
              <a:rPr lang="en-GB" dirty="0" err="1">
                <a:effectLst/>
                <a:highlight>
                  <a:srgbClr val="FFFFFF"/>
                </a:highlight>
                <a:latin typeface="Carlito"/>
              </a:rPr>
              <a:t>Lettres</a:t>
            </a:r>
            <a:r>
              <a:rPr lang="en-GB" dirty="0">
                <a:effectLst/>
                <a:highlight>
                  <a:srgbClr val="FFFFFF"/>
                </a:highlight>
                <a:latin typeface="Carlito"/>
              </a:rPr>
              <a:t>, </a:t>
            </a:r>
          </a:p>
          <a:p>
            <a:pPr lvl="2"/>
            <a:r>
              <a:rPr lang="en-GB" dirty="0">
                <a:effectLst/>
                <a:highlight>
                  <a:srgbClr val="FFFFFF"/>
                </a:highlight>
                <a:latin typeface="Carlito"/>
              </a:rPr>
              <a:t>1 Prize Camille </a:t>
            </a:r>
            <a:r>
              <a:rPr lang="en-GB" dirty="0" err="1">
                <a:effectLst/>
                <a:highlight>
                  <a:srgbClr val="FFFFFF"/>
                </a:highlight>
                <a:latin typeface="Carlito"/>
              </a:rPr>
              <a:t>Woringer</a:t>
            </a:r>
            <a:r>
              <a:rPr lang="en-GB" dirty="0">
                <a:effectLst/>
                <a:highlight>
                  <a:srgbClr val="FFFFFF"/>
                </a:highlight>
                <a:latin typeface="Carlito"/>
              </a:rPr>
              <a:t>, </a:t>
            </a:r>
            <a:r>
              <a:rPr lang="en-GB" dirty="0" err="1">
                <a:effectLst/>
                <a:highlight>
                  <a:srgbClr val="FFFFFF"/>
                </a:highlight>
                <a:latin typeface="Carlito"/>
              </a:rPr>
              <a:t>Fondation</a:t>
            </a:r>
            <a:r>
              <a:rPr lang="en-GB" dirty="0">
                <a:effectLst/>
                <a:highlight>
                  <a:srgbClr val="FFFFFF"/>
                </a:highlight>
                <a:latin typeface="Carlito"/>
              </a:rPr>
              <a:t> pour la Recherche </a:t>
            </a:r>
            <a:r>
              <a:rPr lang="en-GB" dirty="0" err="1">
                <a:effectLst/>
                <a:highlight>
                  <a:srgbClr val="FFFFFF"/>
                </a:highlight>
                <a:latin typeface="Carlito"/>
              </a:rPr>
              <a:t>Médicale</a:t>
            </a:r>
            <a:r>
              <a:rPr lang="en-GB" dirty="0">
                <a:effectLst/>
                <a:highlight>
                  <a:srgbClr val="FFFFFF"/>
                </a:highlight>
                <a:latin typeface="Carlito"/>
              </a:rPr>
              <a:t> </a:t>
            </a:r>
            <a:endParaRPr lang="en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b="1" dirty="0">
                <a:solidFill>
                  <a:srgbClr val="007EA1"/>
                </a:solidFill>
              </a:rPr>
              <a:t>Contrats Industriels</a:t>
            </a:r>
          </a:p>
          <a:p>
            <a:r>
              <a:rPr lang="en-FR" b="1" dirty="0">
                <a:solidFill>
                  <a:srgbClr val="007EA1"/>
                </a:solidFill>
              </a:rPr>
              <a:t>	</a:t>
            </a:r>
            <a:r>
              <a:rPr lang="en-FR" dirty="0"/>
              <a:t>1 contrat signé au nom de NeuroMod avec start-up suisse Finalspark (bio-processor)</a:t>
            </a:r>
            <a:endParaRPr lang="en-FR" b="1" dirty="0">
              <a:solidFill>
                <a:srgbClr val="1683B5"/>
              </a:solidFill>
            </a:endParaRPr>
          </a:p>
        </p:txBody>
      </p:sp>
      <p:pic>
        <p:nvPicPr>
          <p:cNvPr id="4" name="Graphique 3" descr="Trophée contour">
            <a:extLst>
              <a:ext uri="{FF2B5EF4-FFF2-40B4-BE49-F238E27FC236}">
                <a16:creationId xmlns:a16="http://schemas.microsoft.com/office/drawing/2014/main" id="{293F2E5F-D456-4E42-A8B1-4EEB85C1E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3757" y="196894"/>
            <a:ext cx="814343" cy="814343"/>
          </a:xfrm>
          <a:prstGeom prst="rect">
            <a:avLst/>
          </a:prstGeom>
        </p:spPr>
      </p:pic>
      <p:pic>
        <p:nvPicPr>
          <p:cNvPr id="6" name="Graphique 5" descr="Médaille contour">
            <a:extLst>
              <a:ext uri="{FF2B5EF4-FFF2-40B4-BE49-F238E27FC236}">
                <a16:creationId xmlns:a16="http://schemas.microsoft.com/office/drawing/2014/main" id="{30384F7C-AF7F-4E15-95AD-DB8812D77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3804" y="4191534"/>
            <a:ext cx="701253" cy="701253"/>
          </a:xfrm>
          <a:prstGeom prst="rect">
            <a:avLst/>
          </a:prstGeom>
        </p:spPr>
      </p:pic>
      <p:pic>
        <p:nvPicPr>
          <p:cNvPr id="8" name="Graphique 7" descr="Croissance de l'activité contour">
            <a:extLst>
              <a:ext uri="{FF2B5EF4-FFF2-40B4-BE49-F238E27FC236}">
                <a16:creationId xmlns:a16="http://schemas.microsoft.com/office/drawing/2014/main" id="{ED2F6A8E-4DBE-4374-A39F-1D16CB8AF3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58400" y="17173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4056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22613</TotalTime>
  <Words>1195</Words>
  <Application>Microsoft Macintosh PowerPoint</Application>
  <PresentationFormat>Widescreen</PresentationFormat>
  <Paragraphs>186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Carlito</vt:lpstr>
      <vt:lpstr>Franklin Gothic Book</vt:lpstr>
      <vt:lpstr>Wingdings</vt:lpstr>
      <vt:lpstr>1_Thème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Plateformes expérimentales   co-financées par NeuroMod</vt:lpstr>
      <vt:lpstr>PowerPoint Presentation</vt:lpstr>
      <vt:lpstr>Financements de projets et de masse salariale par NeuroMod</vt:lpstr>
      <vt:lpstr>Effet levier 6.4 Me de financements externes entre   2016 et 2021</vt:lpstr>
      <vt:lpstr>Les sources de financements pour recrutements entre 2016 et 2021</vt:lpstr>
      <vt:lpstr>Budget annuel</vt:lpstr>
      <vt:lpstr>Projets futurs et points critiques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UCA-ONLINE</dc:title>
  <dc:creator>Regis Brandinelli</dc:creator>
  <cp:lastModifiedBy>Patricia Reynaud-Bouret</cp:lastModifiedBy>
  <cp:revision>87</cp:revision>
  <dcterms:created xsi:type="dcterms:W3CDTF">2020-10-12T12:49:34Z</dcterms:created>
  <dcterms:modified xsi:type="dcterms:W3CDTF">2024-05-03T13:45:47Z</dcterms:modified>
</cp:coreProperties>
</file>