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30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7141C51-71D7-4D99-BE8E-31115BB67CF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7141C51-71D7-4D99-BE8E-31115BB67CF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7141C51-71D7-4D99-BE8E-31115BB67CF9}" type="datetimeFigureOut">
              <a:rPr lang="fr-FR" smtClean="0"/>
              <a:t>02/06/2026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7141C51-71D7-4D99-BE8E-31115BB67CF9}" type="datetimeFigureOut">
              <a:rPr lang="fr-FR" smtClean="0"/>
              <a:t>02/06/2026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7141C51-71D7-4D99-BE8E-31115BB67CF9}" type="datetimeFigureOut">
              <a:rPr lang="fr-FR" smtClean="0"/>
              <a:t>02/06/2026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41C51-71D7-4D99-BE8E-31115BB67CF9}" type="datetimeFigureOut">
              <a:rPr lang="fr-FR" smtClean="0"/>
              <a:t>02/06/2026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02/06/2026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17141C51-71D7-4D99-BE8E-31115BB67CF9}" type="datetimeFigureOut">
              <a:rPr lang="fr-FR" smtClean="0"/>
              <a:t>02/06/2026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7141C51-71D7-4D99-BE8E-31115BB67CF9}" type="datetimeFigureOut">
              <a:rPr lang="fr-FR" smtClean="0"/>
              <a:t>02/06/2026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app.beetween.com/WeaselWeb/p/#/apply/job/msta4flxx2/redacteur-integrateur-web"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decouvrez-les-10-bonnes-raisons-de-nous-rejoindre"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univ-cotedazur.fr/universite/travailler-a-universite-cote-d-az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a:solidFill>
                  <a:schemeClr val="tx1"/>
                </a:solidFill>
              </a:rPr>
              <a:t>Rédacteur-Intégrateur Web</a:t>
            </a:r>
          </a:p>
        </p:txBody>
      </p:sp>
      <p:sp>
        <p:nvSpPr>
          <p:cNvPr id="163" name="Rectangle 162">
            <a:extLst>
              <a:ext uri="{FF2B5EF4-FFF2-40B4-BE49-F238E27FC236}">
                <a16:creationId xmlns:a16="http://schemas.microsoft.com/office/drawing/2014/main" id="{1624EDA7-BA51-4F36-8CDE-3652071ED407}"/>
              </a:ext>
            </a:extLst>
          </p:cNvPr>
          <p:cNvSpPr/>
          <p:nvPr/>
        </p:nvSpPr>
        <p:spPr>
          <a:xfrm>
            <a:off x="410720" y="1710281"/>
            <a:ext cx="6036560"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0" b="1" dirty="0">
                <a:solidFill>
                  <a:schemeClr val="tx1"/>
                </a:solidFill>
              </a:rPr>
              <a:t>&gt; Entité/Service : Direction Communication et Marque</a:t>
            </a:r>
          </a:p>
        </p:txBody>
      </p:sp>
      <p:sp>
        <p:nvSpPr>
          <p:cNvPr id="164" name="Rectangle 163">
            <a:extLst>
              <a:ext uri="{FF2B5EF4-FFF2-40B4-BE49-F238E27FC236}">
                <a16:creationId xmlns:a16="http://schemas.microsoft.com/office/drawing/2014/main" id="{3A14CE6F-70A7-40AB-8EDE-4718F95EBFA7}"/>
              </a:ext>
            </a:extLst>
          </p:cNvPr>
          <p:cNvSpPr/>
          <p:nvPr/>
        </p:nvSpPr>
        <p:spPr>
          <a:xfrm>
            <a:off x="410720" y="2104109"/>
            <a:ext cx="6036560" cy="116955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285750" indent="-285750">
              <a:buFont typeface="Arial" panose="020B0604020202020204" pitchFamily="34" charset="0"/>
              <a:buChar char="•"/>
            </a:pPr>
            <a:r>
              <a:rPr lang="fr-FR" sz="1400" b="1" dirty="0">
                <a:solidFill>
                  <a:srgbClr val="4F97BE"/>
                </a:solidFill>
              </a:rPr>
              <a:t>Ouvert aux : Interne / Externe (contractuel)</a:t>
            </a:r>
          </a:p>
          <a:p>
            <a:pPr marL="285750" indent="-285750">
              <a:buFont typeface="Arial" panose="020B0604020202020204" pitchFamily="34" charset="0"/>
              <a:buChar char="•"/>
            </a:pPr>
            <a:r>
              <a:rPr lang="fr-FR" sz="1400" b="1" dirty="0">
                <a:solidFill>
                  <a:srgbClr val="4F97BE"/>
                </a:solidFill>
              </a:rPr>
              <a:t>Durée du contrat : CDD 1 an renouvelable</a:t>
            </a:r>
          </a:p>
          <a:p>
            <a:pPr marL="285750" indent="-285750">
              <a:buFont typeface="Arial" panose="020B0604020202020204" pitchFamily="34" charset="0"/>
              <a:buChar char="•"/>
            </a:pPr>
            <a:r>
              <a:rPr lang="fr-FR" sz="1400" b="1" dirty="0">
                <a:solidFill>
                  <a:srgbClr val="4F97BE"/>
                </a:solidFill>
              </a:rPr>
              <a:t>Catégorie : A (IGE)</a:t>
            </a:r>
          </a:p>
          <a:p>
            <a:pPr marL="285750" indent="-285750">
              <a:buFont typeface="Arial" panose="020B0604020202020204" pitchFamily="34" charset="0"/>
              <a:buChar char="•"/>
            </a:pPr>
            <a:r>
              <a:rPr lang="fr-FR" sz="1400" b="1" dirty="0">
                <a:solidFill>
                  <a:srgbClr val="4F97BE"/>
                </a:solidFill>
              </a:rPr>
              <a:t>Lieu campus : Valrose, Petit Valrose</a:t>
            </a:r>
          </a:p>
          <a:p>
            <a:pPr marL="285750" indent="-285750">
              <a:buFont typeface="Arial" panose="020B0604020202020204" pitchFamily="34" charset="0"/>
              <a:buChar char="•"/>
            </a:pPr>
            <a:r>
              <a:rPr lang="fr-FR" sz="1400" b="1" dirty="0">
                <a:solidFill>
                  <a:srgbClr val="4F97BE"/>
                </a:solidFill>
              </a:rPr>
              <a:t>Adresse : Valrose, 06000 Nice</a:t>
            </a:r>
          </a:p>
        </p:txBody>
      </p:sp>
      <p:sp>
        <p:nvSpPr>
          <p:cNvPr id="166" name="Rectangle 165">
            <a:extLst>
              <a:ext uri="{FF2B5EF4-FFF2-40B4-BE49-F238E27FC236}">
                <a16:creationId xmlns:a16="http://schemas.microsoft.com/office/drawing/2014/main" id="{463415BB-4444-4CED-A3D0-707868FEC55F}"/>
              </a:ext>
            </a:extLst>
          </p:cNvPr>
          <p:cNvSpPr/>
          <p:nvPr/>
        </p:nvSpPr>
        <p:spPr>
          <a:xfrm>
            <a:off x="410720" y="335971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Description de la mission :</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20" y="3738151"/>
            <a:ext cx="6036560" cy="5678478"/>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100" dirty="0">
                <a:solidFill>
                  <a:schemeClr val="tx1"/>
                </a:solidFill>
              </a:rPr>
              <a:t>La Direction Communication et Marque d’Université Côte d’Azur a pour mission de définir et de mettre en œuvre la stratégie de communication de l'université, en lien avec la gouvernance. Elle veille à mettre en valeur et à protéger l'image et la réputation de l'Université, à développer sa notoriété et son rayonnement. </a:t>
            </a:r>
          </a:p>
          <a:p>
            <a:r>
              <a:rPr lang="fr-FR" sz="1100" dirty="0">
                <a:solidFill>
                  <a:schemeClr val="tx1"/>
                </a:solidFill>
              </a:rPr>
              <a:t>Au sein d’une équipe de 20 personnes et sous la responsabilité du Responsable de l’Écosystème Web, vous participerez à la stratégie de rayonnement digital menée par Université Côte d’Azur.</a:t>
            </a:r>
          </a:p>
          <a:p>
            <a:endParaRPr lang="fr-FR" sz="1100" dirty="0">
              <a:solidFill>
                <a:schemeClr val="tx1"/>
              </a:solidFill>
            </a:endParaRPr>
          </a:p>
          <a:p>
            <a:r>
              <a:rPr lang="fr-FR" sz="1100" dirty="0">
                <a:solidFill>
                  <a:schemeClr val="tx1"/>
                </a:solidFill>
              </a:rPr>
              <a:t>Le rédacteur et intégrateur web participera à la gestion, la maintenance et la mise à jour du site web de l'université. Il travaillera en étroite collaboration avec les membres du pôle web, en particulier avec le webmaster, ainsi qu'avec les différentes équipes de la communication de l'université pour diffuser du contenu attractif et de qualité.</a:t>
            </a:r>
          </a:p>
          <a:p>
            <a:endParaRPr lang="fr-FR" sz="1100" dirty="0">
              <a:solidFill>
                <a:schemeClr val="tx1"/>
              </a:solidFill>
            </a:endParaRPr>
          </a:p>
          <a:p>
            <a:r>
              <a:rPr lang="fr-FR" sz="1100" dirty="0">
                <a:solidFill>
                  <a:schemeClr val="tx1"/>
                </a:solidFill>
              </a:rPr>
              <a:t>Activités principales : </a:t>
            </a:r>
          </a:p>
          <a:p>
            <a:pPr marL="171450" lvl="0" indent="-171450">
              <a:buFont typeface="Arial" panose="020B0604020202020204" pitchFamily="34" charset="0"/>
              <a:buChar char="•"/>
            </a:pPr>
            <a:r>
              <a:rPr lang="fr-FR" sz="1100" dirty="0">
                <a:solidFill>
                  <a:schemeClr val="tx1"/>
                </a:solidFill>
              </a:rPr>
              <a:t>Participer à la gestion des sites web de l'université et de ses contenus, en assurant leur cohérence.</a:t>
            </a:r>
          </a:p>
          <a:p>
            <a:pPr marL="171450" lvl="0" indent="-171450">
              <a:buFont typeface="Arial" panose="020B0604020202020204" pitchFamily="34" charset="0"/>
              <a:buChar char="•"/>
            </a:pPr>
            <a:r>
              <a:rPr lang="fr-FR" sz="1100" dirty="0">
                <a:solidFill>
                  <a:schemeClr val="tx1"/>
                </a:solidFill>
              </a:rPr>
              <a:t>Superviser la transformation de l’arborescence du portail institutionnel dans un objectif SEO mesurable.</a:t>
            </a:r>
          </a:p>
          <a:p>
            <a:pPr marL="171450" lvl="0" indent="-171450">
              <a:buFont typeface="Arial" panose="020B0604020202020204" pitchFamily="34" charset="0"/>
              <a:buChar char="•"/>
            </a:pPr>
            <a:r>
              <a:rPr lang="fr-FR" sz="1100" dirty="0">
                <a:solidFill>
                  <a:schemeClr val="tx1"/>
                </a:solidFill>
              </a:rPr>
              <a:t>Créer et mettre à jour les contenus éditoriaux sur le site web, en veillant à leur qualité, leur pertinence et leur adéquation avec les objectifs de communication de l'université.</a:t>
            </a:r>
          </a:p>
          <a:p>
            <a:pPr marL="171450" lvl="0" indent="-171450">
              <a:buFont typeface="Arial" panose="020B0604020202020204" pitchFamily="34" charset="0"/>
              <a:buChar char="•"/>
            </a:pPr>
            <a:r>
              <a:rPr lang="fr-FR" sz="1100" dirty="0">
                <a:solidFill>
                  <a:schemeClr val="tx1"/>
                </a:solidFill>
              </a:rPr>
              <a:t>Collaborer avec les différents services de l'université pour déployer des contenus pour les différents sites web.</a:t>
            </a:r>
          </a:p>
          <a:p>
            <a:pPr marL="171450" lvl="0" indent="-171450">
              <a:buFont typeface="Arial" panose="020B0604020202020204" pitchFamily="34" charset="0"/>
              <a:buChar char="•"/>
            </a:pPr>
            <a:r>
              <a:rPr lang="fr-FR" sz="1100" dirty="0">
                <a:solidFill>
                  <a:schemeClr val="tx1"/>
                </a:solidFill>
              </a:rPr>
              <a:t>Assurer l’optimisation du référencement naturel (SEO) des contenus, en intégrant les bonnes pratiques dès la conception et en suivant les performances dans le temps.</a:t>
            </a:r>
          </a:p>
          <a:p>
            <a:pPr marL="171450" lvl="0" indent="-171450">
              <a:buFont typeface="Arial" panose="020B0604020202020204" pitchFamily="34" charset="0"/>
              <a:buChar char="•"/>
            </a:pPr>
            <a:r>
              <a:rPr lang="fr-FR" sz="1100" dirty="0">
                <a:solidFill>
                  <a:schemeClr val="tx1"/>
                </a:solidFill>
              </a:rPr>
              <a:t>Participer à la transition vers l’éco-conception et l’éco-responsabilité numérique.</a:t>
            </a:r>
          </a:p>
          <a:p>
            <a:pPr marL="171450" lvl="0" indent="-171450">
              <a:buFont typeface="Arial" panose="020B0604020202020204" pitchFamily="34" charset="0"/>
              <a:buChar char="•"/>
            </a:pPr>
            <a:r>
              <a:rPr lang="fr-FR" sz="1100" dirty="0">
                <a:solidFill>
                  <a:schemeClr val="tx1"/>
                </a:solidFill>
              </a:rPr>
              <a:t>Prendre en charge la transition du SEO universitaire vers un GEO adapté à notre écosystème web.</a:t>
            </a:r>
          </a:p>
          <a:p>
            <a:pPr marL="171450" lvl="0" indent="-171450">
              <a:buFont typeface="Arial" panose="020B0604020202020204" pitchFamily="34" charset="0"/>
              <a:buChar char="•"/>
            </a:pPr>
            <a:r>
              <a:rPr lang="fr-FR" sz="1100" dirty="0">
                <a:solidFill>
                  <a:schemeClr val="tx1"/>
                </a:solidFill>
              </a:rPr>
              <a:t>Suivre les statistiques de fréquentation du site web et proposer des améliorations pour en augmenter la fréquentation et l'engagement des visiteurs.</a:t>
            </a:r>
          </a:p>
          <a:p>
            <a:pPr marL="171450" lvl="0" indent="-171450">
              <a:buFont typeface="Arial" panose="020B0604020202020204" pitchFamily="34" charset="0"/>
              <a:buChar char="•"/>
            </a:pPr>
            <a:r>
              <a:rPr lang="fr-FR" sz="1100" dirty="0">
                <a:solidFill>
                  <a:schemeClr val="tx1"/>
                </a:solidFill>
              </a:rPr>
              <a:t>Dispenser des formations à la rédaction web, à l’utilisation du CMS universitaire et aux techniques SEO auprès des contributeurs internes.</a:t>
            </a:r>
          </a:p>
          <a:p>
            <a:pPr marL="171450" lvl="0" indent="-171450">
              <a:buFont typeface="Arial" panose="020B0604020202020204" pitchFamily="34" charset="0"/>
              <a:buChar char="•"/>
            </a:pPr>
            <a:r>
              <a:rPr lang="fr-FR" sz="1100" dirty="0">
                <a:solidFill>
                  <a:schemeClr val="tx1"/>
                </a:solidFill>
              </a:rPr>
              <a:t>Élaborer des guides, tutoriels et supports de formation accessibles et réutilisables.</a:t>
            </a:r>
          </a:p>
          <a:p>
            <a:pPr marL="171450" lvl="0" indent="-171450">
              <a:buFont typeface="Arial" panose="020B0604020202020204" pitchFamily="34" charset="0"/>
              <a:buChar char="•"/>
            </a:pPr>
            <a:r>
              <a:rPr lang="fr-FR" sz="1100" dirty="0">
                <a:solidFill>
                  <a:schemeClr val="tx1"/>
                </a:solidFill>
              </a:rPr>
              <a:t>Assurer une veille constante sur les pratiques numériques, les évolutions SEO, les usages éditoriaux et les technologies web.</a:t>
            </a:r>
          </a:p>
          <a:p>
            <a:pPr marL="171450" lvl="0" indent="-171450">
              <a:buFont typeface="Arial" panose="020B0604020202020204" pitchFamily="34" charset="0"/>
              <a:buChar char="•"/>
            </a:pPr>
            <a:r>
              <a:rPr lang="fr-FR" sz="1100" dirty="0">
                <a:solidFill>
                  <a:schemeClr val="tx1"/>
                </a:solidFill>
              </a:rPr>
              <a:t>Participer à la coordination avec les prestataires externes pour la réalisation des projets spécifiques</a:t>
            </a:r>
          </a:p>
          <a:p>
            <a:endParaRPr lang="fr-FR" sz="1100" dirty="0">
              <a:solidFill>
                <a:schemeClr val="tx1"/>
              </a:solidFill>
            </a:endParaRP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022086"/>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Profil recherché :</a:t>
            </a:r>
            <a:endParaRPr lang="fr-FR" sz="1300" dirty="0">
              <a:solidFill>
                <a:srgbClr val="4F97BE"/>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360400"/>
            <a:ext cx="6036560" cy="4331955"/>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050" b="1" dirty="0">
                <a:solidFill>
                  <a:schemeClr val="tx1"/>
                </a:solidFill>
              </a:rPr>
              <a:t>Connaissances techniques </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Maîtrise des CMS (notamment Wordpress, Drupal, ou CMS propriétaire) en front-office.</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Expertise solide en référencement naturel (SEO) : connaissance des facteurs de positionnement, audit SEO, recherche de mots-clés, balisage sémantique, etc.</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Aisance rédactionnelle en français et en anglais, avec une bonne maîtrise des techniques de rédaction web.</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Connaissances des outils de suivi de performance (Google Analytics, </a:t>
            </a:r>
            <a:r>
              <a:rPr lang="fr-FR" altLang="fr-FR" sz="1050" dirty="0" err="1">
                <a:solidFill>
                  <a:srgbClr val="000000"/>
                </a:solidFill>
              </a:rPr>
              <a:t>Matomo</a:t>
            </a:r>
            <a:r>
              <a:rPr lang="fr-FR" altLang="fr-FR" sz="1050" dirty="0">
                <a:solidFill>
                  <a:srgbClr val="000000"/>
                </a:solidFill>
              </a:rPr>
              <a:t>, </a:t>
            </a:r>
            <a:r>
              <a:rPr lang="fr-FR" altLang="fr-FR" sz="1050" dirty="0" err="1">
                <a:solidFill>
                  <a:srgbClr val="000000"/>
                </a:solidFill>
              </a:rPr>
              <a:t>SEMrush</a:t>
            </a:r>
            <a:r>
              <a:rPr lang="fr-FR" altLang="fr-FR" sz="1050" dirty="0">
                <a:solidFill>
                  <a:srgbClr val="000000"/>
                </a:solidFill>
              </a:rPr>
              <a:t>, Google Search Console…).</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Compétences de base en HTML/CSS et bonne compréhension des langages web.</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Sensibilité au design éditorial : mise en page, structuration visuelle, optimisation UX.</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Rigueur méthodologique, respect des process, documentation des actions.</a:t>
            </a:r>
          </a:p>
          <a:p>
            <a:pPr marL="171450" lvl="0" indent="-171450" defTabSz="914400" eaLnBrk="0" fontAlgn="base" hangingPunct="0">
              <a:spcBef>
                <a:spcPct val="0"/>
              </a:spcBef>
              <a:spcAft>
                <a:spcPct val="0"/>
              </a:spcAft>
              <a:buFont typeface="Arial" panose="020B0604020202020204" pitchFamily="34" charset="0"/>
              <a:buChar char="•"/>
            </a:pPr>
            <a:r>
              <a:rPr lang="fr-FR" altLang="fr-FR" sz="1050" dirty="0">
                <a:solidFill>
                  <a:srgbClr val="000000"/>
                </a:solidFill>
              </a:rPr>
              <a:t>Appétence forte pour la transmission de savoirs et l’animation de formations collectives ou individuelles.</a:t>
            </a:r>
          </a:p>
          <a:p>
            <a:pPr marL="171450" lvl="0" indent="-171450" defTabSz="914400" eaLnBrk="0" fontAlgn="base" hangingPunct="0">
              <a:spcBef>
                <a:spcPct val="0"/>
              </a:spcBef>
              <a:spcAft>
                <a:spcPct val="0"/>
              </a:spcAft>
              <a:buFont typeface="Arial" panose="020B0604020202020204" pitchFamily="34" charset="0"/>
              <a:buChar char="•"/>
            </a:pPr>
            <a:r>
              <a:rPr lang="fr-FR" altLang="fr-FR" sz="1000" dirty="0">
                <a:solidFill>
                  <a:srgbClr val="000000"/>
                </a:solidFill>
              </a:rPr>
              <a:t>Une bonne connaissance de l’environnement universitaire est un plus.</a:t>
            </a:r>
          </a:p>
          <a:p>
            <a:pPr lvl="0" defTabSz="914400" eaLnBrk="0" fontAlgn="base" hangingPunct="0">
              <a:spcBef>
                <a:spcPct val="0"/>
              </a:spcBef>
              <a:spcAft>
                <a:spcPct val="0"/>
              </a:spcAft>
              <a:buFontTx/>
              <a:buChar char="•"/>
            </a:pPr>
            <a:endParaRPr lang="fr-FR" altLang="fr-FR" sz="300" dirty="0">
              <a:solidFill>
                <a:srgbClr val="000000"/>
              </a:solidFill>
            </a:endParaRPr>
          </a:p>
          <a:p>
            <a:pPr algn="just"/>
            <a:r>
              <a:rPr lang="fr-FR" sz="1050" b="1" dirty="0">
                <a:solidFill>
                  <a:schemeClr val="tx1"/>
                </a:solidFill>
              </a:rPr>
              <a:t>Compétences opérationnelles</a:t>
            </a:r>
          </a:p>
          <a:p>
            <a:pPr marL="171450" lvl="0" indent="-171450" algn="just">
              <a:buFont typeface="Arial" panose="020B0604020202020204" pitchFamily="34" charset="0"/>
              <a:buChar char="•"/>
            </a:pPr>
            <a:r>
              <a:rPr lang="fr-FR" sz="1050" dirty="0">
                <a:solidFill>
                  <a:schemeClr val="tx1"/>
                </a:solidFill>
              </a:rPr>
              <a:t>Capacité à écrire des textes en français et en anglais.</a:t>
            </a:r>
          </a:p>
          <a:p>
            <a:pPr marL="171450" lvl="0" indent="-171450" algn="just">
              <a:buFont typeface="Arial" panose="020B0604020202020204" pitchFamily="34" charset="0"/>
              <a:buChar char="•"/>
            </a:pPr>
            <a:r>
              <a:rPr lang="fr-FR" sz="1050" dirty="0">
                <a:solidFill>
                  <a:schemeClr val="tx1"/>
                </a:solidFill>
              </a:rPr>
              <a:t>Connaître et savoir appliquer une méthodologie et des process.</a:t>
            </a:r>
          </a:p>
          <a:p>
            <a:pPr marL="171450" indent="-171450" algn="just">
              <a:buFont typeface="Arial" panose="020B0604020202020204" pitchFamily="34" charset="0"/>
              <a:buChar char="•"/>
            </a:pPr>
            <a:r>
              <a:rPr lang="fr-FR" sz="1050" dirty="0">
                <a:solidFill>
                  <a:schemeClr val="tx1"/>
                </a:solidFill>
              </a:rPr>
              <a:t>Rédiger des documentations</a:t>
            </a:r>
          </a:p>
          <a:p>
            <a:pPr marL="171450" indent="-171450" algn="just">
              <a:buFont typeface="Arial" panose="020B0604020202020204" pitchFamily="34" charset="0"/>
              <a:buChar char="•"/>
            </a:pPr>
            <a:r>
              <a:rPr lang="fr-FR" sz="1050" dirty="0">
                <a:solidFill>
                  <a:schemeClr val="tx1"/>
                </a:solidFill>
              </a:rPr>
              <a:t>Formation continue et veille digitale sur les nouvelles pratiques.</a:t>
            </a:r>
          </a:p>
          <a:p>
            <a:pPr marL="171450" indent="-171450" algn="just">
              <a:buFont typeface="Arial" panose="020B0604020202020204" pitchFamily="34" charset="0"/>
              <a:buChar char="•"/>
            </a:pPr>
            <a:r>
              <a:rPr lang="fr-FR" sz="1050" dirty="0">
                <a:solidFill>
                  <a:schemeClr val="tx1"/>
                </a:solidFill>
              </a:rPr>
              <a:t>La connaissance de l'environnement universitaire est un plus.</a:t>
            </a:r>
          </a:p>
          <a:p>
            <a:pPr algn="just"/>
            <a:endParaRPr lang="fr-FR" sz="1050" dirty="0">
              <a:solidFill>
                <a:schemeClr val="tx1"/>
              </a:solidFill>
            </a:endParaRPr>
          </a:p>
          <a:p>
            <a:pPr algn="just"/>
            <a:r>
              <a:rPr lang="fr-FR" sz="1050" b="1" dirty="0">
                <a:solidFill>
                  <a:schemeClr val="tx1"/>
                </a:solidFill>
              </a:rPr>
              <a:t>Compétences comportementales</a:t>
            </a:r>
          </a:p>
          <a:p>
            <a:pPr marL="171450" lvl="0" indent="-171450" algn="just">
              <a:buFont typeface="Arial" panose="020B0604020202020204" pitchFamily="34" charset="0"/>
              <a:buChar char="•"/>
            </a:pPr>
            <a:r>
              <a:rPr lang="fr-FR" sz="1050" dirty="0">
                <a:solidFill>
                  <a:schemeClr val="tx1"/>
                </a:solidFill>
              </a:rPr>
              <a:t>Savoir analyser et gérer les besoins des utilisateurs</a:t>
            </a:r>
          </a:p>
          <a:p>
            <a:pPr marL="171450" lvl="0" indent="-171450" algn="just">
              <a:buFont typeface="Arial" panose="020B0604020202020204" pitchFamily="34" charset="0"/>
              <a:buChar char="•"/>
            </a:pPr>
            <a:r>
              <a:rPr lang="fr-FR" sz="1050" dirty="0">
                <a:solidFill>
                  <a:schemeClr val="tx1"/>
                </a:solidFill>
              </a:rPr>
              <a:t>Savoir travailler en équipe et être autonome</a:t>
            </a:r>
          </a:p>
          <a:p>
            <a:pPr marL="171450" indent="-171450" algn="just">
              <a:buFont typeface="Arial" panose="020B0604020202020204" pitchFamily="34" charset="0"/>
              <a:buChar char="•"/>
            </a:pPr>
            <a:r>
              <a:rPr lang="fr-FR" sz="1050" dirty="0">
                <a:solidFill>
                  <a:schemeClr val="tx1"/>
                </a:solidFill>
              </a:rPr>
              <a:t>Aptitude à gérer plusieurs projets simultanément.</a:t>
            </a:r>
          </a:p>
          <a:p>
            <a:pPr marL="171450" indent="-171450" algn="just">
              <a:buFont typeface="Arial" panose="020B0604020202020204" pitchFamily="34" charset="0"/>
              <a:buChar char="•"/>
            </a:pPr>
            <a:r>
              <a:rPr lang="fr-FR" sz="1050" dirty="0">
                <a:solidFill>
                  <a:schemeClr val="tx1"/>
                </a:solidFill>
              </a:rPr>
              <a:t>Avoir l’esprit d’initiative et de proposition</a:t>
            </a:r>
          </a:p>
          <a:p>
            <a:pPr marL="171450" indent="-171450" algn="just">
              <a:buFont typeface="Arial" panose="020B0604020202020204" pitchFamily="34" charset="0"/>
              <a:buChar char="•"/>
            </a:pPr>
            <a:endParaRPr lang="fr-FR" sz="1050" dirty="0">
              <a:solidFill>
                <a:schemeClr val="tx1"/>
              </a:solidFill>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5674176"/>
            <a:ext cx="6036560" cy="43088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Diplôme en communication ou équivalent</a:t>
            </a:r>
          </a:p>
          <a:p>
            <a:pPr algn="just"/>
            <a:r>
              <a:rPr lang="fr-FR" sz="1100" dirty="0">
                <a:solidFill>
                  <a:schemeClr val="tx1"/>
                </a:solidFill>
              </a:rPr>
              <a:t>Une expérience d’au moins 3 ans sur un poste similaire est souhaitée</a:t>
            </a:r>
          </a:p>
        </p:txBody>
      </p:sp>
      <p:sp>
        <p:nvSpPr>
          <p:cNvPr id="158" name="Rectangle 157">
            <a:extLst>
              <a:ext uri="{FF2B5EF4-FFF2-40B4-BE49-F238E27FC236}">
                <a16:creationId xmlns:a16="http://schemas.microsoft.com/office/drawing/2014/main" id="{C7DF2CBF-117F-4581-89A0-6A0290AB05ED}"/>
              </a:ext>
            </a:extLst>
          </p:cNvPr>
          <p:cNvSpPr/>
          <p:nvPr/>
        </p:nvSpPr>
        <p:spPr>
          <a:xfrm>
            <a:off x="410720" y="6027305"/>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Spécificités de la mission</a:t>
            </a:r>
          </a:p>
        </p:txBody>
      </p:sp>
      <p:sp>
        <p:nvSpPr>
          <p:cNvPr id="159" name="Rectangle 158">
            <a:extLst>
              <a:ext uri="{FF2B5EF4-FFF2-40B4-BE49-F238E27FC236}">
                <a16:creationId xmlns:a16="http://schemas.microsoft.com/office/drawing/2014/main" id="{CFF220C6-9F8E-4084-B55E-7193A992134C}"/>
              </a:ext>
            </a:extLst>
          </p:cNvPr>
          <p:cNvSpPr/>
          <p:nvPr/>
        </p:nvSpPr>
        <p:spPr>
          <a:xfrm>
            <a:off x="410720" y="6302169"/>
            <a:ext cx="6036560" cy="261610"/>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Date de démarrage : Octobre 2026</a:t>
            </a: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6628755"/>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Avantages </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6986119"/>
            <a:ext cx="6036560"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marL="171450" indent="-171450">
              <a:buFont typeface="Arial" panose="020B0604020202020204" pitchFamily="34" charset="0"/>
              <a:buChar char="•"/>
            </a:pPr>
            <a:r>
              <a:rPr lang="fr-FR" sz="1100" dirty="0">
                <a:solidFill>
                  <a:schemeClr val="tx1"/>
                </a:solidFill>
              </a:rPr>
              <a:t>Rémunération contractuels (hors variables) : 1854,14 euros net avant impôt selon expérience</a:t>
            </a:r>
          </a:p>
          <a:p>
            <a:pPr marL="171450" indent="-171450">
              <a:buFont typeface="Arial" panose="020B0604020202020204" pitchFamily="34" charset="0"/>
              <a:buChar char="•"/>
            </a:pPr>
            <a:r>
              <a:rPr lang="fr-FR" sz="1100" dirty="0">
                <a:solidFill>
                  <a:schemeClr val="tx1"/>
                </a:solidFill>
              </a:rPr>
              <a:t>Congés : 45 jours de congés annuels</a:t>
            </a:r>
          </a:p>
          <a:p>
            <a:pPr marL="171450" indent="-171450">
              <a:buFont typeface="Arial" panose="020B0604020202020204" pitchFamily="34" charset="0"/>
              <a:buChar char="•"/>
            </a:pPr>
            <a:r>
              <a:rPr lang="fr-FR" sz="1100" dirty="0">
                <a:solidFill>
                  <a:schemeClr val="tx1"/>
                </a:solidFill>
              </a:rPr>
              <a:t>Télétravail : 2 jours/semaine selon service</a:t>
            </a:r>
          </a:p>
          <a:p>
            <a:pPr marL="171450" indent="-171450">
              <a:buFont typeface="Arial" panose="020B0604020202020204" pitchFamily="34" charset="0"/>
              <a:buChar char="•"/>
            </a:pPr>
            <a:r>
              <a:rPr lang="fr-FR" sz="1100" dirty="0">
                <a:solidFill>
                  <a:schemeClr val="tx1"/>
                </a:solidFill>
              </a:rPr>
              <a:t>Prise en charge partielle des frais de transport en commun domicile-travail</a:t>
            </a:r>
          </a:p>
          <a:p>
            <a:pPr marL="171450" indent="-171450">
              <a:buFont typeface="Arial" panose="020B0604020202020204" pitchFamily="34" charset="0"/>
              <a:buChar char="•"/>
            </a:pPr>
            <a:r>
              <a:rPr lang="fr-FR" sz="1100" dirty="0">
                <a:solidFill>
                  <a:schemeClr val="tx1"/>
                </a:solidFill>
              </a:rPr>
              <a:t>Prise en charge partielle des frais de mutuelle</a:t>
            </a:r>
          </a:p>
          <a:p>
            <a:pPr marL="171450" indent="-171450">
              <a:buFont typeface="Arial" panose="020B0604020202020204" pitchFamily="34" charset="0"/>
              <a:buChar char="•"/>
            </a:pPr>
            <a:r>
              <a:rPr lang="fr-FR" sz="1100" dirty="0">
                <a:solidFill>
                  <a:schemeClr val="tx1"/>
                </a:solidFill>
              </a:rPr>
              <a:t>Accès aux restaurants et cafétérias du CROUS avec tarif privilégié</a:t>
            </a:r>
          </a:p>
          <a:p>
            <a:pPr marL="171450" indent="-171450">
              <a:buFont typeface="Arial" panose="020B0604020202020204" pitchFamily="34" charset="0"/>
              <a:buChar char="•"/>
            </a:pPr>
            <a:r>
              <a:rPr lang="fr-FR" sz="1100" dirty="0">
                <a:solidFill>
                  <a:schemeClr val="tx1"/>
                </a:solidFill>
              </a:rPr>
              <a:t>Billetterie loisirs et sorties à tarifs préférentiels</a:t>
            </a:r>
          </a:p>
        </p:txBody>
      </p:sp>
      <p:sp>
        <p:nvSpPr>
          <p:cNvPr id="163" name="Rectangle 162">
            <a:extLst>
              <a:ext uri="{FF2B5EF4-FFF2-40B4-BE49-F238E27FC236}">
                <a16:creationId xmlns:a16="http://schemas.microsoft.com/office/drawing/2014/main" id="{37FF824A-FA23-49EF-8FD8-4B81C8633E91}"/>
              </a:ext>
            </a:extLst>
          </p:cNvPr>
          <p:cNvSpPr/>
          <p:nvPr/>
        </p:nvSpPr>
        <p:spPr>
          <a:xfrm>
            <a:off x="410720" y="8328368"/>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Modalités de candidatures : </a:t>
            </a:r>
          </a:p>
        </p:txBody>
      </p:sp>
      <p:sp>
        <p:nvSpPr>
          <p:cNvPr id="164" name="Rectangle 163">
            <a:extLst>
              <a:ext uri="{FF2B5EF4-FFF2-40B4-BE49-F238E27FC236}">
                <a16:creationId xmlns:a16="http://schemas.microsoft.com/office/drawing/2014/main" id="{1779F15D-A7C9-4B30-A1E2-C98E9CE82521}"/>
              </a:ext>
            </a:extLst>
          </p:cNvPr>
          <p:cNvSpPr/>
          <p:nvPr/>
        </p:nvSpPr>
        <p:spPr>
          <a:xfrm>
            <a:off x="410720" y="8685734"/>
            <a:ext cx="6036560" cy="600164"/>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Les dossiers de candidatures comprenant un CV et une lettre de motivation sont à envoyer via le lien: </a:t>
            </a:r>
            <a:r>
              <a:rPr lang="fr-FR" sz="1100" dirty="0">
                <a:solidFill>
                  <a:schemeClr val="tx1"/>
                </a:solidFill>
                <a:hlinkClick r:id="rId2"/>
              </a:rPr>
              <a:t>https://app.beetween.com/WeaselWeb/p/#/apply/job/msta4flxx2/redacteur-integrateur-web</a:t>
            </a:r>
            <a:endParaRPr lang="fr-FR" sz="1100" dirty="0">
              <a:solidFill>
                <a:schemeClr val="tx1"/>
              </a:solidFill>
            </a:endParaRPr>
          </a:p>
          <a:p>
            <a:pPr algn="just"/>
            <a:r>
              <a:rPr lang="fr-FR" sz="1100" dirty="0">
                <a:solidFill>
                  <a:schemeClr val="tx1"/>
                </a:solidFill>
              </a:rPr>
              <a:t>  </a:t>
            </a: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544018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4F97BE"/>
                </a:solidFill>
              </a:rPr>
              <a:t>Diplôme exigé et/ou expérience(s) souhaitée(s) :</a:t>
            </a:r>
          </a:p>
        </p:txBody>
      </p:sp>
      <p:sp>
        <p:nvSpPr>
          <p:cNvPr id="6" name="Rectangle 5">
            <a:extLst>
              <a:ext uri="{FF2B5EF4-FFF2-40B4-BE49-F238E27FC236}">
                <a16:creationId xmlns:a16="http://schemas.microsoft.com/office/drawing/2014/main" id="{2588F3D2-1DD9-B7BE-37D4-1E78D0ADBCB8}"/>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138022-E78A-4979-91C8-9F4A876D7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sp>
        <p:nvSpPr>
          <p:cNvPr id="2" name="ZoneTexte 1">
            <a:extLst>
              <a:ext uri="{FF2B5EF4-FFF2-40B4-BE49-F238E27FC236}">
                <a16:creationId xmlns:a16="http://schemas.microsoft.com/office/drawing/2014/main" id="{30DF863F-541D-4B37-BE29-E86B7AC9514D}"/>
              </a:ext>
            </a:extLst>
          </p:cNvPr>
          <p:cNvSpPr txBox="1"/>
          <p:nvPr/>
        </p:nvSpPr>
        <p:spPr>
          <a:xfrm>
            <a:off x="4972051" y="6191250"/>
            <a:ext cx="1390650" cy="461665"/>
          </a:xfrm>
          <a:prstGeom prst="rect">
            <a:avLst/>
          </a:prstGeom>
          <a:solidFill>
            <a:schemeClr val="bg1"/>
          </a:solidFill>
        </p:spPr>
        <p:txBody>
          <a:bodyPr wrap="square" rtlCol="0">
            <a:spAutoFit/>
          </a:bodyPr>
          <a:lstStyle/>
          <a:p>
            <a:r>
              <a:rPr lang="fr-FR" sz="1200" b="1" dirty="0">
                <a:solidFill>
                  <a:srgbClr val="4F97BE"/>
                </a:solidFill>
                <a:hlinkClick r:id="rId3"/>
              </a:rPr>
              <a:t>10 bonnes raisons de nous rejoindre</a:t>
            </a:r>
            <a:endParaRPr lang="fr-FR" sz="1200" b="1" dirty="0">
              <a:solidFill>
                <a:srgbClr val="4F97BE"/>
              </a:solidFill>
            </a:endParaRPr>
          </a:p>
        </p:txBody>
      </p:sp>
      <p:sp>
        <p:nvSpPr>
          <p:cNvPr id="4" name="ZoneTexte 3">
            <a:extLst>
              <a:ext uri="{FF2B5EF4-FFF2-40B4-BE49-F238E27FC236}">
                <a16:creationId xmlns:a16="http://schemas.microsoft.com/office/drawing/2014/main" id="{2AF54FAD-6734-4EBB-810F-82951B2D185A}"/>
              </a:ext>
            </a:extLst>
          </p:cNvPr>
          <p:cNvSpPr txBox="1"/>
          <p:nvPr/>
        </p:nvSpPr>
        <p:spPr>
          <a:xfrm>
            <a:off x="3190875" y="7929562"/>
            <a:ext cx="3333750"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4"/>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F482A2B-2D25-4B35-B049-5133FEF7B391}" vid="{56B2B781-82D2-49E2-A5F4-307D6A43F53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4BF012-C2C8-44FC-9DFF-48274D4B12C4}">
  <ds:schemaRefs>
    <ds:schemaRef ds:uri="http://schemas.openxmlformats.org/package/2006/metadata/core-properties"/>
    <ds:schemaRef ds:uri="http://schemas.microsoft.com/office/2006/documentManagement/types"/>
    <ds:schemaRef ds:uri="http://schemas.microsoft.com/office/infopath/2007/PartnerControls"/>
    <ds:schemaRef ds:uri="d788bf24-5551-4d45-a01c-c3fe2422a63a"/>
    <ds:schemaRef ds:uri="http://purl.org/dc/elements/1.1/"/>
    <ds:schemaRef ds:uri="http://schemas.microsoft.com/office/2006/metadata/properties"/>
    <ds:schemaRef ds:uri="9dd6578e-ef4e-4884-a15c-08df124b3ab2"/>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C0FBC7B8-5485-4CD0-ACEA-2132A289D665}">
  <ds:schemaRefs>
    <ds:schemaRef ds:uri="http://schemas.microsoft.com/sharepoint/v3/contenttype/forms"/>
  </ds:schemaRefs>
</ds:datastoreItem>
</file>

<file path=customXml/itemProps3.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142</TotalTime>
  <Words>832</Words>
  <Application>Microsoft Office PowerPoint</Application>
  <PresentationFormat>Format A4 (210 x 297 mm)</PresentationFormat>
  <Paragraphs>69</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Elisa Ferret</cp:lastModifiedBy>
  <cp:revision>18</cp:revision>
  <dcterms:created xsi:type="dcterms:W3CDTF">2022-11-08T09:39:20Z</dcterms:created>
  <dcterms:modified xsi:type="dcterms:W3CDTF">2026-06-02T12:39:24Z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